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y="5143500" cx="9144000"/>
  <p:notesSz cx="6858000" cy="9144000"/>
  <p:embeddedFontLst>
    <p:embeddedFont>
      <p:font typeface="Proxima Nova"/>
      <p:regular r:id="rId59"/>
      <p:bold r:id="rId60"/>
      <p:italic r:id="rId61"/>
      <p:boldItalic r:id="rId62"/>
    </p:embeddedFont>
    <p:embeddedFont>
      <p:font typeface="Fira Sans Extra Condensed Medium"/>
      <p:regular r:id="rId63"/>
      <p:bold r:id="rId64"/>
      <p:italic r:id="rId65"/>
      <p:boldItalic r:id="rId66"/>
    </p:embeddedFont>
    <p:embeddedFont>
      <p:font typeface="EB Garamond"/>
      <p:regular r:id="rId67"/>
      <p:bold r:id="rId68"/>
      <p:italic r:id="rId69"/>
      <p:boldItalic r:id="rId70"/>
    </p:embeddedFont>
    <p:embeddedFont>
      <p:font typeface="Montserrat Light"/>
      <p:regular r:id="rId71"/>
      <p:bold r:id="rId72"/>
      <p:italic r:id="rId73"/>
      <p:boldItalic r:id="rId74"/>
    </p:embeddedFont>
    <p:embeddedFont>
      <p:font typeface="EB Garamond ExtraBold"/>
      <p:bold r:id="rId75"/>
      <p:boldItalic r:id="rId76"/>
    </p:embeddedFont>
    <p:embeddedFont>
      <p:font typeface="Roboto"/>
      <p:regular r:id="rId77"/>
      <p:bold r:id="rId78"/>
      <p:italic r:id="rId79"/>
      <p:boldItalic r:id="rId80"/>
    </p:embeddedFont>
    <p:embeddedFont>
      <p:font typeface="Montserrat"/>
      <p:regular r:id="rId81"/>
      <p:bold r:id="rId82"/>
      <p:italic r:id="rId83"/>
      <p:boldItalic r:id="rId84"/>
    </p:embeddedFont>
    <p:embeddedFont>
      <p:font typeface="Montserrat Black"/>
      <p:bold r:id="rId85"/>
      <p:boldItalic r:id="rId86"/>
    </p:embeddedFont>
    <p:embeddedFont>
      <p:font typeface="Lato"/>
      <p:regular r:id="rId87"/>
      <p:bold r:id="rId88"/>
      <p:italic r:id="rId89"/>
      <p:boldItalic r:id="rId90"/>
    </p:embeddedFont>
    <p:embeddedFont>
      <p:font typeface="Squada One"/>
      <p:regular r:id="rId91"/>
    </p:embeddedFont>
    <p:embeddedFont>
      <p:font typeface="Montserrat ExtraBold"/>
      <p:bold r:id="rId92"/>
      <p:boldItalic r:id="rId93"/>
    </p:embeddedFont>
    <p:embeddedFont>
      <p:font typeface="Oswald"/>
      <p:regular r:id="rId94"/>
      <p:bold r:id="rId95"/>
    </p:embeddedFont>
    <p:embeddedFont>
      <p:font typeface="Barlow Light"/>
      <p:regular r:id="rId96"/>
      <p:bold r:id="rId97"/>
      <p:italic r:id="rId98"/>
      <p:boldItalic r:id="rId99"/>
    </p:embeddedFont>
    <p:embeddedFont>
      <p:font typeface="Questrial"/>
      <p:regular r:id="rId10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C577D0D-909D-4F2A-B3C5-32B6E3C17CE5}">
  <a:tblStyle styleId="{8C577D0D-909D-4F2A-B3C5-32B6E3C17CE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574C63C-C6D4-47C8-B567-A9E897527737}" styleName="Table_1">
    <a:wholeTbl>
      <a:tcTxStyle b="off" i="off">
        <a:font>
          <a:latin typeface="Calibri"/>
          <a:ea typeface="Calibri"/>
          <a:cs typeface="Calibri"/>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8ECF4"/>
          </a:solidFill>
        </a:fill>
      </a:tcStyle>
    </a:wholeTbl>
    <a:band1H>
      <a:tcTxStyle b="off" i="off"/>
      <a:tcStyle>
        <a:fill>
          <a:solidFill>
            <a:srgbClr val="CFD7E7"/>
          </a:solidFill>
        </a:fill>
      </a:tcStyle>
    </a:band1H>
    <a:band2H>
      <a:tcTxStyle b="off" i="off"/>
    </a:band2H>
    <a:band1V>
      <a:tcTxStyle b="off" i="off"/>
      <a:tcStyle>
        <a:fill>
          <a:solidFill>
            <a:srgbClr val="CFD7E7"/>
          </a:solidFill>
        </a:fill>
      </a:tcStyle>
    </a:band1V>
    <a:band2V>
      <a:tcTxStyle b="off" i="off"/>
    </a:band2V>
    <a:lastCol>
      <a:tcTxStyle b="on" i="off">
        <a:font>
          <a:latin typeface="Calibri"/>
          <a:ea typeface="Calibri"/>
          <a:cs typeface="Calibri"/>
        </a:font>
        <a:srgbClr val="FFFFFF"/>
      </a:tcTxStyle>
      <a:tcStyle>
        <a:fill>
          <a:solidFill>
            <a:srgbClr val="4F81BD"/>
          </a:solidFill>
        </a:fill>
      </a:tcStyle>
    </a:lastCol>
    <a:firstCol>
      <a:tcTxStyle b="on" i="off">
        <a:font>
          <a:latin typeface="Calibri"/>
          <a:ea typeface="Calibri"/>
          <a:cs typeface="Calibri"/>
        </a:font>
        <a:srgbClr val="FFFFFF"/>
      </a:tcTxStyle>
      <a:tcStyle>
        <a:fill>
          <a:solidFill>
            <a:srgbClr val="4F81BD"/>
          </a:solidFill>
        </a:fill>
      </a:tcStyle>
    </a:firstCol>
    <a:lastRow>
      <a:tcTxStyle b="on" i="off">
        <a:font>
          <a:latin typeface="Calibri"/>
          <a:ea typeface="Calibri"/>
          <a:cs typeface="Calibri"/>
        </a:font>
        <a:srgbClr val="FFFFFF"/>
      </a:tcTxStyle>
      <a:tcStyle>
        <a:tcBdr>
          <a:top>
            <a:ln cap="flat" cmpd="sng" w="38100">
              <a:solidFill>
                <a:srgbClr val="FFFFFF"/>
              </a:solidFill>
              <a:prstDash val="solid"/>
              <a:round/>
              <a:headEnd len="sm" w="sm" type="none"/>
              <a:tailEnd len="sm" w="sm" type="none"/>
            </a:ln>
          </a:top>
        </a:tcBdr>
        <a:fill>
          <a:solidFill>
            <a:srgbClr val="4F81BD"/>
          </a:solidFill>
        </a:fill>
      </a:tcStyle>
    </a:lastRow>
    <a:seCell>
      <a:tcTxStyle b="off" i="off"/>
    </a:seCell>
    <a:swCell>
      <a:tcTxStyle b="off" i="off"/>
    </a:swCell>
    <a:firstRow>
      <a:tcTxStyle b="on" i="off">
        <a:font>
          <a:latin typeface="Calibri"/>
          <a:ea typeface="Calibri"/>
          <a:cs typeface="Calibri"/>
        </a:font>
        <a:srgbClr val="FFFFFF"/>
      </a:tcTxStyle>
      <a:tcStyle>
        <a:tcBdr>
          <a:bottom>
            <a:ln cap="flat" cmpd="sng" w="38100">
              <a:solidFill>
                <a:srgbClr val="FFFFFF"/>
              </a:solidFill>
              <a:prstDash val="solid"/>
              <a:round/>
              <a:headEnd len="sm" w="sm" type="none"/>
              <a:tailEnd len="sm" w="sm" type="none"/>
            </a:ln>
          </a:bottom>
        </a:tcBdr>
        <a:fill>
          <a:solidFill>
            <a:srgbClr val="4F81BD"/>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0" Type="http://schemas.openxmlformats.org/officeDocument/2006/relationships/font" Target="fonts/Questrial-regular.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Oswald-bold.fntdata"/><Relationship Id="rId94" Type="http://schemas.openxmlformats.org/officeDocument/2006/relationships/font" Target="fonts/Oswald-regular.fntdata"/><Relationship Id="rId97" Type="http://schemas.openxmlformats.org/officeDocument/2006/relationships/font" Target="fonts/BarlowLight-bold.fntdata"/><Relationship Id="rId96" Type="http://schemas.openxmlformats.org/officeDocument/2006/relationships/font" Target="fonts/BarlowLight-regular.fntdata"/><Relationship Id="rId11" Type="http://schemas.openxmlformats.org/officeDocument/2006/relationships/slide" Target="slides/slide6.xml"/><Relationship Id="rId99" Type="http://schemas.openxmlformats.org/officeDocument/2006/relationships/font" Target="fonts/BarlowLight-boldItalic.fntdata"/><Relationship Id="rId10" Type="http://schemas.openxmlformats.org/officeDocument/2006/relationships/slide" Target="slides/slide5.xml"/><Relationship Id="rId98" Type="http://schemas.openxmlformats.org/officeDocument/2006/relationships/font" Target="fonts/BarlowLight-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SquadaOne-regular.fntdata"/><Relationship Id="rId90" Type="http://schemas.openxmlformats.org/officeDocument/2006/relationships/font" Target="fonts/Lato-boldItalic.fntdata"/><Relationship Id="rId93" Type="http://schemas.openxmlformats.org/officeDocument/2006/relationships/font" Target="fonts/MontserratExtraBold-boldItalic.fntdata"/><Relationship Id="rId92" Type="http://schemas.openxmlformats.org/officeDocument/2006/relationships/font" Target="fonts/MontserratExtraBold-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font" Target="fonts/Montserrat-boldItalic.fntdata"/><Relationship Id="rId83" Type="http://schemas.openxmlformats.org/officeDocument/2006/relationships/font" Target="fonts/Montserrat-italic.fntdata"/><Relationship Id="rId86" Type="http://schemas.openxmlformats.org/officeDocument/2006/relationships/font" Target="fonts/MontserratBlack-boldItalic.fntdata"/><Relationship Id="rId85" Type="http://schemas.openxmlformats.org/officeDocument/2006/relationships/font" Target="fonts/MontserratBlack-bold.fntdata"/><Relationship Id="rId88" Type="http://schemas.openxmlformats.org/officeDocument/2006/relationships/font" Target="fonts/Lato-bold.fntdata"/><Relationship Id="rId87" Type="http://schemas.openxmlformats.org/officeDocument/2006/relationships/font" Target="fonts/Lato-regular.fntdata"/><Relationship Id="rId89" Type="http://schemas.openxmlformats.org/officeDocument/2006/relationships/font" Target="fonts/Lato-italic.fntdata"/><Relationship Id="rId80" Type="http://schemas.openxmlformats.org/officeDocument/2006/relationships/font" Target="fonts/Roboto-boldItalic.fntdata"/><Relationship Id="rId82" Type="http://schemas.openxmlformats.org/officeDocument/2006/relationships/font" Target="fonts/Montserrat-bold.fntdata"/><Relationship Id="rId81" Type="http://schemas.openxmlformats.org/officeDocument/2006/relationships/font" Target="fonts/Montserrat-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MontserratLight-italic.fntdata"/><Relationship Id="rId72" Type="http://schemas.openxmlformats.org/officeDocument/2006/relationships/font" Target="fonts/MontserratLight-bold.fntdata"/><Relationship Id="rId75" Type="http://schemas.openxmlformats.org/officeDocument/2006/relationships/font" Target="fonts/EBGaramondExtraBold-bold.fntdata"/><Relationship Id="rId74" Type="http://schemas.openxmlformats.org/officeDocument/2006/relationships/font" Target="fonts/MontserratLight-boldItalic.fntdata"/><Relationship Id="rId77" Type="http://schemas.openxmlformats.org/officeDocument/2006/relationships/font" Target="fonts/Roboto-regular.fntdata"/><Relationship Id="rId76" Type="http://schemas.openxmlformats.org/officeDocument/2006/relationships/font" Target="fonts/EBGaramondExtraBold-boldItalic.fntdata"/><Relationship Id="rId79" Type="http://schemas.openxmlformats.org/officeDocument/2006/relationships/font" Target="fonts/Roboto-italic.fntdata"/><Relationship Id="rId78" Type="http://schemas.openxmlformats.org/officeDocument/2006/relationships/font" Target="fonts/Roboto-bold.fntdata"/><Relationship Id="rId71" Type="http://schemas.openxmlformats.org/officeDocument/2006/relationships/font" Target="fonts/MontserratLight-regular.fntdata"/><Relationship Id="rId70" Type="http://schemas.openxmlformats.org/officeDocument/2006/relationships/font" Target="fonts/EBGaramond-boldItalic.fntdata"/><Relationship Id="rId62" Type="http://schemas.openxmlformats.org/officeDocument/2006/relationships/font" Target="fonts/ProximaNova-boldItalic.fntdata"/><Relationship Id="rId61" Type="http://schemas.openxmlformats.org/officeDocument/2006/relationships/font" Target="fonts/ProximaNova-italic.fntdata"/><Relationship Id="rId64" Type="http://schemas.openxmlformats.org/officeDocument/2006/relationships/font" Target="fonts/FiraSansExtraCondensedMedium-bold.fntdata"/><Relationship Id="rId63" Type="http://schemas.openxmlformats.org/officeDocument/2006/relationships/font" Target="fonts/FiraSansExtraCondensedMedium-regular.fntdata"/><Relationship Id="rId66" Type="http://schemas.openxmlformats.org/officeDocument/2006/relationships/font" Target="fonts/FiraSansExtraCondensedMedium-boldItalic.fntdata"/><Relationship Id="rId65" Type="http://schemas.openxmlformats.org/officeDocument/2006/relationships/font" Target="fonts/FiraSansExtraCondensedMedium-italic.fntdata"/><Relationship Id="rId68" Type="http://schemas.openxmlformats.org/officeDocument/2006/relationships/font" Target="fonts/EBGaramond-bold.fntdata"/><Relationship Id="rId67" Type="http://schemas.openxmlformats.org/officeDocument/2006/relationships/font" Target="fonts/EBGaramond-regular.fntdata"/><Relationship Id="rId60" Type="http://schemas.openxmlformats.org/officeDocument/2006/relationships/font" Target="fonts/ProximaNova-bold.fntdata"/><Relationship Id="rId69" Type="http://schemas.openxmlformats.org/officeDocument/2006/relationships/font" Target="fonts/EBGaramond-italic.fntdata"/><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font" Target="fonts/ProximaNova-regular.fntdata"/><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Title</a:t>
            </a:r>
            <a:r>
              <a:rPr lang="en">
                <a:solidFill>
                  <a:schemeClr val="dk1"/>
                </a:solidFill>
              </a:rPr>
              <a:t> Slide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Total slides =</a:t>
            </a:r>
            <a:r>
              <a:rPr b="1" lang="en">
                <a:solidFill>
                  <a:schemeClr val="dk1"/>
                </a:solidFill>
                <a:highlight>
                  <a:srgbClr val="FEBA00"/>
                </a:highlight>
              </a:rPr>
              <a:t> 60 mins</a:t>
            </a:r>
            <a:r>
              <a:rPr b="1" lang="en">
                <a:solidFill>
                  <a:schemeClr val="dk1"/>
                </a:solidFill>
              </a:rPr>
              <a:t> </a:t>
            </a:r>
            <a:r>
              <a:rPr lang="en">
                <a:solidFill>
                  <a:schemeClr val="dk1"/>
                </a:solidFill>
              </a:rPr>
              <a:t>(12 Title + 33 Simple + 7 Average = 52 Total Slides, Note - “In-class draft project report review” slide at the end is not counted in this calculation)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Title = 0.5 mins, Simple = 1 min, Average = 3 mins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516612d386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516612d386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Title Slide</a:t>
            </a:r>
            <a:endParaRPr sz="9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f3ea31cd44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f3ea31cd44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Simple</a:t>
            </a:r>
            <a:r>
              <a:rPr lang="en" sz="900">
                <a:solidFill>
                  <a:schemeClr val="dk1"/>
                </a:solidFill>
              </a:rPr>
              <a:t> Slide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f3ea31cd44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f3ea31cd44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Simple</a:t>
            </a:r>
            <a:r>
              <a:rPr lang="en" sz="900">
                <a:solidFill>
                  <a:schemeClr val="dk1"/>
                </a:solidFill>
              </a:rPr>
              <a:t> Slide</a:t>
            </a:r>
            <a:br>
              <a:rPr b="1" lang="en">
                <a:solidFill>
                  <a:srgbClr val="FF0000"/>
                </a:solidFill>
              </a:rPr>
            </a:br>
            <a:endParaRPr b="1">
              <a:solidFill>
                <a:srgbClr val="FF0000"/>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f3ea31cd44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f3ea31cd44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Simple Slide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f3ea31cd44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f3ea31cd44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Simple Slide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f3ea31cd44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f3ea31cd44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Simple</a:t>
            </a:r>
            <a:r>
              <a:rPr lang="en">
                <a:solidFill>
                  <a:schemeClr val="dk1"/>
                </a:solidFill>
              </a:rPr>
              <a:t> Slide</a:t>
            </a:r>
            <a:endParaRPr>
              <a:solidFill>
                <a:schemeClr val="dk1"/>
              </a:solidFill>
            </a:endParaRPr>
          </a:p>
          <a:p>
            <a:pPr indent="0" lvl="0" marL="0" rtl="0" algn="l">
              <a:spcBef>
                <a:spcPts val="0"/>
              </a:spcBef>
              <a:spcAft>
                <a:spcPts val="0"/>
              </a:spcAft>
              <a:buNone/>
            </a:pPr>
            <a:r>
              <a:t/>
            </a:r>
            <a:endParaRPr b="1">
              <a:solidFill>
                <a:srgbClr val="FF0000"/>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226a3dbaea_8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226a3dbaea_8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Title Slide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227342b91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227342b91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Simple</a:t>
            </a:r>
            <a:r>
              <a:rPr lang="en">
                <a:solidFill>
                  <a:schemeClr val="dk1"/>
                </a:solidFill>
              </a:rPr>
              <a:t> Slide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227342b91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227342b91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Simple Slide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1b3dd06d4b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1b3dd06d4b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Simple Slide</a:t>
            </a:r>
            <a:endParaRPr b="1" sz="1300">
              <a:solidFill>
                <a:schemeClr val="accent3"/>
              </a:solidFill>
            </a:endParaRPr>
          </a:p>
          <a:p>
            <a:pPr indent="0" lvl="0" marL="0" rtl="0" algn="l">
              <a:spcBef>
                <a:spcPts val="0"/>
              </a:spcBef>
              <a:spcAft>
                <a:spcPts val="0"/>
              </a:spcAft>
              <a:buNone/>
            </a:pPr>
            <a:r>
              <a:t/>
            </a:r>
            <a:endParaRPr b="1" sz="1300">
              <a:solidFill>
                <a:schemeClr val="accent3"/>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257c82e05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257c82e05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Title Slide </a:t>
            </a:r>
            <a:endParaRPr sz="9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263da8c59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263da8c59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Title Slide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25dfb6c3bf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25dfb6c3bf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Simple Slide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269d77f29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269d77f29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Slide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f3ea31cd44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f3ea31cd44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Simple Slide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f3ea31cd44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f3ea31cd44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Average Slide</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EB Garamond"/>
                <a:ea typeface="EB Garamond"/>
                <a:cs typeface="EB Garamond"/>
                <a:sym typeface="EB Garamond"/>
              </a:rPr>
              <a:t>Story Points:</a:t>
            </a:r>
            <a:endParaRPr sz="1200">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EB Garamond"/>
                <a:ea typeface="EB Garamond"/>
                <a:cs typeface="EB Garamond"/>
                <a:sym typeface="EB Garamond"/>
              </a:rPr>
              <a:t>Algorithm - Fibonacci numbers</a:t>
            </a:r>
            <a:endParaRPr sz="1200">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EB Garamond"/>
                <a:ea typeface="EB Garamond"/>
                <a:cs typeface="EB Garamond"/>
                <a:sym typeface="EB Garamond"/>
              </a:rPr>
              <a:t>Simple tasks  - 1, 2</a:t>
            </a:r>
            <a:endParaRPr sz="1200">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EB Garamond"/>
                <a:ea typeface="EB Garamond"/>
                <a:cs typeface="EB Garamond"/>
                <a:sym typeface="EB Garamond"/>
              </a:rPr>
              <a:t>Average tasks -  3, 5</a:t>
            </a:r>
            <a:endParaRPr sz="1200">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EB Garamond"/>
                <a:ea typeface="EB Garamond"/>
                <a:cs typeface="EB Garamond"/>
                <a:sym typeface="EB Garamond"/>
              </a:rPr>
              <a:t>Complex tasks -  8</a:t>
            </a:r>
            <a:endParaRPr sz="1300"/>
          </a:p>
          <a:p>
            <a:pPr indent="0" lvl="0" marL="0" rtl="0" algn="l">
              <a:lnSpc>
                <a:spcPct val="115000"/>
              </a:lnSpc>
              <a:spcBef>
                <a:spcPts val="0"/>
              </a:spcBef>
              <a:spcAft>
                <a:spcPts val="0"/>
              </a:spcAft>
              <a:buClr>
                <a:schemeClr val="dk1"/>
              </a:buClr>
              <a:buSzPts val="1100"/>
              <a:buFont typeface="Arial"/>
              <a:buNone/>
            </a:pPr>
            <a:r>
              <a:t/>
            </a:r>
            <a:endParaRPr sz="13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2586770b56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12586770b56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Simple Slide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f3ea31cd44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f3ea31cd44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Average Slide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EB Garamond"/>
                <a:ea typeface="EB Garamond"/>
                <a:cs typeface="EB Garamond"/>
                <a:sym typeface="EB Garamond"/>
              </a:rPr>
              <a:t>Story Points:</a:t>
            </a:r>
            <a:endParaRPr sz="1200">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EB Garamond"/>
                <a:ea typeface="EB Garamond"/>
                <a:cs typeface="EB Garamond"/>
                <a:sym typeface="EB Garamond"/>
              </a:rPr>
              <a:t>Algorithm - Fibonacci numbers</a:t>
            </a:r>
            <a:endParaRPr sz="1200">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EB Garamond"/>
                <a:ea typeface="EB Garamond"/>
                <a:cs typeface="EB Garamond"/>
                <a:sym typeface="EB Garamond"/>
              </a:rPr>
              <a:t>Simple tasks  - 1, 2</a:t>
            </a:r>
            <a:endParaRPr sz="1200">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EB Garamond"/>
                <a:ea typeface="EB Garamond"/>
                <a:cs typeface="EB Garamond"/>
                <a:sym typeface="EB Garamond"/>
              </a:rPr>
              <a:t>Average tasks -  3, 5</a:t>
            </a:r>
            <a:endParaRPr sz="1200">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EB Garamond"/>
                <a:ea typeface="EB Garamond"/>
                <a:cs typeface="EB Garamond"/>
                <a:sym typeface="EB Garamond"/>
              </a:rPr>
              <a:t>Complex tasks -  8</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f3ea31cd44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f3ea31cd44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Simple Slide</a:t>
            </a:r>
            <a:endParaRPr>
              <a:solidFill>
                <a:schemeClr val="dk1"/>
              </a:solidFill>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t/>
            </a:r>
            <a:endParaRPr sz="13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f3ea31cd44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f3ea31cd44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Average Slide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EB Garamond"/>
                <a:ea typeface="EB Garamond"/>
                <a:cs typeface="EB Garamond"/>
                <a:sym typeface="EB Garamond"/>
              </a:rPr>
              <a:t>Story Points:</a:t>
            </a:r>
            <a:endParaRPr sz="1200">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EB Garamond"/>
                <a:ea typeface="EB Garamond"/>
                <a:cs typeface="EB Garamond"/>
                <a:sym typeface="EB Garamond"/>
              </a:rPr>
              <a:t>Algorithm - Fibonacci numbers</a:t>
            </a:r>
            <a:endParaRPr sz="1200">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EB Garamond"/>
                <a:ea typeface="EB Garamond"/>
                <a:cs typeface="EB Garamond"/>
                <a:sym typeface="EB Garamond"/>
              </a:rPr>
              <a:t>Simple tasks  - 1, 2</a:t>
            </a:r>
            <a:endParaRPr sz="1200">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EB Garamond"/>
                <a:ea typeface="EB Garamond"/>
                <a:cs typeface="EB Garamond"/>
                <a:sym typeface="EB Garamond"/>
              </a:rPr>
              <a:t>Average tasks -  3, 5</a:t>
            </a:r>
            <a:endParaRPr sz="1200">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EB Garamond"/>
                <a:ea typeface="EB Garamond"/>
                <a:cs typeface="EB Garamond"/>
                <a:sym typeface="EB Garamond"/>
              </a:rPr>
              <a:t>Complex tasks -  8</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f3ea31cd44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f3ea31cd44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Simple Slide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4dfce81f19_0_1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4dfce81f19_0_1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Simple Slide</a:t>
            </a:r>
            <a:endParaRPr sz="9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f3ea31cd44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f3ea31cd44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Simple</a:t>
            </a:r>
            <a:r>
              <a:rPr lang="en">
                <a:solidFill>
                  <a:schemeClr val="dk1"/>
                </a:solidFill>
              </a:rPr>
              <a:t> Slide</a:t>
            </a:r>
            <a:endParaRPr sz="1300">
              <a:solidFill>
                <a:srgbClr val="434343"/>
              </a:solidFill>
              <a:latin typeface="EB Garamond"/>
              <a:ea typeface="EB Garamond"/>
              <a:cs typeface="EB Garamond"/>
              <a:sym typeface="EB Garamond"/>
            </a:endParaRPr>
          </a:p>
          <a:p>
            <a:pPr indent="0" lvl="0" marL="0" rtl="0" algn="l">
              <a:spcBef>
                <a:spcPts val="0"/>
              </a:spcBef>
              <a:spcAft>
                <a:spcPts val="0"/>
              </a:spcAft>
              <a:buNone/>
            </a:pPr>
            <a:r>
              <a:t/>
            </a:r>
            <a:endParaRPr sz="1300">
              <a:solidFill>
                <a:srgbClr val="434343"/>
              </a:solidFill>
              <a:latin typeface="EB Garamond"/>
              <a:ea typeface="EB Garamond"/>
              <a:cs typeface="EB Garamond"/>
              <a:sym typeface="EB Garamond"/>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EB Garamond"/>
                <a:ea typeface="EB Garamond"/>
                <a:cs typeface="EB Garamond"/>
                <a:sym typeface="EB Garamond"/>
              </a:rPr>
              <a:t>Story Points:</a:t>
            </a:r>
            <a:endParaRPr sz="1200">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EB Garamond"/>
                <a:ea typeface="EB Garamond"/>
                <a:cs typeface="EB Garamond"/>
                <a:sym typeface="EB Garamond"/>
              </a:rPr>
              <a:t>Algorithm - Fibonacci numbers</a:t>
            </a:r>
            <a:endParaRPr sz="1200">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EB Garamond"/>
                <a:ea typeface="EB Garamond"/>
                <a:cs typeface="EB Garamond"/>
                <a:sym typeface="EB Garamond"/>
              </a:rPr>
              <a:t>Simple tasks  - 1, 2</a:t>
            </a:r>
            <a:endParaRPr sz="1200">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EB Garamond"/>
                <a:ea typeface="EB Garamond"/>
                <a:cs typeface="EB Garamond"/>
                <a:sym typeface="EB Garamond"/>
              </a:rPr>
              <a:t>Average tasks -  3, 5</a:t>
            </a:r>
            <a:endParaRPr sz="1200">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EB Garamond"/>
                <a:ea typeface="EB Garamond"/>
                <a:cs typeface="EB Garamond"/>
                <a:sym typeface="EB Garamond"/>
              </a:rPr>
              <a:t>Complex tasks -  8</a:t>
            </a:r>
            <a:endParaRPr sz="1300">
              <a:solidFill>
                <a:srgbClr val="434343"/>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300">
              <a:solidFill>
                <a:srgbClr val="434343"/>
              </a:solidFill>
              <a:latin typeface="EB Garamond"/>
              <a:ea typeface="EB Garamond"/>
              <a:cs typeface="EB Garamond"/>
              <a:sym typeface="EB Garamon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f3ea31cd44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f3ea31cd44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Simple Slide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f3ea31cd44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f3ea31cd44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Average Slide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EB Garamond"/>
                <a:ea typeface="EB Garamond"/>
                <a:cs typeface="EB Garamond"/>
                <a:sym typeface="EB Garamond"/>
              </a:rPr>
              <a:t>Story Points:</a:t>
            </a:r>
            <a:endParaRPr sz="1200">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EB Garamond"/>
                <a:ea typeface="EB Garamond"/>
                <a:cs typeface="EB Garamond"/>
                <a:sym typeface="EB Garamond"/>
              </a:rPr>
              <a:t>Algorithm - Fibonacci numbers</a:t>
            </a:r>
            <a:endParaRPr sz="1200">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EB Garamond"/>
                <a:ea typeface="EB Garamond"/>
                <a:cs typeface="EB Garamond"/>
                <a:sym typeface="EB Garamond"/>
              </a:rPr>
              <a:t>Simple tasks  - 1, 2</a:t>
            </a:r>
            <a:endParaRPr sz="1200">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EB Garamond"/>
                <a:ea typeface="EB Garamond"/>
                <a:cs typeface="EB Garamond"/>
                <a:sym typeface="EB Garamond"/>
              </a:rPr>
              <a:t>Average tasks -  3, 5</a:t>
            </a:r>
            <a:endParaRPr sz="1200">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EB Garamond"/>
                <a:ea typeface="EB Garamond"/>
                <a:cs typeface="EB Garamond"/>
                <a:sym typeface="EB Garamond"/>
              </a:rPr>
              <a:t>Complex tasks -  8</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125dfb6c3bf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125dfb6c3bf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Simple Slide</a:t>
            </a:r>
            <a:endParaRPr>
              <a:solidFill>
                <a:schemeClr val="dk1"/>
              </a:solidFill>
            </a:endParaRPr>
          </a:p>
          <a:p>
            <a:pPr indent="0" lvl="0" marL="0" rtl="0" algn="l">
              <a:spcBef>
                <a:spcPts val="0"/>
              </a:spcBef>
              <a:spcAft>
                <a:spcPts val="0"/>
              </a:spcAft>
              <a:buNone/>
            </a:pPr>
            <a:r>
              <a:t/>
            </a:r>
            <a:endParaRPr b="1">
              <a:solidFill>
                <a:schemeClr val="accent3"/>
              </a:solidFill>
            </a:endParaRPr>
          </a:p>
          <a:p>
            <a:pPr indent="0" lvl="0" marL="0" rtl="0" algn="l">
              <a:spcBef>
                <a:spcPts val="0"/>
              </a:spcBef>
              <a:spcAft>
                <a:spcPts val="0"/>
              </a:spcAft>
              <a:buNone/>
            </a:pPr>
            <a:r>
              <a:t/>
            </a:r>
            <a:endParaRPr b="1">
              <a:solidFill>
                <a:schemeClr val="accent3"/>
              </a:solidFill>
            </a:endParaRPr>
          </a:p>
          <a:p>
            <a:pPr indent="0" lvl="0" marL="0" rtl="0" algn="l">
              <a:spcBef>
                <a:spcPts val="0"/>
              </a:spcBef>
              <a:spcAft>
                <a:spcPts val="0"/>
              </a:spcAft>
              <a:buNone/>
            </a:pPr>
            <a:r>
              <a:t/>
            </a:r>
            <a:endParaRPr b="1">
              <a:solidFill>
                <a:schemeClr val="accent3"/>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1263da8c591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1263da8c591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Title Slide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125667df07e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125667df07e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Slide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1263da8c591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1263da8c591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Title Slide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11b3dd06d4b_1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11b3dd06d4b_1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Simple Slide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125e962dac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125e962dac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Simple Slide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1263da8c591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1263da8c591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Title Slide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f3ea31cd44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f3ea31cd44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Average Slide</a:t>
            </a:r>
            <a:endParaRPr sz="900">
              <a:solidFill>
                <a:schemeClr val="dk1"/>
              </a:solidFill>
            </a:endParaRPr>
          </a:p>
          <a:p>
            <a:pPr indent="0" lvl="0" marL="0" rtl="0" algn="l">
              <a:spcBef>
                <a:spcPts val="0"/>
              </a:spcBef>
              <a:spcAft>
                <a:spcPts val="0"/>
              </a:spcAft>
              <a:buNone/>
            </a:pPr>
            <a:r>
              <a:t/>
            </a:r>
            <a:endParaRPr b="1">
              <a:solidFill>
                <a:srgbClr val="FF0000"/>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1269d77f575_1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1269d77f575_1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a:t>
            </a:r>
            <a:r>
              <a:rPr lang="en"/>
              <a:t> Slide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1263da8c591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1263da8c591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Title Slide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1269d77f575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1269d77f575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Average Slide</a:t>
            </a:r>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1263da8c591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1263da8c591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Simple Slide</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1227342bb80_3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1227342bb80_3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Title Slide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1227342bb80_3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1227342bb80_3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Slide</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1227342bb80_3_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1227342bb80_3_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Slide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1227342bb80_3_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1227342bb80_3_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Slide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1227342bb80_3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1227342bb80_3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Simple Slide</a:t>
            </a:r>
            <a:endParaRPr>
              <a:solidFill>
                <a:schemeClr val="dk1"/>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t/>
            </a:r>
            <a:endParaRPr>
              <a:solidFill>
                <a:schemeClr val="accent3"/>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g1263da8c591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3" name="Google Shape;1323;g1263da8c591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Title Slide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f3ea31cd4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f3ea31cd4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Simple Slide </a:t>
            </a:r>
            <a:endParaRPr sz="900">
              <a:solidFill>
                <a:schemeClr val="dk1"/>
              </a:solidFill>
            </a:endParaRPr>
          </a:p>
          <a:p>
            <a:pPr indent="0" lvl="0" marL="0" rtl="0" algn="l">
              <a:lnSpc>
                <a:spcPct val="115000"/>
              </a:lnSpc>
              <a:spcBef>
                <a:spcPts val="0"/>
              </a:spcBef>
              <a:spcAft>
                <a:spcPts val="1200"/>
              </a:spcAft>
              <a:buNone/>
            </a:pPr>
            <a:r>
              <a:t/>
            </a:r>
            <a:endParaRPr sz="1200">
              <a:solidFill>
                <a:srgbClr val="212529"/>
              </a:solidFill>
              <a:highlight>
                <a:srgbClr val="FFFFFF"/>
              </a:highlight>
              <a:latin typeface="Lato"/>
              <a:ea typeface="Lato"/>
              <a:cs typeface="Lato"/>
              <a:sym typeface="Lato"/>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12266d26ce9_3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7" name="Google Shape;1337;g12266d26ce9_3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Simple Slide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12266d26ce9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6" name="Google Shape;1346;g12266d26ce9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Simple Slide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5540b6adc3_2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5540b6adc3_2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Title Slide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g12746c70ed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8" name="Google Shape;1388;g12746c70ed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Slide not counted in totals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226a3dbaea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226a3dbaea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Average Slide</a:t>
            </a:r>
            <a:endParaRPr sz="9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226a3dbaea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226a3dbaea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Simple Slide </a:t>
            </a:r>
            <a:endParaRPr sz="9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226a3dbaea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226a3dbaea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Simple Slide </a:t>
            </a:r>
            <a:endParaRPr sz="9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25dfb6c3bf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25dfb6c3bf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Simple Slide </a:t>
            </a:r>
            <a:endParaRPr sz="900">
              <a:solidFill>
                <a:schemeClr val="dk1"/>
              </a:solidFill>
            </a:endParaRPr>
          </a:p>
          <a:p>
            <a:pPr indent="0" lvl="0" marL="457200" rtl="0" algn="l">
              <a:lnSpc>
                <a:spcPct val="115000"/>
              </a:lnSpc>
              <a:spcBef>
                <a:spcPts val="0"/>
              </a:spcBef>
              <a:spcAft>
                <a:spcPts val="0"/>
              </a:spcAft>
              <a:buNone/>
            </a:pPr>
            <a:r>
              <a:t/>
            </a:r>
            <a:endParaRPr sz="1200">
              <a:solidFill>
                <a:srgbClr val="212529"/>
              </a:solidFill>
              <a:highlight>
                <a:schemeClr val="lt1"/>
              </a:highlight>
              <a:latin typeface="Lato"/>
              <a:ea typeface="Lato"/>
              <a:cs typeface="Lato"/>
              <a:sym typeface="Lato"/>
            </a:endParaRPr>
          </a:p>
          <a:p>
            <a:pPr indent="0" lvl="0" marL="0" rtl="0" algn="l">
              <a:lnSpc>
                <a:spcPct val="115000"/>
              </a:lnSpc>
              <a:spcBef>
                <a:spcPts val="1200"/>
              </a:spcBef>
              <a:spcAft>
                <a:spcPts val="2300"/>
              </a:spcAft>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title" type="title">
  <p:cSld name="TITLE">
    <p:bg>
      <p:bgPr>
        <a:solidFill>
          <a:srgbClr val="FFFFFF"/>
        </a:solidFill>
      </p:bgPr>
    </p:bg>
    <p:spTree>
      <p:nvGrpSpPr>
        <p:cNvPr id="9" name="Shape 9"/>
        <p:cNvGrpSpPr/>
        <p:nvPr/>
      </p:nvGrpSpPr>
      <p:grpSpPr>
        <a:xfrm>
          <a:off x="0" y="0"/>
          <a:ext cx="0" cy="0"/>
          <a:chOff x="0" y="0"/>
          <a:chExt cx="0" cy="0"/>
        </a:xfrm>
      </p:grpSpPr>
      <p:sp>
        <p:nvSpPr>
          <p:cNvPr id="10" name="Google Shape;10;p2"/>
          <p:cNvSpPr/>
          <p:nvPr/>
        </p:nvSpPr>
        <p:spPr>
          <a:xfrm>
            <a:off x="18639" y="1507984"/>
            <a:ext cx="176" cy="172"/>
          </a:xfrm>
          <a:custGeom>
            <a:rect b="b" l="l" r="r" t="t"/>
            <a:pathLst>
              <a:path extrusionOk="0" h="1" w="1">
                <a:moveTo>
                  <a:pt x="0" y="0"/>
                </a:moveTo>
                <a:lnTo>
                  <a:pt x="0" y="0"/>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18639" y="2419108"/>
            <a:ext cx="176" cy="172"/>
          </a:xfrm>
          <a:custGeom>
            <a:rect b="b" l="l" r="r" t="t"/>
            <a:pathLst>
              <a:path extrusionOk="0" h="1" w="1">
                <a:moveTo>
                  <a:pt x="0" y="0"/>
                </a:move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1144517"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3" name="Google Shape;13;p2"/>
          <p:cNvSpPr/>
          <p:nvPr/>
        </p:nvSpPr>
        <p:spPr>
          <a:xfrm flipH="1">
            <a:off x="1144517"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4" name="Google Shape;14;p2"/>
          <p:cNvSpPr txBox="1"/>
          <p:nvPr>
            <p:ph type="ctrTitle"/>
          </p:nvPr>
        </p:nvSpPr>
        <p:spPr>
          <a:xfrm flipH="1">
            <a:off x="623625" y="2236500"/>
            <a:ext cx="3576900" cy="6705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 name="Google Shape;15;p2"/>
          <p:cNvSpPr txBox="1"/>
          <p:nvPr>
            <p:ph idx="1" type="subTitle"/>
          </p:nvPr>
        </p:nvSpPr>
        <p:spPr>
          <a:xfrm flipH="1">
            <a:off x="623500" y="3116767"/>
            <a:ext cx="3629100" cy="67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EB Garamond"/>
              <a:buNone/>
              <a:defRPr sz="1400">
                <a:latin typeface="EB Garamond"/>
                <a:ea typeface="EB Garamond"/>
                <a:cs typeface="EB Garamond"/>
                <a:sym typeface="EB Garamond"/>
              </a:defRPr>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6" name="Google Shape;16;p2"/>
          <p:cNvSpPr/>
          <p:nvPr/>
        </p:nvSpPr>
        <p:spPr>
          <a:xfrm>
            <a:off x="4099510" y="-103020"/>
            <a:ext cx="5995571" cy="6199231"/>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F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10">
    <p:spTree>
      <p:nvGrpSpPr>
        <p:cNvPr id="89" name="Shape 89"/>
        <p:cNvGrpSpPr/>
        <p:nvPr/>
      </p:nvGrpSpPr>
      <p:grpSpPr>
        <a:xfrm>
          <a:off x="0" y="0"/>
          <a:ext cx="0" cy="0"/>
          <a:chOff x="0" y="0"/>
          <a:chExt cx="0" cy="0"/>
        </a:xfrm>
      </p:grpSpPr>
      <p:sp>
        <p:nvSpPr>
          <p:cNvPr id="90" name="Google Shape;90;p11"/>
          <p:cNvSpPr/>
          <p:nvPr/>
        </p:nvSpPr>
        <p:spPr>
          <a:xfrm rot="466977">
            <a:off x="4431599" y="-984378"/>
            <a:ext cx="5995900" cy="6457590"/>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66AAA2">
              <a:alpha val="15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1"/>
          <p:cNvSpPr txBox="1"/>
          <p:nvPr>
            <p:ph idx="1" type="body"/>
          </p:nvPr>
        </p:nvSpPr>
        <p:spPr>
          <a:xfrm>
            <a:off x="642050" y="12204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92" name="Google Shape;92;p11"/>
          <p:cNvSpPr txBox="1"/>
          <p:nvPr>
            <p:ph type="title"/>
          </p:nvPr>
        </p:nvSpPr>
        <p:spPr>
          <a:xfrm>
            <a:off x="4722997" y="1262675"/>
            <a:ext cx="3808200" cy="896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2800"/>
              <a:buNone/>
              <a:defRPr>
                <a:solidFill>
                  <a:srgbClr val="000000"/>
                </a:solidFill>
              </a:defRPr>
            </a:lvl2pPr>
            <a:lvl3pPr lvl="2" rtl="0" algn="r">
              <a:spcBef>
                <a:spcPts val="0"/>
              </a:spcBef>
              <a:spcAft>
                <a:spcPts val="0"/>
              </a:spcAft>
              <a:buClr>
                <a:srgbClr val="000000"/>
              </a:buClr>
              <a:buSzPts val="2800"/>
              <a:buNone/>
              <a:defRPr>
                <a:solidFill>
                  <a:srgbClr val="000000"/>
                </a:solidFill>
              </a:defRPr>
            </a:lvl3pPr>
            <a:lvl4pPr lvl="3" rtl="0" algn="r">
              <a:spcBef>
                <a:spcPts val="0"/>
              </a:spcBef>
              <a:spcAft>
                <a:spcPts val="0"/>
              </a:spcAft>
              <a:buClr>
                <a:srgbClr val="000000"/>
              </a:buClr>
              <a:buSzPts val="2800"/>
              <a:buNone/>
              <a:defRPr>
                <a:solidFill>
                  <a:srgbClr val="000000"/>
                </a:solidFill>
              </a:defRPr>
            </a:lvl4pPr>
            <a:lvl5pPr lvl="4" rtl="0" algn="r">
              <a:spcBef>
                <a:spcPts val="0"/>
              </a:spcBef>
              <a:spcAft>
                <a:spcPts val="0"/>
              </a:spcAft>
              <a:buClr>
                <a:srgbClr val="000000"/>
              </a:buClr>
              <a:buSzPts val="2800"/>
              <a:buNone/>
              <a:defRPr>
                <a:solidFill>
                  <a:srgbClr val="000000"/>
                </a:solidFill>
              </a:defRPr>
            </a:lvl5pPr>
            <a:lvl6pPr lvl="5" rtl="0" algn="r">
              <a:spcBef>
                <a:spcPts val="0"/>
              </a:spcBef>
              <a:spcAft>
                <a:spcPts val="0"/>
              </a:spcAft>
              <a:buClr>
                <a:srgbClr val="000000"/>
              </a:buClr>
              <a:buSzPts val="2800"/>
              <a:buNone/>
              <a:defRPr>
                <a:solidFill>
                  <a:srgbClr val="000000"/>
                </a:solidFill>
              </a:defRPr>
            </a:lvl6pPr>
            <a:lvl7pPr lvl="6" rtl="0" algn="r">
              <a:spcBef>
                <a:spcPts val="0"/>
              </a:spcBef>
              <a:spcAft>
                <a:spcPts val="0"/>
              </a:spcAft>
              <a:buClr>
                <a:srgbClr val="000000"/>
              </a:buClr>
              <a:buSzPts val="2800"/>
              <a:buNone/>
              <a:defRPr>
                <a:solidFill>
                  <a:srgbClr val="000000"/>
                </a:solidFill>
              </a:defRPr>
            </a:lvl7pPr>
            <a:lvl8pPr lvl="7" rtl="0" algn="r">
              <a:spcBef>
                <a:spcPts val="0"/>
              </a:spcBef>
              <a:spcAft>
                <a:spcPts val="0"/>
              </a:spcAft>
              <a:buClr>
                <a:srgbClr val="000000"/>
              </a:buClr>
              <a:buSzPts val="2800"/>
              <a:buNone/>
              <a:defRPr>
                <a:solidFill>
                  <a:srgbClr val="000000"/>
                </a:solidFill>
              </a:defRPr>
            </a:lvl8pPr>
            <a:lvl9pPr lvl="8" rtl="0" algn="r">
              <a:spcBef>
                <a:spcPts val="0"/>
              </a:spcBef>
              <a:spcAft>
                <a:spcPts val="0"/>
              </a:spcAft>
              <a:buClr>
                <a:srgbClr val="000000"/>
              </a:buClr>
              <a:buSzPts val="2800"/>
              <a:buNone/>
              <a:defRPr>
                <a:solidFill>
                  <a:srgbClr val="000000"/>
                </a:solidFill>
              </a:defRPr>
            </a:lvl9pPr>
          </a:lstStyle>
          <a:p/>
        </p:txBody>
      </p:sp>
      <p:sp>
        <p:nvSpPr>
          <p:cNvPr id="93" name="Google Shape;93;p11"/>
          <p:cNvSpPr txBox="1"/>
          <p:nvPr>
            <p:ph idx="2" type="subTitle"/>
          </p:nvPr>
        </p:nvSpPr>
        <p:spPr>
          <a:xfrm>
            <a:off x="562250" y="914850"/>
            <a:ext cx="2843700" cy="393600"/>
          </a:xfrm>
          <a:prstGeom prst="rect">
            <a:avLst/>
          </a:prstGeom>
        </p:spPr>
        <p:txBody>
          <a:bodyPr anchorCtr="0" anchor="t" bIns="91425" lIns="91425" spcFirstLastPara="1" rIns="91425" wrap="square" tIns="91425">
            <a:noAutofit/>
          </a:bodyPr>
          <a:lstStyle>
            <a:lvl1pPr lvl="0">
              <a:spcBef>
                <a:spcPts val="0"/>
              </a:spcBef>
              <a:spcAft>
                <a:spcPts val="0"/>
              </a:spcAft>
              <a:buNone/>
              <a:defRPr>
                <a:latin typeface="Montserrat ExtraBold"/>
                <a:ea typeface="Montserrat ExtraBold"/>
                <a:cs typeface="Montserrat ExtraBold"/>
                <a:sym typeface="Montserrat ExtraBold"/>
              </a:defRPr>
            </a:lvl1pPr>
            <a:lvl2pPr lvl="1">
              <a:spcBef>
                <a:spcPts val="1600"/>
              </a:spcBef>
              <a:spcAft>
                <a:spcPts val="0"/>
              </a:spcAft>
              <a:buNone/>
              <a:defRPr b="1">
                <a:solidFill>
                  <a:srgbClr val="000000"/>
                </a:solidFill>
                <a:latin typeface="Oswald"/>
                <a:ea typeface="Oswald"/>
                <a:cs typeface="Oswald"/>
                <a:sym typeface="Oswald"/>
              </a:defRPr>
            </a:lvl2pPr>
            <a:lvl3pPr lvl="2">
              <a:spcBef>
                <a:spcPts val="1600"/>
              </a:spcBef>
              <a:spcAft>
                <a:spcPts val="0"/>
              </a:spcAft>
              <a:buNone/>
              <a:defRPr b="1">
                <a:solidFill>
                  <a:srgbClr val="000000"/>
                </a:solidFill>
                <a:latin typeface="Oswald"/>
                <a:ea typeface="Oswald"/>
                <a:cs typeface="Oswald"/>
                <a:sym typeface="Oswald"/>
              </a:defRPr>
            </a:lvl3pPr>
            <a:lvl4pPr lvl="3">
              <a:spcBef>
                <a:spcPts val="1600"/>
              </a:spcBef>
              <a:spcAft>
                <a:spcPts val="0"/>
              </a:spcAft>
              <a:buNone/>
              <a:defRPr b="1">
                <a:solidFill>
                  <a:srgbClr val="000000"/>
                </a:solidFill>
                <a:latin typeface="Oswald"/>
                <a:ea typeface="Oswald"/>
                <a:cs typeface="Oswald"/>
                <a:sym typeface="Oswald"/>
              </a:defRPr>
            </a:lvl4pPr>
            <a:lvl5pPr lvl="4">
              <a:spcBef>
                <a:spcPts val="1600"/>
              </a:spcBef>
              <a:spcAft>
                <a:spcPts val="0"/>
              </a:spcAft>
              <a:buNone/>
              <a:defRPr b="1">
                <a:solidFill>
                  <a:srgbClr val="000000"/>
                </a:solidFill>
                <a:latin typeface="Oswald"/>
                <a:ea typeface="Oswald"/>
                <a:cs typeface="Oswald"/>
                <a:sym typeface="Oswald"/>
              </a:defRPr>
            </a:lvl5pPr>
            <a:lvl6pPr lvl="5">
              <a:spcBef>
                <a:spcPts val="1600"/>
              </a:spcBef>
              <a:spcAft>
                <a:spcPts val="0"/>
              </a:spcAft>
              <a:buNone/>
              <a:defRPr b="1">
                <a:solidFill>
                  <a:srgbClr val="000000"/>
                </a:solidFill>
                <a:latin typeface="Oswald"/>
                <a:ea typeface="Oswald"/>
                <a:cs typeface="Oswald"/>
                <a:sym typeface="Oswald"/>
              </a:defRPr>
            </a:lvl6pPr>
            <a:lvl7pPr lvl="6">
              <a:spcBef>
                <a:spcPts val="1600"/>
              </a:spcBef>
              <a:spcAft>
                <a:spcPts val="0"/>
              </a:spcAft>
              <a:buNone/>
              <a:defRPr b="1">
                <a:solidFill>
                  <a:srgbClr val="000000"/>
                </a:solidFill>
                <a:latin typeface="Oswald"/>
                <a:ea typeface="Oswald"/>
                <a:cs typeface="Oswald"/>
                <a:sym typeface="Oswald"/>
              </a:defRPr>
            </a:lvl7pPr>
            <a:lvl8pPr lvl="7">
              <a:spcBef>
                <a:spcPts val="1600"/>
              </a:spcBef>
              <a:spcAft>
                <a:spcPts val="0"/>
              </a:spcAft>
              <a:buNone/>
              <a:defRPr b="1">
                <a:solidFill>
                  <a:srgbClr val="000000"/>
                </a:solidFill>
                <a:latin typeface="Oswald"/>
                <a:ea typeface="Oswald"/>
                <a:cs typeface="Oswald"/>
                <a:sym typeface="Oswald"/>
              </a:defRPr>
            </a:lvl8pPr>
            <a:lvl9pPr lvl="8">
              <a:spcBef>
                <a:spcPts val="1600"/>
              </a:spcBef>
              <a:spcAft>
                <a:spcPts val="1600"/>
              </a:spcAft>
              <a:buNone/>
              <a:defRPr b="1">
                <a:solidFill>
                  <a:srgbClr val="000000"/>
                </a:solidFill>
                <a:latin typeface="Oswald"/>
                <a:ea typeface="Oswald"/>
                <a:cs typeface="Oswald"/>
                <a:sym typeface="Oswald"/>
              </a:defRPr>
            </a:lvl9pPr>
          </a:lstStyle>
          <a:p/>
        </p:txBody>
      </p:sp>
      <p:sp>
        <p:nvSpPr>
          <p:cNvPr id="94" name="Google Shape;94;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5" name="Shape 95"/>
        <p:cNvGrpSpPr/>
        <p:nvPr/>
      </p:nvGrpSpPr>
      <p:grpSpPr>
        <a:xfrm>
          <a:off x="0" y="0"/>
          <a:ext cx="0" cy="0"/>
          <a:chOff x="0" y="0"/>
          <a:chExt cx="0" cy="0"/>
        </a:xfrm>
      </p:grpSpPr>
      <p:sp>
        <p:nvSpPr>
          <p:cNvPr id="96" name="Google Shape;96;p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7" name="Google Shape;97;p1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600"/>
              </a:spcBef>
              <a:spcAft>
                <a:spcPts val="0"/>
              </a:spcAft>
              <a:buSzPts val="1200"/>
              <a:buChar char="○"/>
              <a:defRPr/>
            </a:lvl2pPr>
            <a:lvl3pPr indent="-304800" lvl="2" marL="1371600" rtl="0">
              <a:spcBef>
                <a:spcPts val="1600"/>
              </a:spcBef>
              <a:spcAft>
                <a:spcPts val="0"/>
              </a:spcAft>
              <a:buSzPts val="12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98" name="Google Shape;98;p1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_1">
    <p:bg>
      <p:bgPr>
        <a:solidFill>
          <a:srgbClr val="FFFFFF"/>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3414640" y="1853313"/>
            <a:ext cx="232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19" name="Google Shape;19;p3"/>
          <p:cNvSpPr txBox="1"/>
          <p:nvPr>
            <p:ph idx="1" type="subTitle"/>
          </p:nvPr>
        </p:nvSpPr>
        <p:spPr>
          <a:xfrm>
            <a:off x="3622740" y="2314760"/>
            <a:ext cx="19065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 name="Google Shape;20;p3"/>
          <p:cNvSpPr txBox="1"/>
          <p:nvPr>
            <p:ph hasCustomPrompt="1" idx="2" type="title"/>
          </p:nvPr>
        </p:nvSpPr>
        <p:spPr>
          <a:xfrm>
            <a:off x="3699102" y="1565141"/>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3" type="ctrTitle"/>
          </p:nvPr>
        </p:nvSpPr>
        <p:spPr>
          <a:xfrm>
            <a:off x="3414853" y="3359411"/>
            <a:ext cx="232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22" name="Google Shape;22;p3"/>
          <p:cNvSpPr txBox="1"/>
          <p:nvPr>
            <p:ph idx="4" type="subTitle"/>
          </p:nvPr>
        </p:nvSpPr>
        <p:spPr>
          <a:xfrm>
            <a:off x="3587640" y="3820858"/>
            <a:ext cx="19767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 name="Google Shape;23;p3"/>
          <p:cNvSpPr txBox="1"/>
          <p:nvPr>
            <p:ph hasCustomPrompt="1" idx="5" type="title"/>
          </p:nvPr>
        </p:nvSpPr>
        <p:spPr>
          <a:xfrm>
            <a:off x="3699102" y="3091842"/>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24" name="Google Shape;24;p3"/>
          <p:cNvSpPr txBox="1"/>
          <p:nvPr>
            <p:ph idx="6" type="ctrTitle"/>
          </p:nvPr>
        </p:nvSpPr>
        <p:spPr>
          <a:xfrm>
            <a:off x="5582025" y="1853313"/>
            <a:ext cx="232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25" name="Google Shape;25;p3"/>
          <p:cNvSpPr txBox="1"/>
          <p:nvPr>
            <p:ph idx="7" type="subTitle"/>
          </p:nvPr>
        </p:nvSpPr>
        <p:spPr>
          <a:xfrm>
            <a:off x="5789900" y="2314760"/>
            <a:ext cx="19065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6" name="Google Shape;26;p3"/>
          <p:cNvSpPr txBox="1"/>
          <p:nvPr>
            <p:ph hasCustomPrompt="1" idx="8" type="title"/>
          </p:nvPr>
        </p:nvSpPr>
        <p:spPr>
          <a:xfrm>
            <a:off x="5866262" y="1565141"/>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27" name="Google Shape;27;p3"/>
          <p:cNvSpPr txBox="1"/>
          <p:nvPr>
            <p:ph idx="9" type="ctrTitle"/>
          </p:nvPr>
        </p:nvSpPr>
        <p:spPr>
          <a:xfrm>
            <a:off x="5581987" y="3359411"/>
            <a:ext cx="232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28" name="Google Shape;28;p3"/>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txBox="1"/>
          <p:nvPr>
            <p:ph idx="13" type="subTitle"/>
          </p:nvPr>
        </p:nvSpPr>
        <p:spPr>
          <a:xfrm>
            <a:off x="5754800" y="3820858"/>
            <a:ext cx="19767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0" name="Google Shape;30;p3"/>
          <p:cNvSpPr txBox="1"/>
          <p:nvPr>
            <p:ph hasCustomPrompt="1" idx="14" type="title"/>
          </p:nvPr>
        </p:nvSpPr>
        <p:spPr>
          <a:xfrm>
            <a:off x="5866262" y="3091842"/>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31" name="Google Shape;31;p3"/>
          <p:cNvSpPr txBox="1"/>
          <p:nvPr>
            <p:ph idx="15"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200">
                <a:solidFill>
                  <a:srgbClr val="FFFFFF"/>
                </a:solidFill>
              </a:defRPr>
            </a:lvl1pPr>
            <a:lvl2pPr lvl="1" rtl="0" algn="ctr">
              <a:spcBef>
                <a:spcPts val="0"/>
              </a:spcBef>
              <a:spcAft>
                <a:spcPts val="0"/>
              </a:spcAft>
              <a:buClr>
                <a:srgbClr val="000000"/>
              </a:buClr>
              <a:buSzPts val="1100"/>
              <a:buNone/>
              <a:defRPr sz="1100">
                <a:solidFill>
                  <a:srgbClr val="000000"/>
                </a:solidFill>
              </a:defRPr>
            </a:lvl2pPr>
            <a:lvl3pPr lvl="2" rtl="0" algn="ctr">
              <a:spcBef>
                <a:spcPts val="0"/>
              </a:spcBef>
              <a:spcAft>
                <a:spcPts val="0"/>
              </a:spcAft>
              <a:buClr>
                <a:srgbClr val="000000"/>
              </a:buClr>
              <a:buSzPts val="1100"/>
              <a:buNone/>
              <a:defRPr sz="1100">
                <a:solidFill>
                  <a:srgbClr val="000000"/>
                </a:solidFill>
              </a:defRPr>
            </a:lvl3pPr>
            <a:lvl4pPr lvl="3" rtl="0" algn="ctr">
              <a:spcBef>
                <a:spcPts val="0"/>
              </a:spcBef>
              <a:spcAft>
                <a:spcPts val="0"/>
              </a:spcAft>
              <a:buClr>
                <a:srgbClr val="000000"/>
              </a:buClr>
              <a:buSzPts val="1100"/>
              <a:buNone/>
              <a:defRPr sz="1100">
                <a:solidFill>
                  <a:srgbClr val="000000"/>
                </a:solidFill>
              </a:defRPr>
            </a:lvl4pPr>
            <a:lvl5pPr lvl="4" rtl="0" algn="ctr">
              <a:spcBef>
                <a:spcPts val="0"/>
              </a:spcBef>
              <a:spcAft>
                <a:spcPts val="0"/>
              </a:spcAft>
              <a:buClr>
                <a:srgbClr val="000000"/>
              </a:buClr>
              <a:buSzPts val="1100"/>
              <a:buNone/>
              <a:defRPr sz="1100">
                <a:solidFill>
                  <a:srgbClr val="000000"/>
                </a:solidFill>
              </a:defRPr>
            </a:lvl5pPr>
            <a:lvl6pPr lvl="5" rtl="0" algn="ctr">
              <a:spcBef>
                <a:spcPts val="0"/>
              </a:spcBef>
              <a:spcAft>
                <a:spcPts val="0"/>
              </a:spcAft>
              <a:buClr>
                <a:srgbClr val="000000"/>
              </a:buClr>
              <a:buSzPts val="1100"/>
              <a:buNone/>
              <a:defRPr sz="1100">
                <a:solidFill>
                  <a:srgbClr val="000000"/>
                </a:solidFill>
              </a:defRPr>
            </a:lvl6pPr>
            <a:lvl7pPr lvl="6" rtl="0" algn="ctr">
              <a:spcBef>
                <a:spcPts val="0"/>
              </a:spcBef>
              <a:spcAft>
                <a:spcPts val="0"/>
              </a:spcAft>
              <a:buClr>
                <a:srgbClr val="000000"/>
              </a:buClr>
              <a:buSzPts val="1100"/>
              <a:buNone/>
              <a:defRPr sz="1100">
                <a:solidFill>
                  <a:srgbClr val="000000"/>
                </a:solidFill>
              </a:defRPr>
            </a:lvl7pPr>
            <a:lvl8pPr lvl="7" rtl="0" algn="ctr">
              <a:spcBef>
                <a:spcPts val="0"/>
              </a:spcBef>
              <a:spcAft>
                <a:spcPts val="0"/>
              </a:spcAft>
              <a:buClr>
                <a:srgbClr val="000000"/>
              </a:buClr>
              <a:buSzPts val="1100"/>
              <a:buNone/>
              <a:defRPr sz="1100">
                <a:solidFill>
                  <a:srgbClr val="000000"/>
                </a:solidFill>
              </a:defRPr>
            </a:lvl8pPr>
            <a:lvl9pPr lvl="8" rtl="0" algn="ctr">
              <a:spcBef>
                <a:spcPts val="0"/>
              </a:spcBef>
              <a:spcAft>
                <a:spcPts val="0"/>
              </a:spcAft>
              <a:buClr>
                <a:srgbClr val="000000"/>
              </a:buClr>
              <a:buSzPts val="1100"/>
              <a:buNone/>
              <a:defRPr sz="1100">
                <a:solidFill>
                  <a:srgbClr val="000000"/>
                </a:solidFill>
              </a:defRPr>
            </a:lvl9pPr>
          </a:lstStyle>
          <a:p/>
        </p:txBody>
      </p:sp>
      <p:sp>
        <p:nvSpPr>
          <p:cNvPr id="32" name="Google Shape;32;p3"/>
          <p:cNvSpPr txBox="1"/>
          <p:nvPr>
            <p:ph idx="16" type="ctrTitle"/>
          </p:nvPr>
        </p:nvSpPr>
        <p:spPr>
          <a:xfrm>
            <a:off x="1226125" y="1853313"/>
            <a:ext cx="23928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33" name="Google Shape;33;p3"/>
          <p:cNvSpPr txBox="1"/>
          <p:nvPr>
            <p:ph idx="17" type="subTitle"/>
          </p:nvPr>
        </p:nvSpPr>
        <p:spPr>
          <a:xfrm>
            <a:off x="1469325" y="2314760"/>
            <a:ext cx="19065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4" name="Google Shape;34;p3"/>
          <p:cNvSpPr txBox="1"/>
          <p:nvPr>
            <p:ph hasCustomPrompt="1" idx="18" type="title"/>
          </p:nvPr>
        </p:nvSpPr>
        <p:spPr>
          <a:xfrm>
            <a:off x="1545687" y="1565141"/>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35" name="Google Shape;35;p3"/>
          <p:cNvSpPr txBox="1"/>
          <p:nvPr>
            <p:ph idx="19" type="ctrTitle"/>
          </p:nvPr>
        </p:nvSpPr>
        <p:spPr>
          <a:xfrm>
            <a:off x="1261437" y="3359411"/>
            <a:ext cx="232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36" name="Google Shape;36;p3"/>
          <p:cNvSpPr txBox="1"/>
          <p:nvPr>
            <p:ph idx="20" type="subTitle"/>
          </p:nvPr>
        </p:nvSpPr>
        <p:spPr>
          <a:xfrm>
            <a:off x="1434225" y="3820858"/>
            <a:ext cx="19767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7" name="Google Shape;37;p3"/>
          <p:cNvSpPr txBox="1"/>
          <p:nvPr>
            <p:ph hasCustomPrompt="1" idx="21" type="title"/>
          </p:nvPr>
        </p:nvSpPr>
        <p:spPr>
          <a:xfrm>
            <a:off x="1545687" y="3091842"/>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38" name="Google Shape;38;p3"/>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7">
    <p:spTree>
      <p:nvGrpSpPr>
        <p:cNvPr id="41" name="Shape 41"/>
        <p:cNvGrpSpPr/>
        <p:nvPr/>
      </p:nvGrpSpPr>
      <p:grpSpPr>
        <a:xfrm>
          <a:off x="0" y="0"/>
          <a:ext cx="0" cy="0"/>
          <a:chOff x="0" y="0"/>
          <a:chExt cx="0" cy="0"/>
        </a:xfrm>
      </p:grpSpPr>
      <p:sp>
        <p:nvSpPr>
          <p:cNvPr id="42" name="Google Shape;42;p4"/>
          <p:cNvSpPr/>
          <p:nvPr/>
        </p:nvSpPr>
        <p:spPr>
          <a:xfrm rot="-5400000">
            <a:off x="-101015" y="-226845"/>
            <a:ext cx="5995571" cy="6199231"/>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9AD7D2">
              <a:alpha val="12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4"/>
          <p:cNvSpPr txBox="1"/>
          <p:nvPr>
            <p:ph type="ctrTitle"/>
          </p:nvPr>
        </p:nvSpPr>
        <p:spPr>
          <a:xfrm>
            <a:off x="831200" y="376498"/>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44" name="Google Shape;44;p4"/>
          <p:cNvSpPr txBox="1"/>
          <p:nvPr>
            <p:ph idx="1" type="subTitle"/>
          </p:nvPr>
        </p:nvSpPr>
        <p:spPr>
          <a:xfrm>
            <a:off x="831200" y="2314225"/>
            <a:ext cx="42249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45" name="Google Shape;45;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3">
    <p:spTree>
      <p:nvGrpSpPr>
        <p:cNvPr id="46" name="Shape 46"/>
        <p:cNvGrpSpPr/>
        <p:nvPr/>
      </p:nvGrpSpPr>
      <p:grpSpPr>
        <a:xfrm>
          <a:off x="0" y="0"/>
          <a:ext cx="0" cy="0"/>
          <a:chOff x="0" y="0"/>
          <a:chExt cx="0" cy="0"/>
        </a:xfrm>
      </p:grpSpPr>
      <p:sp>
        <p:nvSpPr>
          <p:cNvPr id="47" name="Google Shape;47;p5"/>
          <p:cNvSpPr/>
          <p:nvPr/>
        </p:nvSpPr>
        <p:spPr>
          <a:xfrm>
            <a:off x="3356560" y="-236370"/>
            <a:ext cx="5995571" cy="6199231"/>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F2CC">
              <a:alpha val="32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txBox="1"/>
          <p:nvPr>
            <p:ph idx="1" type="subTitle"/>
          </p:nvPr>
        </p:nvSpPr>
        <p:spPr>
          <a:xfrm>
            <a:off x="2286775" y="1780575"/>
            <a:ext cx="4717500" cy="631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49" name="Google Shape;49;p5"/>
          <p:cNvSpPr txBox="1"/>
          <p:nvPr>
            <p:ph type="ctrTitle"/>
          </p:nvPr>
        </p:nvSpPr>
        <p:spPr>
          <a:xfrm>
            <a:off x="3099175" y="2412374"/>
            <a:ext cx="3092700" cy="540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50" name="Google Shape;50;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p:cSld name="CUSTOM_12">
    <p:spTree>
      <p:nvGrpSpPr>
        <p:cNvPr id="51" name="Shape 51"/>
        <p:cNvGrpSpPr/>
        <p:nvPr/>
      </p:nvGrpSpPr>
      <p:grpSpPr>
        <a:xfrm>
          <a:off x="0" y="0"/>
          <a:ext cx="0" cy="0"/>
          <a:chOff x="0" y="0"/>
          <a:chExt cx="0" cy="0"/>
        </a:xfrm>
      </p:grpSpPr>
      <p:sp>
        <p:nvSpPr>
          <p:cNvPr id="52" name="Google Shape;52;p6"/>
          <p:cNvSpPr txBox="1"/>
          <p:nvPr>
            <p:ph type="ctrTitle"/>
          </p:nvPr>
        </p:nvSpPr>
        <p:spPr>
          <a:xfrm>
            <a:off x="858475" y="2734950"/>
            <a:ext cx="25602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53" name="Google Shape;53;p6"/>
          <p:cNvSpPr txBox="1"/>
          <p:nvPr>
            <p:ph idx="1" type="subTitle"/>
          </p:nvPr>
        </p:nvSpPr>
        <p:spPr>
          <a:xfrm>
            <a:off x="1019574" y="2955100"/>
            <a:ext cx="22380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54" name="Google Shape;54;p6"/>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6"/>
          <p:cNvSpPr txBox="1"/>
          <p:nvPr>
            <p:ph idx="2"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200">
                <a:solidFill>
                  <a:srgbClr val="FFFFFF"/>
                </a:solidFill>
              </a:defRPr>
            </a:lvl1pPr>
            <a:lvl2pPr lvl="1" rtl="0" algn="ctr">
              <a:spcBef>
                <a:spcPts val="0"/>
              </a:spcBef>
              <a:spcAft>
                <a:spcPts val="0"/>
              </a:spcAft>
              <a:buClr>
                <a:srgbClr val="000000"/>
              </a:buClr>
              <a:buSzPts val="1100"/>
              <a:buNone/>
              <a:defRPr sz="1100">
                <a:solidFill>
                  <a:srgbClr val="000000"/>
                </a:solidFill>
              </a:defRPr>
            </a:lvl2pPr>
            <a:lvl3pPr lvl="2" rtl="0" algn="ctr">
              <a:spcBef>
                <a:spcPts val="0"/>
              </a:spcBef>
              <a:spcAft>
                <a:spcPts val="0"/>
              </a:spcAft>
              <a:buClr>
                <a:srgbClr val="000000"/>
              </a:buClr>
              <a:buSzPts val="1100"/>
              <a:buNone/>
              <a:defRPr sz="1100">
                <a:solidFill>
                  <a:srgbClr val="000000"/>
                </a:solidFill>
              </a:defRPr>
            </a:lvl3pPr>
            <a:lvl4pPr lvl="3" rtl="0" algn="ctr">
              <a:spcBef>
                <a:spcPts val="0"/>
              </a:spcBef>
              <a:spcAft>
                <a:spcPts val="0"/>
              </a:spcAft>
              <a:buClr>
                <a:srgbClr val="000000"/>
              </a:buClr>
              <a:buSzPts val="1100"/>
              <a:buNone/>
              <a:defRPr sz="1100">
                <a:solidFill>
                  <a:srgbClr val="000000"/>
                </a:solidFill>
              </a:defRPr>
            </a:lvl4pPr>
            <a:lvl5pPr lvl="4" rtl="0" algn="ctr">
              <a:spcBef>
                <a:spcPts val="0"/>
              </a:spcBef>
              <a:spcAft>
                <a:spcPts val="0"/>
              </a:spcAft>
              <a:buClr>
                <a:srgbClr val="000000"/>
              </a:buClr>
              <a:buSzPts val="1100"/>
              <a:buNone/>
              <a:defRPr sz="1100">
                <a:solidFill>
                  <a:srgbClr val="000000"/>
                </a:solidFill>
              </a:defRPr>
            </a:lvl5pPr>
            <a:lvl6pPr lvl="5" rtl="0" algn="ctr">
              <a:spcBef>
                <a:spcPts val="0"/>
              </a:spcBef>
              <a:spcAft>
                <a:spcPts val="0"/>
              </a:spcAft>
              <a:buClr>
                <a:srgbClr val="000000"/>
              </a:buClr>
              <a:buSzPts val="1100"/>
              <a:buNone/>
              <a:defRPr sz="1100">
                <a:solidFill>
                  <a:srgbClr val="000000"/>
                </a:solidFill>
              </a:defRPr>
            </a:lvl6pPr>
            <a:lvl7pPr lvl="6" rtl="0" algn="ctr">
              <a:spcBef>
                <a:spcPts val="0"/>
              </a:spcBef>
              <a:spcAft>
                <a:spcPts val="0"/>
              </a:spcAft>
              <a:buClr>
                <a:srgbClr val="000000"/>
              </a:buClr>
              <a:buSzPts val="1100"/>
              <a:buNone/>
              <a:defRPr sz="1100">
                <a:solidFill>
                  <a:srgbClr val="000000"/>
                </a:solidFill>
              </a:defRPr>
            </a:lvl7pPr>
            <a:lvl8pPr lvl="7" rtl="0" algn="ctr">
              <a:spcBef>
                <a:spcPts val="0"/>
              </a:spcBef>
              <a:spcAft>
                <a:spcPts val="0"/>
              </a:spcAft>
              <a:buClr>
                <a:srgbClr val="000000"/>
              </a:buClr>
              <a:buSzPts val="1100"/>
              <a:buNone/>
              <a:defRPr sz="1100">
                <a:solidFill>
                  <a:srgbClr val="000000"/>
                </a:solidFill>
              </a:defRPr>
            </a:lvl8pPr>
            <a:lvl9pPr lvl="8" rtl="0" algn="ctr">
              <a:spcBef>
                <a:spcPts val="0"/>
              </a:spcBef>
              <a:spcAft>
                <a:spcPts val="0"/>
              </a:spcAft>
              <a:buClr>
                <a:srgbClr val="000000"/>
              </a:buClr>
              <a:buSzPts val="1100"/>
              <a:buNone/>
              <a:defRPr sz="1100">
                <a:solidFill>
                  <a:srgbClr val="000000"/>
                </a:solidFill>
              </a:defRPr>
            </a:lvl9pPr>
          </a:lstStyle>
          <a:p/>
        </p:txBody>
      </p:sp>
      <p:sp>
        <p:nvSpPr>
          <p:cNvPr id="56" name="Google Shape;56;p6"/>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6"/>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3" type="subTitle"/>
          </p:nvPr>
        </p:nvSpPr>
        <p:spPr>
          <a:xfrm>
            <a:off x="5934474" y="2955100"/>
            <a:ext cx="22380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59" name="Google Shape;59;p6"/>
          <p:cNvSpPr txBox="1"/>
          <p:nvPr>
            <p:ph idx="4" type="ctrTitle"/>
          </p:nvPr>
        </p:nvSpPr>
        <p:spPr>
          <a:xfrm>
            <a:off x="5773375" y="2734950"/>
            <a:ext cx="25602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60" name="Google Shape;60;p6"/>
          <p:cNvSpPr txBox="1"/>
          <p:nvPr>
            <p:ph idx="5" type="subTitle"/>
          </p:nvPr>
        </p:nvSpPr>
        <p:spPr>
          <a:xfrm>
            <a:off x="3452999" y="2052750"/>
            <a:ext cx="22380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61" name="Google Shape;61;p6"/>
          <p:cNvSpPr txBox="1"/>
          <p:nvPr>
            <p:ph idx="6" type="ctrTitle"/>
          </p:nvPr>
        </p:nvSpPr>
        <p:spPr>
          <a:xfrm>
            <a:off x="3291900" y="1832600"/>
            <a:ext cx="25602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62" name="Google Shape;62;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6">
    <p:bg>
      <p:bgPr>
        <a:solidFill>
          <a:srgbClr val="FFFFFF"/>
        </a:solidFill>
      </p:bgPr>
    </p:bg>
    <p:spTree>
      <p:nvGrpSpPr>
        <p:cNvPr id="63" name="Shape 63"/>
        <p:cNvGrpSpPr/>
        <p:nvPr/>
      </p:nvGrpSpPr>
      <p:grpSpPr>
        <a:xfrm>
          <a:off x="0" y="0"/>
          <a:ext cx="0" cy="0"/>
          <a:chOff x="0" y="0"/>
          <a:chExt cx="0" cy="0"/>
        </a:xfrm>
      </p:grpSpPr>
      <p:sp>
        <p:nvSpPr>
          <p:cNvPr id="64" name="Google Shape;64;p7"/>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200">
                <a:solidFill>
                  <a:srgbClr val="FFFFFF"/>
                </a:solidFill>
              </a:defRPr>
            </a:lvl1pPr>
            <a:lvl2pPr lvl="1" rtl="0" algn="ctr">
              <a:spcBef>
                <a:spcPts val="0"/>
              </a:spcBef>
              <a:spcAft>
                <a:spcPts val="0"/>
              </a:spcAft>
              <a:buClr>
                <a:srgbClr val="000000"/>
              </a:buClr>
              <a:buSzPts val="1100"/>
              <a:buNone/>
              <a:defRPr sz="1100">
                <a:solidFill>
                  <a:srgbClr val="000000"/>
                </a:solidFill>
              </a:defRPr>
            </a:lvl2pPr>
            <a:lvl3pPr lvl="2" rtl="0" algn="ctr">
              <a:spcBef>
                <a:spcPts val="0"/>
              </a:spcBef>
              <a:spcAft>
                <a:spcPts val="0"/>
              </a:spcAft>
              <a:buClr>
                <a:srgbClr val="000000"/>
              </a:buClr>
              <a:buSzPts val="1100"/>
              <a:buNone/>
              <a:defRPr sz="1100">
                <a:solidFill>
                  <a:srgbClr val="000000"/>
                </a:solidFill>
              </a:defRPr>
            </a:lvl3pPr>
            <a:lvl4pPr lvl="3" rtl="0" algn="ctr">
              <a:spcBef>
                <a:spcPts val="0"/>
              </a:spcBef>
              <a:spcAft>
                <a:spcPts val="0"/>
              </a:spcAft>
              <a:buClr>
                <a:srgbClr val="000000"/>
              </a:buClr>
              <a:buSzPts val="1100"/>
              <a:buNone/>
              <a:defRPr sz="1100">
                <a:solidFill>
                  <a:srgbClr val="000000"/>
                </a:solidFill>
              </a:defRPr>
            </a:lvl4pPr>
            <a:lvl5pPr lvl="4" rtl="0" algn="ctr">
              <a:spcBef>
                <a:spcPts val="0"/>
              </a:spcBef>
              <a:spcAft>
                <a:spcPts val="0"/>
              </a:spcAft>
              <a:buClr>
                <a:srgbClr val="000000"/>
              </a:buClr>
              <a:buSzPts val="1100"/>
              <a:buNone/>
              <a:defRPr sz="1100">
                <a:solidFill>
                  <a:srgbClr val="000000"/>
                </a:solidFill>
              </a:defRPr>
            </a:lvl5pPr>
            <a:lvl6pPr lvl="5" rtl="0" algn="ctr">
              <a:spcBef>
                <a:spcPts val="0"/>
              </a:spcBef>
              <a:spcAft>
                <a:spcPts val="0"/>
              </a:spcAft>
              <a:buClr>
                <a:srgbClr val="000000"/>
              </a:buClr>
              <a:buSzPts val="1100"/>
              <a:buNone/>
              <a:defRPr sz="1100">
                <a:solidFill>
                  <a:srgbClr val="000000"/>
                </a:solidFill>
              </a:defRPr>
            </a:lvl6pPr>
            <a:lvl7pPr lvl="6" rtl="0" algn="ctr">
              <a:spcBef>
                <a:spcPts val="0"/>
              </a:spcBef>
              <a:spcAft>
                <a:spcPts val="0"/>
              </a:spcAft>
              <a:buClr>
                <a:srgbClr val="000000"/>
              </a:buClr>
              <a:buSzPts val="1100"/>
              <a:buNone/>
              <a:defRPr sz="1100">
                <a:solidFill>
                  <a:srgbClr val="000000"/>
                </a:solidFill>
              </a:defRPr>
            </a:lvl7pPr>
            <a:lvl8pPr lvl="7" rtl="0" algn="ctr">
              <a:spcBef>
                <a:spcPts val="0"/>
              </a:spcBef>
              <a:spcAft>
                <a:spcPts val="0"/>
              </a:spcAft>
              <a:buClr>
                <a:srgbClr val="000000"/>
              </a:buClr>
              <a:buSzPts val="1100"/>
              <a:buNone/>
              <a:defRPr sz="1100">
                <a:solidFill>
                  <a:srgbClr val="000000"/>
                </a:solidFill>
              </a:defRPr>
            </a:lvl8pPr>
            <a:lvl9pPr lvl="8" rtl="0" algn="ctr">
              <a:spcBef>
                <a:spcPts val="0"/>
              </a:spcBef>
              <a:spcAft>
                <a:spcPts val="0"/>
              </a:spcAft>
              <a:buClr>
                <a:srgbClr val="000000"/>
              </a:buClr>
              <a:buSzPts val="1100"/>
              <a:buNone/>
              <a:defRPr sz="1100">
                <a:solidFill>
                  <a:srgbClr val="000000"/>
                </a:solidFill>
              </a:defRPr>
            </a:lvl9pPr>
          </a:lstStyle>
          <a:p/>
        </p:txBody>
      </p:sp>
      <p:sp>
        <p:nvSpPr>
          <p:cNvPr id="66" name="Google Shape;66;p7"/>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USTOM_6_2">
    <p:bg>
      <p:bgPr>
        <a:solidFill>
          <a:srgbClr val="FFFFFF"/>
        </a:solidFill>
      </p:bgPr>
    </p:bg>
    <p:spTree>
      <p:nvGrpSpPr>
        <p:cNvPr id="69" name="Shape 69"/>
        <p:cNvGrpSpPr/>
        <p:nvPr/>
      </p:nvGrpSpPr>
      <p:grpSpPr>
        <a:xfrm>
          <a:off x="0" y="0"/>
          <a:ext cx="0" cy="0"/>
          <a:chOff x="0" y="0"/>
          <a:chExt cx="0" cy="0"/>
        </a:xfrm>
      </p:grpSpPr>
      <p:sp>
        <p:nvSpPr>
          <p:cNvPr id="70" name="Google Shape;70;p8"/>
          <p:cNvSpPr/>
          <p:nvPr/>
        </p:nvSpPr>
        <p:spPr>
          <a:xfrm>
            <a:off x="2618169" y="-318351"/>
            <a:ext cx="6811569" cy="7337207"/>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E48D">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8"/>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200">
                <a:solidFill>
                  <a:srgbClr val="FFFFFF"/>
                </a:solidFill>
              </a:defRPr>
            </a:lvl1pPr>
            <a:lvl2pPr lvl="1" rtl="0" algn="ctr">
              <a:spcBef>
                <a:spcPts val="0"/>
              </a:spcBef>
              <a:spcAft>
                <a:spcPts val="0"/>
              </a:spcAft>
              <a:buClr>
                <a:srgbClr val="000000"/>
              </a:buClr>
              <a:buSzPts val="1100"/>
              <a:buNone/>
              <a:defRPr sz="1100">
                <a:solidFill>
                  <a:srgbClr val="000000"/>
                </a:solidFill>
              </a:defRPr>
            </a:lvl2pPr>
            <a:lvl3pPr lvl="2" rtl="0" algn="ctr">
              <a:spcBef>
                <a:spcPts val="0"/>
              </a:spcBef>
              <a:spcAft>
                <a:spcPts val="0"/>
              </a:spcAft>
              <a:buClr>
                <a:srgbClr val="000000"/>
              </a:buClr>
              <a:buSzPts val="1100"/>
              <a:buNone/>
              <a:defRPr sz="1100">
                <a:solidFill>
                  <a:srgbClr val="000000"/>
                </a:solidFill>
              </a:defRPr>
            </a:lvl3pPr>
            <a:lvl4pPr lvl="3" rtl="0" algn="ctr">
              <a:spcBef>
                <a:spcPts val="0"/>
              </a:spcBef>
              <a:spcAft>
                <a:spcPts val="0"/>
              </a:spcAft>
              <a:buClr>
                <a:srgbClr val="000000"/>
              </a:buClr>
              <a:buSzPts val="1100"/>
              <a:buNone/>
              <a:defRPr sz="1100">
                <a:solidFill>
                  <a:srgbClr val="000000"/>
                </a:solidFill>
              </a:defRPr>
            </a:lvl4pPr>
            <a:lvl5pPr lvl="4" rtl="0" algn="ctr">
              <a:spcBef>
                <a:spcPts val="0"/>
              </a:spcBef>
              <a:spcAft>
                <a:spcPts val="0"/>
              </a:spcAft>
              <a:buClr>
                <a:srgbClr val="000000"/>
              </a:buClr>
              <a:buSzPts val="1100"/>
              <a:buNone/>
              <a:defRPr sz="1100">
                <a:solidFill>
                  <a:srgbClr val="000000"/>
                </a:solidFill>
              </a:defRPr>
            </a:lvl5pPr>
            <a:lvl6pPr lvl="5" rtl="0" algn="ctr">
              <a:spcBef>
                <a:spcPts val="0"/>
              </a:spcBef>
              <a:spcAft>
                <a:spcPts val="0"/>
              </a:spcAft>
              <a:buClr>
                <a:srgbClr val="000000"/>
              </a:buClr>
              <a:buSzPts val="1100"/>
              <a:buNone/>
              <a:defRPr sz="1100">
                <a:solidFill>
                  <a:srgbClr val="000000"/>
                </a:solidFill>
              </a:defRPr>
            </a:lvl6pPr>
            <a:lvl7pPr lvl="6" rtl="0" algn="ctr">
              <a:spcBef>
                <a:spcPts val="0"/>
              </a:spcBef>
              <a:spcAft>
                <a:spcPts val="0"/>
              </a:spcAft>
              <a:buClr>
                <a:srgbClr val="000000"/>
              </a:buClr>
              <a:buSzPts val="1100"/>
              <a:buNone/>
              <a:defRPr sz="1100">
                <a:solidFill>
                  <a:srgbClr val="000000"/>
                </a:solidFill>
              </a:defRPr>
            </a:lvl7pPr>
            <a:lvl8pPr lvl="7" rtl="0" algn="ctr">
              <a:spcBef>
                <a:spcPts val="0"/>
              </a:spcBef>
              <a:spcAft>
                <a:spcPts val="0"/>
              </a:spcAft>
              <a:buClr>
                <a:srgbClr val="000000"/>
              </a:buClr>
              <a:buSzPts val="1100"/>
              <a:buNone/>
              <a:defRPr sz="1100">
                <a:solidFill>
                  <a:srgbClr val="000000"/>
                </a:solidFill>
              </a:defRPr>
            </a:lvl8pPr>
            <a:lvl9pPr lvl="8" rtl="0" algn="ctr">
              <a:spcBef>
                <a:spcPts val="0"/>
              </a:spcBef>
              <a:spcAft>
                <a:spcPts val="0"/>
              </a:spcAft>
              <a:buClr>
                <a:srgbClr val="000000"/>
              </a:buClr>
              <a:buSzPts val="1100"/>
              <a:buNone/>
              <a:defRPr sz="1100">
                <a:solidFill>
                  <a:srgbClr val="000000"/>
                </a:solidFill>
              </a:defRPr>
            </a:lvl9pPr>
          </a:lstStyle>
          <a:p/>
        </p:txBody>
      </p:sp>
      <p:sp>
        <p:nvSpPr>
          <p:cNvPr id="73" name="Google Shape;73;p8"/>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USTOM_6_2_1">
    <p:bg>
      <p:bgPr>
        <a:solidFill>
          <a:srgbClr val="FFFFFF"/>
        </a:solidFill>
      </p:bgPr>
    </p:bg>
    <p:spTree>
      <p:nvGrpSpPr>
        <p:cNvPr id="76" name="Shape 76"/>
        <p:cNvGrpSpPr/>
        <p:nvPr/>
      </p:nvGrpSpPr>
      <p:grpSpPr>
        <a:xfrm>
          <a:off x="0" y="0"/>
          <a:ext cx="0" cy="0"/>
          <a:chOff x="0" y="0"/>
          <a:chExt cx="0" cy="0"/>
        </a:xfrm>
      </p:grpSpPr>
      <p:sp>
        <p:nvSpPr>
          <p:cNvPr id="77" name="Google Shape;77;p9"/>
          <p:cNvSpPr/>
          <p:nvPr/>
        </p:nvSpPr>
        <p:spPr>
          <a:xfrm rot="5400000">
            <a:off x="3902197" y="260906"/>
            <a:ext cx="5602683" cy="6035175"/>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ADDBD7">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9"/>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9"/>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200">
                <a:solidFill>
                  <a:srgbClr val="FFFFFF"/>
                </a:solidFill>
              </a:defRPr>
            </a:lvl1pPr>
            <a:lvl2pPr lvl="1" rtl="0" algn="ctr">
              <a:spcBef>
                <a:spcPts val="0"/>
              </a:spcBef>
              <a:spcAft>
                <a:spcPts val="0"/>
              </a:spcAft>
              <a:buClr>
                <a:srgbClr val="000000"/>
              </a:buClr>
              <a:buSzPts val="1100"/>
              <a:buNone/>
              <a:defRPr sz="1100">
                <a:solidFill>
                  <a:srgbClr val="000000"/>
                </a:solidFill>
              </a:defRPr>
            </a:lvl2pPr>
            <a:lvl3pPr lvl="2" rtl="0" algn="ctr">
              <a:spcBef>
                <a:spcPts val="0"/>
              </a:spcBef>
              <a:spcAft>
                <a:spcPts val="0"/>
              </a:spcAft>
              <a:buClr>
                <a:srgbClr val="000000"/>
              </a:buClr>
              <a:buSzPts val="1100"/>
              <a:buNone/>
              <a:defRPr sz="1100">
                <a:solidFill>
                  <a:srgbClr val="000000"/>
                </a:solidFill>
              </a:defRPr>
            </a:lvl3pPr>
            <a:lvl4pPr lvl="3" rtl="0" algn="ctr">
              <a:spcBef>
                <a:spcPts val="0"/>
              </a:spcBef>
              <a:spcAft>
                <a:spcPts val="0"/>
              </a:spcAft>
              <a:buClr>
                <a:srgbClr val="000000"/>
              </a:buClr>
              <a:buSzPts val="1100"/>
              <a:buNone/>
              <a:defRPr sz="1100">
                <a:solidFill>
                  <a:srgbClr val="000000"/>
                </a:solidFill>
              </a:defRPr>
            </a:lvl4pPr>
            <a:lvl5pPr lvl="4" rtl="0" algn="ctr">
              <a:spcBef>
                <a:spcPts val="0"/>
              </a:spcBef>
              <a:spcAft>
                <a:spcPts val="0"/>
              </a:spcAft>
              <a:buClr>
                <a:srgbClr val="000000"/>
              </a:buClr>
              <a:buSzPts val="1100"/>
              <a:buNone/>
              <a:defRPr sz="1100">
                <a:solidFill>
                  <a:srgbClr val="000000"/>
                </a:solidFill>
              </a:defRPr>
            </a:lvl5pPr>
            <a:lvl6pPr lvl="5" rtl="0" algn="ctr">
              <a:spcBef>
                <a:spcPts val="0"/>
              </a:spcBef>
              <a:spcAft>
                <a:spcPts val="0"/>
              </a:spcAft>
              <a:buClr>
                <a:srgbClr val="000000"/>
              </a:buClr>
              <a:buSzPts val="1100"/>
              <a:buNone/>
              <a:defRPr sz="1100">
                <a:solidFill>
                  <a:srgbClr val="000000"/>
                </a:solidFill>
              </a:defRPr>
            </a:lvl6pPr>
            <a:lvl7pPr lvl="6" rtl="0" algn="ctr">
              <a:spcBef>
                <a:spcPts val="0"/>
              </a:spcBef>
              <a:spcAft>
                <a:spcPts val="0"/>
              </a:spcAft>
              <a:buClr>
                <a:srgbClr val="000000"/>
              </a:buClr>
              <a:buSzPts val="1100"/>
              <a:buNone/>
              <a:defRPr sz="1100">
                <a:solidFill>
                  <a:srgbClr val="000000"/>
                </a:solidFill>
              </a:defRPr>
            </a:lvl7pPr>
            <a:lvl8pPr lvl="7" rtl="0" algn="ctr">
              <a:spcBef>
                <a:spcPts val="0"/>
              </a:spcBef>
              <a:spcAft>
                <a:spcPts val="0"/>
              </a:spcAft>
              <a:buClr>
                <a:srgbClr val="000000"/>
              </a:buClr>
              <a:buSzPts val="1100"/>
              <a:buNone/>
              <a:defRPr sz="1100">
                <a:solidFill>
                  <a:srgbClr val="000000"/>
                </a:solidFill>
              </a:defRPr>
            </a:lvl8pPr>
            <a:lvl9pPr lvl="8" rtl="0" algn="ctr">
              <a:spcBef>
                <a:spcPts val="0"/>
              </a:spcBef>
              <a:spcAft>
                <a:spcPts val="0"/>
              </a:spcAft>
              <a:buClr>
                <a:srgbClr val="000000"/>
              </a:buClr>
              <a:buSzPts val="1100"/>
              <a:buNone/>
              <a:defRPr sz="1100">
                <a:solidFill>
                  <a:srgbClr val="000000"/>
                </a:solidFill>
              </a:defRPr>
            </a:lvl9pPr>
          </a:lstStyle>
          <a:p/>
        </p:txBody>
      </p:sp>
      <p:sp>
        <p:nvSpPr>
          <p:cNvPr id="80" name="Google Shape;80;p9"/>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9"/>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_1">
    <p:bg>
      <p:bgPr>
        <a:solidFill>
          <a:srgbClr val="FFFFFF"/>
        </a:solidFill>
      </p:bgPr>
    </p:bg>
    <p:spTree>
      <p:nvGrpSpPr>
        <p:cNvPr id="83" name="Shape 83"/>
        <p:cNvGrpSpPr/>
        <p:nvPr/>
      </p:nvGrpSpPr>
      <p:grpSpPr>
        <a:xfrm>
          <a:off x="0" y="0"/>
          <a:ext cx="0" cy="0"/>
          <a:chOff x="0" y="0"/>
          <a:chExt cx="0" cy="0"/>
        </a:xfrm>
      </p:grpSpPr>
      <p:sp>
        <p:nvSpPr>
          <p:cNvPr id="84" name="Google Shape;84;p10"/>
          <p:cNvSpPr/>
          <p:nvPr/>
        </p:nvSpPr>
        <p:spPr>
          <a:xfrm rot="-5400000">
            <a:off x="126769" y="-375501"/>
            <a:ext cx="6811569" cy="7337207"/>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ADDBD7">
              <a:alpha val="204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0"/>
          <p:cNvSpPr txBox="1"/>
          <p:nvPr>
            <p:ph type="ctrTitle"/>
          </p:nvPr>
        </p:nvSpPr>
        <p:spPr>
          <a:xfrm>
            <a:off x="477026" y="1557850"/>
            <a:ext cx="4209300" cy="8517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CB64"/>
              </a:buClr>
              <a:buSzPts val="4800"/>
              <a:buNone/>
              <a:defRPr sz="4800">
                <a:solidFill>
                  <a:srgbClr val="FFCB64"/>
                </a:solidFill>
              </a:defRPr>
            </a:lvl1pPr>
            <a:lvl2pPr lvl="1" rtl="0" algn="ctr">
              <a:spcBef>
                <a:spcPts val="0"/>
              </a:spcBef>
              <a:spcAft>
                <a:spcPts val="0"/>
              </a:spcAft>
              <a:buClr>
                <a:srgbClr val="000000"/>
              </a:buClr>
              <a:buSzPts val="4800"/>
              <a:buNone/>
              <a:defRPr sz="4800">
                <a:solidFill>
                  <a:srgbClr val="000000"/>
                </a:solidFill>
              </a:defRPr>
            </a:lvl2pPr>
            <a:lvl3pPr lvl="2" rtl="0" algn="ctr">
              <a:spcBef>
                <a:spcPts val="0"/>
              </a:spcBef>
              <a:spcAft>
                <a:spcPts val="0"/>
              </a:spcAft>
              <a:buClr>
                <a:srgbClr val="000000"/>
              </a:buClr>
              <a:buSzPts val="4800"/>
              <a:buNone/>
              <a:defRPr sz="4800">
                <a:solidFill>
                  <a:srgbClr val="000000"/>
                </a:solidFill>
              </a:defRPr>
            </a:lvl3pPr>
            <a:lvl4pPr lvl="3" rtl="0" algn="ctr">
              <a:spcBef>
                <a:spcPts val="0"/>
              </a:spcBef>
              <a:spcAft>
                <a:spcPts val="0"/>
              </a:spcAft>
              <a:buClr>
                <a:srgbClr val="000000"/>
              </a:buClr>
              <a:buSzPts val="4800"/>
              <a:buNone/>
              <a:defRPr sz="4800">
                <a:solidFill>
                  <a:srgbClr val="000000"/>
                </a:solidFill>
              </a:defRPr>
            </a:lvl4pPr>
            <a:lvl5pPr lvl="4" rtl="0" algn="ctr">
              <a:spcBef>
                <a:spcPts val="0"/>
              </a:spcBef>
              <a:spcAft>
                <a:spcPts val="0"/>
              </a:spcAft>
              <a:buClr>
                <a:srgbClr val="000000"/>
              </a:buClr>
              <a:buSzPts val="4800"/>
              <a:buNone/>
              <a:defRPr sz="4800">
                <a:solidFill>
                  <a:srgbClr val="000000"/>
                </a:solidFill>
              </a:defRPr>
            </a:lvl5pPr>
            <a:lvl6pPr lvl="5" rtl="0" algn="ctr">
              <a:spcBef>
                <a:spcPts val="0"/>
              </a:spcBef>
              <a:spcAft>
                <a:spcPts val="0"/>
              </a:spcAft>
              <a:buClr>
                <a:srgbClr val="000000"/>
              </a:buClr>
              <a:buSzPts val="4800"/>
              <a:buNone/>
              <a:defRPr sz="4800">
                <a:solidFill>
                  <a:srgbClr val="000000"/>
                </a:solidFill>
              </a:defRPr>
            </a:lvl6pPr>
            <a:lvl7pPr lvl="6" rtl="0" algn="ctr">
              <a:spcBef>
                <a:spcPts val="0"/>
              </a:spcBef>
              <a:spcAft>
                <a:spcPts val="0"/>
              </a:spcAft>
              <a:buClr>
                <a:srgbClr val="000000"/>
              </a:buClr>
              <a:buSzPts val="4800"/>
              <a:buNone/>
              <a:defRPr sz="4800">
                <a:solidFill>
                  <a:srgbClr val="000000"/>
                </a:solidFill>
              </a:defRPr>
            </a:lvl7pPr>
            <a:lvl8pPr lvl="7" rtl="0" algn="ctr">
              <a:spcBef>
                <a:spcPts val="0"/>
              </a:spcBef>
              <a:spcAft>
                <a:spcPts val="0"/>
              </a:spcAft>
              <a:buClr>
                <a:srgbClr val="000000"/>
              </a:buClr>
              <a:buSzPts val="4800"/>
              <a:buNone/>
              <a:defRPr sz="4800">
                <a:solidFill>
                  <a:srgbClr val="000000"/>
                </a:solidFill>
              </a:defRPr>
            </a:lvl8pPr>
            <a:lvl9pPr lvl="8" rtl="0" algn="ctr">
              <a:spcBef>
                <a:spcPts val="0"/>
              </a:spcBef>
              <a:spcAft>
                <a:spcPts val="0"/>
              </a:spcAft>
              <a:buClr>
                <a:srgbClr val="000000"/>
              </a:buClr>
              <a:buSzPts val="4800"/>
              <a:buNone/>
              <a:defRPr sz="4800">
                <a:solidFill>
                  <a:srgbClr val="000000"/>
                </a:solidFill>
              </a:defRPr>
            </a:lvl9pPr>
          </a:lstStyle>
          <a:p/>
        </p:txBody>
      </p:sp>
      <p:sp>
        <p:nvSpPr>
          <p:cNvPr id="86" name="Google Shape;86;p10"/>
          <p:cNvSpPr txBox="1"/>
          <p:nvPr>
            <p:ph idx="1" type="subTitle"/>
          </p:nvPr>
        </p:nvSpPr>
        <p:spPr>
          <a:xfrm flipH="1">
            <a:off x="1674026" y="2409550"/>
            <a:ext cx="3012300" cy="1671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Clr>
                <a:srgbClr val="000000"/>
              </a:buClr>
              <a:buSzPts val="1200"/>
              <a:buNone/>
              <a:defRPr>
                <a:solidFill>
                  <a:srgbClr val="000000"/>
                </a:solidFill>
              </a:defRPr>
            </a:lvl2pPr>
            <a:lvl3pPr lvl="2" rtl="0" algn="r">
              <a:lnSpc>
                <a:spcPct val="100000"/>
              </a:lnSpc>
              <a:spcBef>
                <a:spcPts val="0"/>
              </a:spcBef>
              <a:spcAft>
                <a:spcPts val="0"/>
              </a:spcAft>
              <a:buClr>
                <a:srgbClr val="000000"/>
              </a:buClr>
              <a:buSzPts val="1200"/>
              <a:buNone/>
              <a:defRPr>
                <a:solidFill>
                  <a:srgbClr val="000000"/>
                </a:solidFill>
              </a:defRPr>
            </a:lvl3pPr>
            <a:lvl4pPr lvl="3" rtl="0" algn="r">
              <a:lnSpc>
                <a:spcPct val="100000"/>
              </a:lnSpc>
              <a:spcBef>
                <a:spcPts val="0"/>
              </a:spcBef>
              <a:spcAft>
                <a:spcPts val="0"/>
              </a:spcAft>
              <a:buClr>
                <a:srgbClr val="000000"/>
              </a:buClr>
              <a:buSzPts val="1200"/>
              <a:buNone/>
              <a:defRPr>
                <a:solidFill>
                  <a:srgbClr val="000000"/>
                </a:solidFill>
              </a:defRPr>
            </a:lvl4pPr>
            <a:lvl5pPr lvl="4" rtl="0" algn="r">
              <a:lnSpc>
                <a:spcPct val="100000"/>
              </a:lnSpc>
              <a:spcBef>
                <a:spcPts val="0"/>
              </a:spcBef>
              <a:spcAft>
                <a:spcPts val="0"/>
              </a:spcAft>
              <a:buClr>
                <a:srgbClr val="000000"/>
              </a:buClr>
              <a:buSzPts val="1200"/>
              <a:buNone/>
              <a:defRPr>
                <a:solidFill>
                  <a:srgbClr val="000000"/>
                </a:solidFill>
              </a:defRPr>
            </a:lvl5pPr>
            <a:lvl6pPr lvl="5" rtl="0" algn="r">
              <a:lnSpc>
                <a:spcPct val="100000"/>
              </a:lnSpc>
              <a:spcBef>
                <a:spcPts val="0"/>
              </a:spcBef>
              <a:spcAft>
                <a:spcPts val="0"/>
              </a:spcAft>
              <a:buClr>
                <a:srgbClr val="000000"/>
              </a:buClr>
              <a:buSzPts val="1200"/>
              <a:buNone/>
              <a:defRPr>
                <a:solidFill>
                  <a:srgbClr val="000000"/>
                </a:solidFill>
              </a:defRPr>
            </a:lvl6pPr>
            <a:lvl7pPr lvl="6" rtl="0" algn="r">
              <a:lnSpc>
                <a:spcPct val="100000"/>
              </a:lnSpc>
              <a:spcBef>
                <a:spcPts val="0"/>
              </a:spcBef>
              <a:spcAft>
                <a:spcPts val="0"/>
              </a:spcAft>
              <a:buClr>
                <a:srgbClr val="000000"/>
              </a:buClr>
              <a:buSzPts val="1200"/>
              <a:buNone/>
              <a:defRPr>
                <a:solidFill>
                  <a:srgbClr val="000000"/>
                </a:solidFill>
              </a:defRPr>
            </a:lvl7pPr>
            <a:lvl8pPr lvl="7" rtl="0" algn="r">
              <a:lnSpc>
                <a:spcPct val="100000"/>
              </a:lnSpc>
              <a:spcBef>
                <a:spcPts val="0"/>
              </a:spcBef>
              <a:spcAft>
                <a:spcPts val="0"/>
              </a:spcAft>
              <a:buClr>
                <a:srgbClr val="000000"/>
              </a:buClr>
              <a:buSzPts val="1200"/>
              <a:buNone/>
              <a:defRPr>
                <a:solidFill>
                  <a:srgbClr val="000000"/>
                </a:solidFill>
              </a:defRPr>
            </a:lvl8pPr>
            <a:lvl9pPr lvl="8" rtl="0" algn="r">
              <a:lnSpc>
                <a:spcPct val="100000"/>
              </a:lnSpc>
              <a:spcBef>
                <a:spcPts val="0"/>
              </a:spcBef>
              <a:spcAft>
                <a:spcPts val="0"/>
              </a:spcAft>
              <a:buClr>
                <a:srgbClr val="000000"/>
              </a:buClr>
              <a:buSzPts val="1200"/>
              <a:buNone/>
              <a:defRPr>
                <a:solidFill>
                  <a:srgbClr val="000000"/>
                </a:solidFill>
              </a:defRPr>
            </a:lvl9pPr>
          </a:lstStyle>
          <a:p/>
        </p:txBody>
      </p:sp>
      <p:sp>
        <p:nvSpPr>
          <p:cNvPr id="87" name="Google Shape;87;p10"/>
          <p:cNvSpPr txBox="1"/>
          <p:nvPr/>
        </p:nvSpPr>
        <p:spPr>
          <a:xfrm>
            <a:off x="1263550" y="3683250"/>
            <a:ext cx="3398100" cy="1784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300"/>
              </a:spcBef>
              <a:spcAft>
                <a:spcPts val="0"/>
              </a:spcAft>
              <a:buNone/>
            </a:pPr>
            <a:r>
              <a:rPr lang="en" sz="900">
                <a:solidFill>
                  <a:srgbClr val="434343"/>
                </a:solidFill>
                <a:latin typeface="EB Garamond"/>
                <a:ea typeface="EB Garamond"/>
                <a:cs typeface="EB Garamond"/>
                <a:sym typeface="EB Garamond"/>
              </a:rPr>
              <a:t>CREDITS: This presentation template was created by </a:t>
            </a:r>
            <a:r>
              <a:rPr b="1" lang="en" sz="900">
                <a:solidFill>
                  <a:srgbClr val="434343"/>
                </a:solidFill>
                <a:uFill>
                  <a:noFill/>
                </a:uFill>
                <a:latin typeface="EB Garamond"/>
                <a:ea typeface="EB Garamond"/>
                <a:cs typeface="EB Garamond"/>
                <a:sym typeface="EB Garamond"/>
                <a:hlinkClick r:id="rId2">
                  <a:extLst>
                    <a:ext uri="{A12FA001-AC4F-418D-AE19-62706E023703}">
                      <ahyp:hlinkClr val="tx"/>
                    </a:ext>
                  </a:extLst>
                </a:hlinkClick>
              </a:rPr>
              <a:t>Slidesgo</a:t>
            </a:r>
            <a:r>
              <a:rPr lang="en" sz="900">
                <a:solidFill>
                  <a:srgbClr val="434343"/>
                </a:solidFill>
                <a:latin typeface="EB Garamond"/>
                <a:ea typeface="EB Garamond"/>
                <a:cs typeface="EB Garamond"/>
                <a:sym typeface="EB Garamond"/>
              </a:rPr>
              <a:t>, including icons by </a:t>
            </a:r>
            <a:r>
              <a:rPr b="1" lang="en" sz="900">
                <a:solidFill>
                  <a:srgbClr val="434343"/>
                </a:solidFill>
                <a:uFill>
                  <a:noFill/>
                </a:uFill>
                <a:latin typeface="EB Garamond"/>
                <a:ea typeface="EB Garamond"/>
                <a:cs typeface="EB Garamond"/>
                <a:sym typeface="EB Garamond"/>
                <a:hlinkClick r:id="rId3">
                  <a:extLst>
                    <a:ext uri="{A12FA001-AC4F-418D-AE19-62706E023703}">
                      <ahyp:hlinkClr val="tx"/>
                    </a:ext>
                  </a:extLst>
                </a:hlinkClick>
              </a:rPr>
              <a:t>Flaticon</a:t>
            </a:r>
            <a:r>
              <a:rPr lang="en" sz="900">
                <a:solidFill>
                  <a:srgbClr val="434343"/>
                </a:solidFill>
                <a:latin typeface="EB Garamond"/>
                <a:ea typeface="EB Garamond"/>
                <a:cs typeface="EB Garamond"/>
                <a:sym typeface="EB Garamond"/>
              </a:rPr>
              <a:t>, and infographics &amp; images by </a:t>
            </a:r>
            <a:r>
              <a:rPr b="1" lang="en" sz="900">
                <a:solidFill>
                  <a:srgbClr val="434343"/>
                </a:solidFill>
                <a:uFill>
                  <a:noFill/>
                </a:uFill>
                <a:latin typeface="EB Garamond"/>
                <a:ea typeface="EB Garamond"/>
                <a:cs typeface="EB Garamond"/>
                <a:sym typeface="EB Garamond"/>
                <a:hlinkClick r:id="rId4">
                  <a:extLst>
                    <a:ext uri="{A12FA001-AC4F-418D-AE19-62706E023703}">
                      <ahyp:hlinkClr val="tx"/>
                    </a:ext>
                  </a:extLst>
                </a:hlinkClick>
              </a:rPr>
              <a:t>Freepik</a:t>
            </a:r>
            <a:r>
              <a:rPr lang="en" sz="900">
                <a:solidFill>
                  <a:srgbClr val="434343"/>
                </a:solidFill>
                <a:latin typeface="EB Garamond"/>
                <a:ea typeface="EB Garamond"/>
                <a:cs typeface="EB Garamond"/>
                <a:sym typeface="EB Garamond"/>
              </a:rPr>
              <a:t>. </a:t>
            </a:r>
            <a:endParaRPr sz="900">
              <a:solidFill>
                <a:srgbClr val="434343"/>
              </a:solidFill>
              <a:latin typeface="EB Garamond"/>
              <a:ea typeface="EB Garamond"/>
              <a:cs typeface="EB Garamond"/>
              <a:sym typeface="EB Garamond"/>
            </a:endParaRPr>
          </a:p>
          <a:p>
            <a:pPr indent="0" lvl="0" marL="0" rtl="0" algn="r">
              <a:lnSpc>
                <a:spcPct val="100000"/>
              </a:lnSpc>
              <a:spcBef>
                <a:spcPts val="300"/>
              </a:spcBef>
              <a:spcAft>
                <a:spcPts val="0"/>
              </a:spcAft>
              <a:buNone/>
            </a:pPr>
            <a:r>
              <a:rPr b="1" lang="en" sz="900">
                <a:solidFill>
                  <a:srgbClr val="434343"/>
                </a:solidFill>
                <a:latin typeface="EB Garamond"/>
                <a:ea typeface="EB Garamond"/>
                <a:cs typeface="EB Garamond"/>
                <a:sym typeface="EB Garamond"/>
              </a:rPr>
              <a:t>Please keep this slide for attribution.</a:t>
            </a:r>
            <a:endParaRPr b="1" sz="900">
              <a:solidFill>
                <a:srgbClr val="434343"/>
              </a:solidFill>
              <a:latin typeface="EB Garamond"/>
              <a:ea typeface="EB Garamond"/>
              <a:cs typeface="EB Garamond"/>
              <a:sym typeface="EB Garamond"/>
            </a:endParaRPr>
          </a:p>
          <a:p>
            <a:pPr indent="0" lvl="0" marL="0" rtl="0" algn="r">
              <a:lnSpc>
                <a:spcPct val="115000"/>
              </a:lnSpc>
              <a:spcBef>
                <a:spcPts val="300"/>
              </a:spcBef>
              <a:spcAft>
                <a:spcPts val="0"/>
              </a:spcAft>
              <a:buNone/>
            </a:pPr>
            <a:r>
              <a:t/>
            </a:r>
            <a:endParaRPr>
              <a:latin typeface="Barlow Light"/>
              <a:ea typeface="Barlow Light"/>
              <a:cs typeface="Barlow Light"/>
              <a:sym typeface="Barlow Light"/>
            </a:endParaRPr>
          </a:p>
          <a:p>
            <a:pPr indent="0" lvl="0" marL="0" rtl="0" algn="r">
              <a:spcBef>
                <a:spcPts val="0"/>
              </a:spcBef>
              <a:spcAft>
                <a:spcPts val="0"/>
              </a:spcAft>
              <a:buNone/>
            </a:pPr>
            <a:r>
              <a:t/>
            </a:r>
            <a:endParaRPr>
              <a:latin typeface="Barlow Light"/>
              <a:ea typeface="Barlow Light"/>
              <a:cs typeface="Barlow Light"/>
              <a:sym typeface="Barlow Light"/>
            </a:endParaRPr>
          </a:p>
        </p:txBody>
      </p:sp>
      <p:sp>
        <p:nvSpPr>
          <p:cNvPr id="88" name="Google Shape;88;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434343"/>
              </a:buClr>
              <a:buSzPts val="2800"/>
              <a:buFont typeface="Montserrat ExtraBold"/>
              <a:buNone/>
              <a:defRPr sz="2800">
                <a:solidFill>
                  <a:srgbClr val="434343"/>
                </a:solidFill>
                <a:latin typeface="Montserrat ExtraBold"/>
                <a:ea typeface="Montserrat ExtraBold"/>
                <a:cs typeface="Montserrat ExtraBold"/>
                <a:sym typeface="Montserrat ExtraBold"/>
              </a:defRPr>
            </a:lvl1pPr>
            <a:lvl2pPr lvl="1"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2pPr>
            <a:lvl3pPr lvl="2"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3pPr>
            <a:lvl4pPr lvl="3"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4pPr>
            <a:lvl5pPr lvl="4"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5pPr>
            <a:lvl6pPr lvl="5"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6pPr>
            <a:lvl7pPr lvl="6"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7pPr>
            <a:lvl8pPr lvl="7"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8pPr>
            <a:lvl9pPr lvl="8"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1pPr>
            <a:lvl2pPr indent="-304800" lvl="1" marL="9144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2pPr>
            <a:lvl3pPr indent="-304800" lvl="2" marL="13716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3pPr>
            <a:lvl4pPr indent="-304800" lvl="3" marL="1828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4pPr>
            <a:lvl5pPr indent="-304800" lvl="4" marL="22860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5pPr>
            <a:lvl6pPr indent="-304800" lvl="5" marL="27432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6pPr>
            <a:lvl7pPr indent="-304800" lvl="6" marL="32004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7pPr>
            <a:lvl8pPr indent="-304800" lvl="7" marL="36576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8pPr>
            <a:lvl9pPr indent="-304800" lvl="8" marL="4114800" rtl="0">
              <a:lnSpc>
                <a:spcPct val="115000"/>
              </a:lnSpc>
              <a:spcBef>
                <a:spcPts val="1600"/>
              </a:spcBef>
              <a:spcAft>
                <a:spcPts val="1600"/>
              </a:spcAft>
              <a:buClr>
                <a:srgbClr val="434343"/>
              </a:buClr>
              <a:buSzPts val="1200"/>
              <a:buFont typeface="EB Garamond"/>
              <a:buChar char="■"/>
              <a:defRPr sz="1200">
                <a:solidFill>
                  <a:srgbClr val="434343"/>
                </a:solidFill>
                <a:latin typeface="EB Garamond"/>
                <a:ea typeface="EB Garamond"/>
                <a:cs typeface="EB Garamond"/>
                <a:sym typeface="EB Garamond"/>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rgbClr val="434343"/>
                </a:solidFill>
                <a:latin typeface="EB Garamond"/>
                <a:ea typeface="EB Garamond"/>
                <a:cs typeface="EB Garamond"/>
                <a:sym typeface="EB Garamond"/>
              </a:defRPr>
            </a:lvl1pPr>
            <a:lvl2pPr lvl="1" algn="r">
              <a:buNone/>
              <a:defRPr sz="1300">
                <a:solidFill>
                  <a:srgbClr val="434343"/>
                </a:solidFill>
                <a:latin typeface="EB Garamond"/>
                <a:ea typeface="EB Garamond"/>
                <a:cs typeface="EB Garamond"/>
                <a:sym typeface="EB Garamond"/>
              </a:defRPr>
            </a:lvl2pPr>
            <a:lvl3pPr lvl="2" algn="r">
              <a:buNone/>
              <a:defRPr sz="1300">
                <a:solidFill>
                  <a:srgbClr val="434343"/>
                </a:solidFill>
                <a:latin typeface="EB Garamond"/>
                <a:ea typeface="EB Garamond"/>
                <a:cs typeface="EB Garamond"/>
                <a:sym typeface="EB Garamond"/>
              </a:defRPr>
            </a:lvl3pPr>
            <a:lvl4pPr lvl="3" algn="r">
              <a:buNone/>
              <a:defRPr sz="1300">
                <a:solidFill>
                  <a:srgbClr val="434343"/>
                </a:solidFill>
                <a:latin typeface="EB Garamond"/>
                <a:ea typeface="EB Garamond"/>
                <a:cs typeface="EB Garamond"/>
                <a:sym typeface="EB Garamond"/>
              </a:defRPr>
            </a:lvl4pPr>
            <a:lvl5pPr lvl="4" algn="r">
              <a:buNone/>
              <a:defRPr sz="1300">
                <a:solidFill>
                  <a:srgbClr val="434343"/>
                </a:solidFill>
                <a:latin typeface="EB Garamond"/>
                <a:ea typeface="EB Garamond"/>
                <a:cs typeface="EB Garamond"/>
                <a:sym typeface="EB Garamond"/>
              </a:defRPr>
            </a:lvl5pPr>
            <a:lvl6pPr lvl="5" algn="r">
              <a:buNone/>
              <a:defRPr sz="1300">
                <a:solidFill>
                  <a:srgbClr val="434343"/>
                </a:solidFill>
                <a:latin typeface="EB Garamond"/>
                <a:ea typeface="EB Garamond"/>
                <a:cs typeface="EB Garamond"/>
                <a:sym typeface="EB Garamond"/>
              </a:defRPr>
            </a:lvl6pPr>
            <a:lvl7pPr lvl="6" algn="r">
              <a:buNone/>
              <a:defRPr sz="1300">
                <a:solidFill>
                  <a:srgbClr val="434343"/>
                </a:solidFill>
                <a:latin typeface="EB Garamond"/>
                <a:ea typeface="EB Garamond"/>
                <a:cs typeface="EB Garamond"/>
                <a:sym typeface="EB Garamond"/>
              </a:defRPr>
            </a:lvl7pPr>
            <a:lvl8pPr lvl="7" algn="r">
              <a:buNone/>
              <a:defRPr sz="1300">
                <a:solidFill>
                  <a:srgbClr val="434343"/>
                </a:solidFill>
                <a:latin typeface="EB Garamond"/>
                <a:ea typeface="EB Garamond"/>
                <a:cs typeface="EB Garamond"/>
                <a:sym typeface="EB Garamond"/>
              </a:defRPr>
            </a:lvl8pPr>
            <a:lvl9pPr lvl="8" algn="r">
              <a:buNone/>
              <a:defRPr sz="1300">
                <a:solidFill>
                  <a:srgbClr val="434343"/>
                </a:solidFill>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hyperlink" Target="https://upload.wikimedia.org/wikipedia/commons/thumb/3/39/Scala-full-color.svg/1200px-Scala-full-color.svg.png" TargetMode="External"/><Relationship Id="rId5" Type="http://schemas.openxmlformats.org/officeDocument/2006/relationships/hyperlink" Target="https://commons.wikimedia.org/wiki/File:Apache_Spark_logo.svg" TargetMode="External"/><Relationship Id="rId6" Type="http://schemas.openxmlformats.org/officeDocument/2006/relationships/image" Target="../media/image6.png"/><Relationship Id="rId7"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hyperlink" Target="https://commons.wikimedia.org/wiki/File:Apache_Spark_logo.svg" TargetMode="External"/><Relationship Id="rId6"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camino.instructure.com/groups/73131/users/63924" TargetMode="External"/><Relationship Id="rId4" Type="http://schemas.openxmlformats.org/officeDocument/2006/relationships/image" Target="../media/image22.jpg"/><Relationship Id="rId10" Type="http://schemas.openxmlformats.org/officeDocument/2006/relationships/image" Target="../media/image4.png"/><Relationship Id="rId9" Type="http://schemas.openxmlformats.org/officeDocument/2006/relationships/image" Target="../media/image3.jpg"/><Relationship Id="rId5" Type="http://schemas.openxmlformats.org/officeDocument/2006/relationships/image" Target="../media/image11.jpg"/><Relationship Id="rId6" Type="http://schemas.openxmlformats.org/officeDocument/2006/relationships/image" Target="../media/image25.jpg"/><Relationship Id="rId7" Type="http://schemas.openxmlformats.org/officeDocument/2006/relationships/image" Target="../media/image14.png"/><Relationship Id="rId8"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23.png"/><Relationship Id="rId6" Type="http://schemas.openxmlformats.org/officeDocument/2006/relationships/image" Target="../media/image20.png"/><Relationship Id="rId7"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sovrn.com/" TargetMode="External"/><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1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 Id="rId3" Type="http://schemas.openxmlformats.org/officeDocument/2006/relationships/hyperlink" Target="https://www.datacenters.com/news/understanding-data-center-costs-breakdown-is-the-key-to-better-price-comparison-"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2" name="Shape 102"/>
        <p:cNvGrpSpPr/>
        <p:nvPr/>
      </p:nvGrpSpPr>
      <p:grpSpPr>
        <a:xfrm>
          <a:off x="0" y="0"/>
          <a:ext cx="0" cy="0"/>
          <a:chOff x="0" y="0"/>
          <a:chExt cx="0" cy="0"/>
        </a:xfrm>
      </p:grpSpPr>
      <p:sp>
        <p:nvSpPr>
          <p:cNvPr id="103" name="Google Shape;103;p13"/>
          <p:cNvSpPr txBox="1"/>
          <p:nvPr>
            <p:ph idx="1" type="subTitle"/>
          </p:nvPr>
        </p:nvSpPr>
        <p:spPr>
          <a:xfrm flipH="1">
            <a:off x="742950" y="3101478"/>
            <a:ext cx="3629100" cy="10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Team Sprinters</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sz="1200"/>
              <a:t>Members: Bhupinder Jagwani, Moranda Gao, Niveditha Shanbhag, Pallavi Saboo, Pratik Deshmukh, Zhaoyi Zhang,</a:t>
            </a:r>
            <a:endParaRPr sz="1200"/>
          </a:p>
          <a:p>
            <a:pPr indent="0" lvl="0" marL="0" rtl="0" algn="l">
              <a:spcBef>
                <a:spcPts val="0"/>
              </a:spcBef>
              <a:spcAft>
                <a:spcPts val="0"/>
              </a:spcAft>
              <a:buNone/>
            </a:pPr>
            <a:r>
              <a:rPr lang="en" sz="1200"/>
              <a:t>Madhavi Ranganadha</a:t>
            </a:r>
            <a:endParaRPr sz="1200"/>
          </a:p>
        </p:txBody>
      </p:sp>
      <p:sp>
        <p:nvSpPr>
          <p:cNvPr id="104" name="Google Shape;104;p13"/>
          <p:cNvSpPr txBox="1"/>
          <p:nvPr>
            <p:ph type="ctrTitle"/>
          </p:nvPr>
        </p:nvSpPr>
        <p:spPr>
          <a:xfrm flipH="1">
            <a:off x="743025" y="2221200"/>
            <a:ext cx="3571800" cy="67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DRAFT REPORT</a:t>
            </a:r>
            <a:endParaRPr sz="2800">
              <a:solidFill>
                <a:srgbClr val="434343"/>
              </a:solidFill>
              <a:latin typeface="Montserrat Light"/>
              <a:ea typeface="Montserrat Light"/>
              <a:cs typeface="Montserrat Light"/>
              <a:sym typeface="Montserrat Light"/>
            </a:endParaRPr>
          </a:p>
        </p:txBody>
      </p:sp>
      <p:cxnSp>
        <p:nvCxnSpPr>
          <p:cNvPr id="105" name="Google Shape;105;p13"/>
          <p:cNvCxnSpPr/>
          <p:nvPr/>
        </p:nvCxnSpPr>
        <p:spPr>
          <a:xfrm>
            <a:off x="862400" y="2981288"/>
            <a:ext cx="1066800" cy="0"/>
          </a:xfrm>
          <a:prstGeom prst="straightConnector1">
            <a:avLst/>
          </a:prstGeom>
          <a:noFill/>
          <a:ln cap="flat" cmpd="sng" w="19050">
            <a:solidFill>
              <a:srgbClr val="434343"/>
            </a:solidFill>
            <a:prstDash val="solid"/>
            <a:round/>
            <a:headEnd len="med" w="med" type="none"/>
            <a:tailEnd len="med" w="med" type="none"/>
          </a:ln>
        </p:spPr>
      </p:cxnSp>
      <p:pic>
        <p:nvPicPr>
          <p:cNvPr id="106" name="Google Shape;106;p13"/>
          <p:cNvPicPr preferRelativeResize="0"/>
          <p:nvPr/>
        </p:nvPicPr>
        <p:blipFill>
          <a:blip r:embed="rId3">
            <a:alphaModFix/>
          </a:blip>
          <a:stretch>
            <a:fillRect/>
          </a:stretch>
        </p:blipFill>
        <p:spPr>
          <a:xfrm>
            <a:off x="4236975" y="1119075"/>
            <a:ext cx="5548902" cy="4024425"/>
          </a:xfrm>
          <a:prstGeom prst="rect">
            <a:avLst/>
          </a:prstGeom>
          <a:noFill/>
          <a:ln>
            <a:noFill/>
          </a:ln>
        </p:spPr>
      </p:pic>
      <p:sp>
        <p:nvSpPr>
          <p:cNvPr id="107" name="Google Shape;107;p13"/>
          <p:cNvSpPr txBox="1"/>
          <p:nvPr/>
        </p:nvSpPr>
        <p:spPr>
          <a:xfrm>
            <a:off x="6790425" y="4785600"/>
            <a:ext cx="3212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800">
                <a:solidFill>
                  <a:schemeClr val="dk1"/>
                </a:solidFill>
                <a:latin typeface="EB Garamond"/>
                <a:ea typeface="EB Garamond"/>
                <a:cs typeface="EB Garamond"/>
                <a:sym typeface="EB Garamond"/>
              </a:rPr>
              <a:t>[1]: (n.d.). Retrieved from freepix.com: https://www.freepik.com/vectors/business-character</a:t>
            </a:r>
            <a:endParaRPr sz="8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800">
              <a:latin typeface="EB Garamond"/>
              <a:ea typeface="EB Garamond"/>
              <a:cs typeface="EB Garamond"/>
              <a:sym typeface="EB Garamond"/>
            </a:endParaRPr>
          </a:p>
        </p:txBody>
      </p:sp>
      <p:sp>
        <p:nvSpPr>
          <p:cNvPr id="108" name="Google Shape;108;p13"/>
          <p:cNvSpPr txBox="1"/>
          <p:nvPr/>
        </p:nvSpPr>
        <p:spPr>
          <a:xfrm>
            <a:off x="9467200" y="1774925"/>
            <a:ext cx="306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EB Garamond"/>
                <a:ea typeface="EB Garamond"/>
                <a:cs typeface="EB Garamond"/>
                <a:sym typeface="EB Garamond"/>
              </a:rPr>
              <a:t>[1]</a:t>
            </a:r>
            <a:endParaRPr sz="800">
              <a:latin typeface="EB Garamond"/>
              <a:ea typeface="EB Garamond"/>
              <a:cs typeface="EB Garamond"/>
              <a:sym typeface="EB Garamon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2"/>
          <p:cNvSpPr txBox="1"/>
          <p:nvPr>
            <p:ph idx="1" type="subTitle"/>
          </p:nvPr>
        </p:nvSpPr>
        <p:spPr>
          <a:xfrm>
            <a:off x="840450" y="866175"/>
            <a:ext cx="7333200" cy="63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4400">
                <a:solidFill>
                  <a:schemeClr val="dk1"/>
                </a:solidFill>
                <a:latin typeface="Montserrat"/>
                <a:ea typeface="Montserrat"/>
                <a:cs typeface="Montserrat"/>
                <a:sym typeface="Montserrat"/>
              </a:rPr>
              <a:t>Market Research for Potential Solutions</a:t>
            </a:r>
            <a:endParaRPr b="1" sz="4400">
              <a:solidFill>
                <a:schemeClr val="dk1"/>
              </a:solidFill>
              <a:latin typeface="Lato"/>
              <a:ea typeface="Lato"/>
              <a:cs typeface="Lato"/>
              <a:sym typeface="Lato"/>
            </a:endParaRPr>
          </a:p>
          <a:p>
            <a:pPr indent="0" lvl="0" marL="0" rtl="0" algn="ctr">
              <a:spcBef>
                <a:spcPts val="1600"/>
              </a:spcBef>
              <a:spcAft>
                <a:spcPts val="0"/>
              </a:spcAft>
              <a:buClr>
                <a:schemeClr val="dk1"/>
              </a:buClr>
              <a:buSzPts val="1100"/>
              <a:buFont typeface="Arial"/>
              <a:buNone/>
            </a:pPr>
            <a:r>
              <a:t/>
            </a:r>
            <a:endParaRPr sz="4400">
              <a:solidFill>
                <a:schemeClr val="dk1"/>
              </a:solidFill>
            </a:endParaRPr>
          </a:p>
          <a:p>
            <a:pPr indent="0" lvl="0" marL="0" rtl="0" algn="ctr">
              <a:spcBef>
                <a:spcPts val="1600"/>
              </a:spcBef>
              <a:spcAft>
                <a:spcPts val="1600"/>
              </a:spcAft>
              <a:buNone/>
            </a:pPr>
            <a:r>
              <a:t/>
            </a:r>
            <a:endParaRPr sz="4400">
              <a:solidFill>
                <a:schemeClr val="dk1"/>
              </a:solidFill>
            </a:endParaRPr>
          </a:p>
        </p:txBody>
      </p:sp>
      <p:sp>
        <p:nvSpPr>
          <p:cNvPr id="286" name="Google Shape;286;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7" name="Google Shape;287;p22"/>
          <p:cNvPicPr preferRelativeResize="0"/>
          <p:nvPr/>
        </p:nvPicPr>
        <p:blipFill>
          <a:blip r:embed="rId3">
            <a:alphaModFix/>
          </a:blip>
          <a:stretch>
            <a:fillRect/>
          </a:stretch>
        </p:blipFill>
        <p:spPr>
          <a:xfrm>
            <a:off x="2342875" y="2501450"/>
            <a:ext cx="4458250" cy="26420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3"/>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COMPETITIVE ANALYSIS</a:t>
            </a:r>
            <a:endParaRPr/>
          </a:p>
        </p:txBody>
      </p:sp>
      <p:graphicFrame>
        <p:nvGraphicFramePr>
          <p:cNvPr id="293" name="Google Shape;293;p23"/>
          <p:cNvGraphicFramePr/>
          <p:nvPr/>
        </p:nvGraphicFramePr>
        <p:xfrm>
          <a:off x="1372075" y="977660"/>
          <a:ext cx="3000000" cy="3000000"/>
        </p:xfrm>
        <a:graphic>
          <a:graphicData uri="http://schemas.openxmlformats.org/drawingml/2006/table">
            <a:tbl>
              <a:tblPr>
                <a:noFill/>
                <a:tableStyleId>{8C577D0D-909D-4F2A-B3C5-32B6E3C17CE5}</a:tableStyleId>
              </a:tblPr>
              <a:tblGrid>
                <a:gridCol w="1491825"/>
                <a:gridCol w="2096125"/>
                <a:gridCol w="1793975"/>
              </a:tblGrid>
              <a:tr h="361250">
                <a:tc>
                  <a:txBody>
                    <a:bodyPr/>
                    <a:lstStyle/>
                    <a:p>
                      <a:pPr indent="0" lvl="0" marL="0" rtl="0" algn="l">
                        <a:spcBef>
                          <a:spcPts val="0"/>
                        </a:spcBef>
                        <a:spcAft>
                          <a:spcPts val="0"/>
                        </a:spcAft>
                        <a:buNone/>
                      </a:pPr>
                      <a:r>
                        <a:t/>
                      </a:r>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9AD7D2"/>
                          </a:solidFill>
                          <a:latin typeface="Montserrat ExtraBold"/>
                          <a:ea typeface="Montserrat ExtraBold"/>
                          <a:cs typeface="Montserrat ExtraBold"/>
                          <a:sym typeface="Montserrat ExtraBold"/>
                        </a:rPr>
                        <a:t>HADOOP</a:t>
                      </a:r>
                      <a:endParaRPr sz="11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100">
                          <a:solidFill>
                            <a:srgbClr val="9AD7D2"/>
                          </a:solidFill>
                          <a:latin typeface="Montserrat ExtraBold"/>
                          <a:ea typeface="Montserrat ExtraBold"/>
                          <a:cs typeface="Montserrat ExtraBold"/>
                          <a:sym typeface="Montserrat ExtraBold"/>
                        </a:rPr>
                        <a:t>SPARK</a:t>
                      </a:r>
                      <a:endParaRPr sz="11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r>
              <a:tr h="354900">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DATA SIZE</a:t>
                      </a:r>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102.5 TB</a:t>
                      </a:r>
                      <a:endParaRPr>
                        <a:solidFill>
                          <a:srgbClr val="434343"/>
                        </a:solidFill>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100 TB</a:t>
                      </a:r>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354900">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ELAPSED TIME</a:t>
                      </a:r>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72 mins</a:t>
                      </a:r>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23 mins</a:t>
                      </a:r>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354900">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#NODES</a:t>
                      </a:r>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2100</a:t>
                      </a:r>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206</a:t>
                      </a:r>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354900">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#CORES</a:t>
                      </a:r>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50400 Physical</a:t>
                      </a:r>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6592 virtualized</a:t>
                      </a:r>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488450">
                <a:tc>
                  <a:txBody>
                    <a:bodyPr/>
                    <a:lstStyle/>
                    <a:p>
                      <a:pPr indent="0" lvl="0" marL="0" rtl="0" algn="ctr">
                        <a:spcBef>
                          <a:spcPts val="0"/>
                        </a:spcBef>
                        <a:spcAft>
                          <a:spcPts val="0"/>
                        </a:spcAft>
                        <a:buNone/>
                      </a:pPr>
                      <a:r>
                        <a:rPr lang="en" sz="1000">
                          <a:solidFill>
                            <a:srgbClr val="FFFFFF"/>
                          </a:solidFill>
                          <a:latin typeface="Montserrat ExtraBold"/>
                          <a:ea typeface="Montserrat ExtraBold"/>
                          <a:cs typeface="Montserrat ExtraBold"/>
                          <a:sym typeface="Montserrat ExtraBold"/>
                        </a:rPr>
                        <a:t>CLUSTER DISK THROUGHPUT</a:t>
                      </a:r>
                      <a:endParaRPr sz="1000">
                        <a:solidFill>
                          <a:srgbClr val="FFFFFF"/>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rgbClr val="434343"/>
                          </a:solidFill>
                          <a:latin typeface="EB Garamond"/>
                          <a:ea typeface="EB Garamond"/>
                          <a:cs typeface="EB Garamond"/>
                          <a:sym typeface="EB Garamond"/>
                        </a:rPr>
                        <a:t>3150 GB/s (est.)</a:t>
                      </a:r>
                      <a:endParaRPr sz="1100">
                        <a:solidFill>
                          <a:srgbClr val="434343"/>
                        </a:solidFill>
                        <a:latin typeface="EB Garamond"/>
                        <a:ea typeface="EB Garamond"/>
                        <a:cs typeface="EB Garamond"/>
                        <a:sym typeface="EB Garamond"/>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434343"/>
                          </a:solidFill>
                          <a:latin typeface="EB Garamond"/>
                          <a:ea typeface="EB Garamond"/>
                          <a:cs typeface="EB Garamond"/>
                          <a:sym typeface="EB Garamond"/>
                        </a:rPr>
                        <a:t>618 GB/s</a:t>
                      </a:r>
                      <a:endParaRPr sz="11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488450">
                <a:tc>
                  <a:txBody>
                    <a:bodyPr/>
                    <a:lstStyle/>
                    <a:p>
                      <a:pPr indent="0" lvl="0" marL="0" rtl="0" algn="ctr">
                        <a:spcBef>
                          <a:spcPts val="0"/>
                        </a:spcBef>
                        <a:spcAft>
                          <a:spcPts val="0"/>
                        </a:spcAft>
                        <a:buNone/>
                      </a:pPr>
                      <a:r>
                        <a:rPr lang="en" sz="1000">
                          <a:solidFill>
                            <a:srgbClr val="FFFFFF"/>
                          </a:solidFill>
                          <a:latin typeface="Montserrat ExtraBold"/>
                          <a:ea typeface="Montserrat ExtraBold"/>
                          <a:cs typeface="Montserrat ExtraBold"/>
                          <a:sym typeface="Montserrat ExtraBold"/>
                        </a:rPr>
                        <a:t>SORT BENCHMARK DAYTONA RULES</a:t>
                      </a:r>
                      <a:endParaRPr sz="1000">
                        <a:solidFill>
                          <a:srgbClr val="FFFFFF"/>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rgbClr val="434343"/>
                          </a:solidFill>
                          <a:latin typeface="EB Garamond"/>
                          <a:ea typeface="EB Garamond"/>
                          <a:cs typeface="EB Garamond"/>
                          <a:sym typeface="EB Garamond"/>
                        </a:rPr>
                        <a:t>Yes</a:t>
                      </a:r>
                      <a:endParaRPr sz="1100">
                        <a:solidFill>
                          <a:srgbClr val="434343"/>
                        </a:solidFill>
                        <a:latin typeface="EB Garamond"/>
                        <a:ea typeface="EB Garamond"/>
                        <a:cs typeface="EB Garamond"/>
                        <a:sym typeface="EB Garamond"/>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434343"/>
                          </a:solidFill>
                          <a:latin typeface="EB Garamond"/>
                          <a:ea typeface="EB Garamond"/>
                          <a:cs typeface="EB Garamond"/>
                          <a:sym typeface="EB Garamond"/>
                        </a:rPr>
                        <a:t>Yes</a:t>
                      </a:r>
                      <a:endParaRPr sz="11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526600">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NETWORK</a:t>
                      </a:r>
                      <a:endParaRPr sz="1100">
                        <a:solidFill>
                          <a:srgbClr val="FFFFFF"/>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rgbClr val="434343"/>
                          </a:solidFill>
                          <a:latin typeface="EB Garamond"/>
                          <a:ea typeface="EB Garamond"/>
                          <a:cs typeface="EB Garamond"/>
                          <a:sym typeface="EB Garamond"/>
                        </a:rPr>
                        <a:t>Dedicated data center, 10 Gbps</a:t>
                      </a:r>
                      <a:endParaRPr sz="1100">
                        <a:solidFill>
                          <a:srgbClr val="434343"/>
                        </a:solidFill>
                        <a:latin typeface="EB Garamond"/>
                        <a:ea typeface="EB Garamond"/>
                        <a:cs typeface="EB Garamond"/>
                        <a:sym typeface="EB Garamond"/>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434343"/>
                          </a:solidFill>
                          <a:latin typeface="EB Garamond"/>
                          <a:ea typeface="EB Garamond"/>
                          <a:cs typeface="EB Garamond"/>
                          <a:sym typeface="EB Garamond"/>
                        </a:rPr>
                        <a:t>Virtualized (EC2),</a:t>
                      </a:r>
                      <a:endParaRPr sz="1100">
                        <a:solidFill>
                          <a:srgbClr val="434343"/>
                        </a:solidFill>
                        <a:latin typeface="EB Garamond"/>
                        <a:ea typeface="EB Garamond"/>
                        <a:cs typeface="EB Garamond"/>
                        <a:sym typeface="EB Garamond"/>
                      </a:endParaRPr>
                    </a:p>
                    <a:p>
                      <a:pPr indent="0" lvl="0" marL="0" rtl="0" algn="ctr">
                        <a:spcBef>
                          <a:spcPts val="0"/>
                        </a:spcBef>
                        <a:spcAft>
                          <a:spcPts val="0"/>
                        </a:spcAft>
                        <a:buNone/>
                      </a:pPr>
                      <a:r>
                        <a:rPr lang="en" sz="1100">
                          <a:solidFill>
                            <a:srgbClr val="434343"/>
                          </a:solidFill>
                          <a:latin typeface="EB Garamond"/>
                          <a:ea typeface="EB Garamond"/>
                          <a:cs typeface="EB Garamond"/>
                          <a:sym typeface="EB Garamond"/>
                        </a:rPr>
                        <a:t>10 Gbps</a:t>
                      </a:r>
                      <a:endParaRPr sz="11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354900">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SORT RATE</a:t>
                      </a:r>
                      <a:endParaRPr sz="1100">
                        <a:solidFill>
                          <a:srgbClr val="FFFFFF"/>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100">
                          <a:solidFill>
                            <a:srgbClr val="434343"/>
                          </a:solidFill>
                          <a:latin typeface="EB Garamond"/>
                          <a:ea typeface="EB Garamond"/>
                          <a:cs typeface="EB Garamond"/>
                          <a:sym typeface="EB Garamond"/>
                        </a:rPr>
                        <a:t>1.42 TB/min</a:t>
                      </a:r>
                      <a:endParaRPr b="1" sz="1100">
                        <a:solidFill>
                          <a:srgbClr val="434343"/>
                        </a:solidFill>
                        <a:latin typeface="EB Garamond"/>
                        <a:ea typeface="EB Garamond"/>
                        <a:cs typeface="EB Garamond"/>
                        <a:sym typeface="EB Garamond"/>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rgbClr val="434343"/>
                          </a:solidFill>
                          <a:latin typeface="EB Garamond"/>
                          <a:ea typeface="EB Garamond"/>
                          <a:cs typeface="EB Garamond"/>
                          <a:sym typeface="EB Garamond"/>
                        </a:rPr>
                        <a:t>4.27 TB/min</a:t>
                      </a:r>
                      <a:endParaRPr b="1" sz="11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526600">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SORT RATE/NODE </a:t>
                      </a:r>
                      <a:endParaRPr sz="1100">
                        <a:solidFill>
                          <a:srgbClr val="FFFFFF"/>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100">
                          <a:solidFill>
                            <a:srgbClr val="434343"/>
                          </a:solidFill>
                          <a:latin typeface="EB Garamond"/>
                          <a:ea typeface="EB Garamond"/>
                          <a:cs typeface="EB Garamond"/>
                          <a:sym typeface="EB Garamond"/>
                        </a:rPr>
                        <a:t>0.67 GB/min</a:t>
                      </a:r>
                      <a:endParaRPr b="1" sz="1100">
                        <a:solidFill>
                          <a:srgbClr val="434343"/>
                        </a:solidFill>
                        <a:latin typeface="EB Garamond"/>
                        <a:ea typeface="EB Garamond"/>
                        <a:cs typeface="EB Garamond"/>
                        <a:sym typeface="EB Garamond"/>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rgbClr val="434343"/>
                          </a:solidFill>
                          <a:latin typeface="EB Garamond"/>
                          <a:ea typeface="EB Garamond"/>
                          <a:cs typeface="EB Garamond"/>
                          <a:sym typeface="EB Garamond"/>
                        </a:rPr>
                        <a:t>20.7 GB/min</a:t>
                      </a:r>
                      <a:endParaRPr b="1" sz="11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bl>
          </a:graphicData>
        </a:graphic>
      </p:graphicFrame>
      <p:sp>
        <p:nvSpPr>
          <p:cNvPr id="294" name="Google Shape;294;p23"/>
          <p:cNvSpPr txBox="1"/>
          <p:nvPr/>
        </p:nvSpPr>
        <p:spPr>
          <a:xfrm>
            <a:off x="6940450" y="4377350"/>
            <a:ext cx="1986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EB Garamond"/>
                <a:ea typeface="EB Garamond"/>
                <a:cs typeface="EB Garamond"/>
                <a:sym typeface="EB Garamond"/>
              </a:rPr>
              <a:t>[1]</a:t>
            </a:r>
            <a:r>
              <a:rPr lang="en" sz="800">
                <a:solidFill>
                  <a:schemeClr val="dk1"/>
                </a:solidFill>
              </a:rPr>
              <a:t> </a:t>
            </a:r>
            <a:r>
              <a:rPr lang="en" sz="800">
                <a:solidFill>
                  <a:schemeClr val="dk1"/>
                </a:solidFill>
                <a:latin typeface="EB Garamond"/>
                <a:ea typeface="EB Garamond"/>
                <a:cs typeface="EB Garamond"/>
                <a:sym typeface="EB Garamond"/>
              </a:rPr>
              <a:t>llyukha, V. (n.d.). </a:t>
            </a:r>
            <a:r>
              <a:rPr i="1" lang="en" sz="800">
                <a:solidFill>
                  <a:schemeClr val="dk1"/>
                </a:solidFill>
                <a:latin typeface="EB Garamond"/>
                <a:ea typeface="EB Garamond"/>
                <a:cs typeface="EB Garamond"/>
                <a:sym typeface="EB Garamond"/>
              </a:rPr>
              <a:t>Hadoop vs. Spark: How to Choose Between the Two?</a:t>
            </a:r>
            <a:r>
              <a:rPr lang="en" sz="800">
                <a:solidFill>
                  <a:schemeClr val="dk1"/>
                </a:solidFill>
                <a:latin typeface="EB Garamond"/>
                <a:ea typeface="EB Garamond"/>
                <a:cs typeface="EB Garamond"/>
                <a:sym typeface="EB Garamond"/>
              </a:rPr>
              <a:t> Retrieved from jelvix.com: https://jelvix.com/blog/hadoop-vs-spark-what-to-choose-to-process-big-data</a:t>
            </a:r>
            <a:endParaRPr sz="8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800">
              <a:solidFill>
                <a:schemeClr val="dk1"/>
              </a:solidFill>
            </a:endParaRPr>
          </a:p>
        </p:txBody>
      </p:sp>
      <p:sp>
        <p:nvSpPr>
          <p:cNvPr id="295" name="Google Shape;295;p23"/>
          <p:cNvSpPr txBox="1"/>
          <p:nvPr/>
        </p:nvSpPr>
        <p:spPr>
          <a:xfrm>
            <a:off x="6833750" y="1043250"/>
            <a:ext cx="501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EB Garamond"/>
                <a:ea typeface="EB Garamond"/>
                <a:cs typeface="EB Garamond"/>
                <a:sym typeface="EB Garamond"/>
              </a:rPr>
              <a:t>[1]</a:t>
            </a:r>
            <a:endParaRPr sz="1000">
              <a:latin typeface="EB Garamond"/>
              <a:ea typeface="EB Garamond"/>
              <a:cs typeface="EB Garamond"/>
              <a:sym typeface="EB Garamond"/>
            </a:endParaRPr>
          </a:p>
        </p:txBody>
      </p:sp>
      <p:sp>
        <p:nvSpPr>
          <p:cNvPr id="296" name="Google Shape;296;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4"/>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COMPETITIVE ANALYSIS</a:t>
            </a:r>
            <a:endParaRPr/>
          </a:p>
        </p:txBody>
      </p:sp>
      <p:graphicFrame>
        <p:nvGraphicFramePr>
          <p:cNvPr id="302" name="Google Shape;302;p24"/>
          <p:cNvGraphicFramePr/>
          <p:nvPr/>
        </p:nvGraphicFramePr>
        <p:xfrm>
          <a:off x="908225" y="1093760"/>
          <a:ext cx="3000000" cy="3000000"/>
        </p:xfrm>
        <a:graphic>
          <a:graphicData uri="http://schemas.openxmlformats.org/drawingml/2006/table">
            <a:tbl>
              <a:tblPr>
                <a:noFill/>
                <a:tableStyleId>{8C577D0D-909D-4F2A-B3C5-32B6E3C17CE5}</a:tableStyleId>
              </a:tblPr>
              <a:tblGrid>
                <a:gridCol w="2183550"/>
                <a:gridCol w="3068050"/>
                <a:gridCol w="2625800"/>
              </a:tblGrid>
              <a:tr h="345850">
                <a:tc>
                  <a:txBody>
                    <a:bodyPr/>
                    <a:lstStyle/>
                    <a:p>
                      <a:pPr indent="0" lvl="0" marL="0" rtl="0" algn="l">
                        <a:spcBef>
                          <a:spcPts val="0"/>
                        </a:spcBef>
                        <a:spcAft>
                          <a:spcPts val="0"/>
                        </a:spcAft>
                        <a:buNone/>
                      </a:pPr>
                      <a:r>
                        <a:t/>
                      </a:r>
                      <a:endParaRPr sz="1300"/>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9AD7D2"/>
                          </a:solidFill>
                          <a:latin typeface="Montserrat ExtraBold"/>
                          <a:ea typeface="Montserrat ExtraBold"/>
                          <a:cs typeface="Montserrat ExtraBold"/>
                          <a:sym typeface="Montserrat ExtraBold"/>
                        </a:rPr>
                        <a:t>FLINK</a:t>
                      </a:r>
                      <a:endParaRPr sz="10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rgbClr val="9AD7D2"/>
                          </a:solidFill>
                          <a:latin typeface="Montserrat ExtraBold"/>
                          <a:ea typeface="Montserrat ExtraBold"/>
                          <a:cs typeface="Montserrat ExtraBold"/>
                          <a:sym typeface="Montserrat ExtraBold"/>
                        </a:rPr>
                        <a:t>SPARK</a:t>
                      </a:r>
                      <a:endParaRPr sz="10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r>
              <a:tr h="340675">
                <a:tc>
                  <a:txBody>
                    <a:bodyPr/>
                    <a:lstStyle/>
                    <a:p>
                      <a:pPr indent="0" lvl="0" marL="0" rtl="0" algn="ctr">
                        <a:spcBef>
                          <a:spcPts val="0"/>
                        </a:spcBef>
                        <a:spcAft>
                          <a:spcPts val="0"/>
                        </a:spcAft>
                        <a:buNone/>
                      </a:pPr>
                      <a:r>
                        <a:rPr lang="en" sz="1000">
                          <a:solidFill>
                            <a:srgbClr val="FFFFFF"/>
                          </a:solidFill>
                          <a:latin typeface="Montserrat ExtraBold"/>
                          <a:ea typeface="Montserrat ExtraBold"/>
                          <a:cs typeface="Montserrat ExtraBold"/>
                          <a:sym typeface="Montserrat ExtraBold"/>
                        </a:rPr>
                        <a:t>REAL TIME</a:t>
                      </a:r>
                      <a:endParaRPr sz="1300"/>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rPr lang="en" sz="1000">
                          <a:solidFill>
                            <a:srgbClr val="434343"/>
                          </a:solidFill>
                          <a:latin typeface="EB Garamond"/>
                          <a:ea typeface="EB Garamond"/>
                          <a:cs typeface="EB Garamond"/>
                          <a:sym typeface="EB Garamond"/>
                        </a:rPr>
                        <a:t>Real time</a:t>
                      </a:r>
                      <a:endParaRPr sz="1300">
                        <a:solidFill>
                          <a:srgbClr val="434343"/>
                        </a:solidFill>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rgbClr val="434343"/>
                          </a:solidFill>
                          <a:latin typeface="EB Garamond"/>
                          <a:ea typeface="EB Garamond"/>
                          <a:cs typeface="EB Garamond"/>
                          <a:sym typeface="EB Garamond"/>
                        </a:rPr>
                        <a:t>Near </a:t>
                      </a:r>
                      <a:r>
                        <a:rPr lang="en" sz="1000">
                          <a:solidFill>
                            <a:srgbClr val="434343"/>
                          </a:solidFill>
                          <a:latin typeface="EB Garamond"/>
                          <a:ea typeface="EB Garamond"/>
                          <a:cs typeface="EB Garamond"/>
                          <a:sym typeface="EB Garamond"/>
                        </a:rPr>
                        <a:t>Real time</a:t>
                      </a:r>
                      <a:endParaRPr sz="1300"/>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340675">
                <a:tc>
                  <a:txBody>
                    <a:bodyPr/>
                    <a:lstStyle/>
                    <a:p>
                      <a:pPr indent="0" lvl="0" marL="0" rtl="0" algn="ctr">
                        <a:spcBef>
                          <a:spcPts val="0"/>
                        </a:spcBef>
                        <a:spcAft>
                          <a:spcPts val="0"/>
                        </a:spcAft>
                        <a:buNone/>
                      </a:pPr>
                      <a:r>
                        <a:rPr lang="en" sz="1000">
                          <a:solidFill>
                            <a:srgbClr val="FFFFFF"/>
                          </a:solidFill>
                          <a:latin typeface="Montserrat ExtraBold"/>
                          <a:ea typeface="Montserrat ExtraBold"/>
                          <a:cs typeface="Montserrat ExtraBold"/>
                          <a:sym typeface="Montserrat ExtraBold"/>
                        </a:rPr>
                        <a:t>PERFORMANCE</a:t>
                      </a:r>
                      <a:endParaRPr sz="1300"/>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rPr lang="en" sz="1000">
                          <a:solidFill>
                            <a:srgbClr val="434343"/>
                          </a:solidFill>
                          <a:latin typeface="EB Garamond"/>
                          <a:ea typeface="EB Garamond"/>
                          <a:cs typeface="EB Garamond"/>
                          <a:sym typeface="EB Garamond"/>
                        </a:rPr>
                        <a:t>Processes data at lightning speed</a:t>
                      </a:r>
                      <a:endParaRPr sz="1300"/>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rgbClr val="434343"/>
                          </a:solidFill>
                          <a:latin typeface="EB Garamond"/>
                          <a:ea typeface="EB Garamond"/>
                          <a:cs typeface="EB Garamond"/>
                          <a:sym typeface="EB Garamond"/>
                        </a:rPr>
                        <a:t>Slower compared to Flink</a:t>
                      </a:r>
                      <a:endParaRPr sz="1300"/>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340675">
                <a:tc>
                  <a:txBody>
                    <a:bodyPr/>
                    <a:lstStyle/>
                    <a:p>
                      <a:pPr indent="0" lvl="0" marL="0" rtl="0" algn="ctr">
                        <a:spcBef>
                          <a:spcPts val="0"/>
                        </a:spcBef>
                        <a:spcAft>
                          <a:spcPts val="0"/>
                        </a:spcAft>
                        <a:buNone/>
                      </a:pPr>
                      <a:r>
                        <a:rPr lang="en" sz="1000">
                          <a:solidFill>
                            <a:schemeClr val="lt1"/>
                          </a:solidFill>
                          <a:latin typeface="Montserrat ExtraBold"/>
                          <a:ea typeface="Montserrat ExtraBold"/>
                          <a:cs typeface="Montserrat ExtraBold"/>
                          <a:sym typeface="Montserrat ExtraBold"/>
                        </a:rPr>
                        <a:t>LATENCY</a:t>
                      </a:r>
                      <a:endParaRPr sz="1300"/>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rPr lang="en" sz="1000">
                          <a:solidFill>
                            <a:srgbClr val="434343"/>
                          </a:solidFill>
                          <a:latin typeface="EB Garamond"/>
                          <a:ea typeface="EB Garamond"/>
                          <a:cs typeface="EB Garamond"/>
                          <a:sym typeface="EB Garamond"/>
                        </a:rPr>
                        <a:t>Low</a:t>
                      </a:r>
                      <a:endParaRPr sz="1300"/>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rgbClr val="434343"/>
                          </a:solidFill>
                          <a:latin typeface="EB Garamond"/>
                          <a:ea typeface="EB Garamond"/>
                          <a:cs typeface="EB Garamond"/>
                          <a:sym typeface="EB Garamond"/>
                        </a:rPr>
                        <a:t>High compared to Flink</a:t>
                      </a:r>
                      <a:endParaRPr sz="1300"/>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340675">
                <a:tc>
                  <a:txBody>
                    <a:bodyPr/>
                    <a:lstStyle/>
                    <a:p>
                      <a:pPr indent="0" lvl="0" marL="0" rtl="0" algn="ctr">
                        <a:spcBef>
                          <a:spcPts val="0"/>
                        </a:spcBef>
                        <a:spcAft>
                          <a:spcPts val="0"/>
                        </a:spcAft>
                        <a:buNone/>
                      </a:pPr>
                      <a:r>
                        <a:rPr lang="en" sz="1000">
                          <a:solidFill>
                            <a:schemeClr val="lt1"/>
                          </a:solidFill>
                          <a:latin typeface="Montserrat ExtraBold"/>
                          <a:ea typeface="Montserrat ExtraBold"/>
                          <a:cs typeface="Montserrat ExtraBold"/>
                          <a:sym typeface="Montserrat ExtraBold"/>
                        </a:rPr>
                        <a:t>MACHINE LEARNING</a:t>
                      </a:r>
                      <a:endParaRPr sz="1300"/>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100"/>
                        <a:buFont typeface="Arial"/>
                        <a:buNone/>
                      </a:pPr>
                      <a:r>
                        <a:rPr lang="en" sz="1000">
                          <a:solidFill>
                            <a:srgbClr val="434343"/>
                          </a:solidFill>
                          <a:latin typeface="EB Garamond"/>
                          <a:ea typeface="EB Garamond"/>
                          <a:cs typeface="EB Garamond"/>
                          <a:sym typeface="EB Garamond"/>
                        </a:rPr>
                        <a:t>FlinkML supports machine learning library</a:t>
                      </a:r>
                      <a:endParaRPr sz="1000">
                        <a:solidFill>
                          <a:srgbClr val="434343"/>
                        </a:solidFill>
                        <a:latin typeface="EB Garamond"/>
                        <a:ea typeface="EB Garamond"/>
                        <a:cs typeface="EB Garamond"/>
                        <a:sym typeface="EB Garamond"/>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rgbClr val="434343"/>
                          </a:solidFill>
                          <a:latin typeface="EB Garamond"/>
                          <a:ea typeface="EB Garamond"/>
                          <a:cs typeface="EB Garamond"/>
                          <a:sym typeface="EB Garamond"/>
                        </a:rPr>
                        <a:t>Supports analytical frameworks and machine learning library</a:t>
                      </a:r>
                      <a:endParaRPr sz="10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340675">
                <a:tc>
                  <a:txBody>
                    <a:bodyPr/>
                    <a:lstStyle/>
                    <a:p>
                      <a:pPr indent="0" lvl="0" marL="0" rtl="0" algn="ctr">
                        <a:spcBef>
                          <a:spcPts val="0"/>
                        </a:spcBef>
                        <a:spcAft>
                          <a:spcPts val="0"/>
                        </a:spcAft>
                        <a:buNone/>
                      </a:pPr>
                      <a:r>
                        <a:rPr lang="en" sz="1000">
                          <a:solidFill>
                            <a:srgbClr val="FFFFFF"/>
                          </a:solidFill>
                          <a:latin typeface="Montserrat ExtraBold"/>
                          <a:ea typeface="Montserrat ExtraBold"/>
                          <a:cs typeface="Montserrat ExtraBold"/>
                          <a:sym typeface="Montserrat ExtraBold"/>
                        </a:rPr>
                        <a:t>ITERATIVE PROCESSING</a:t>
                      </a:r>
                      <a:endParaRPr sz="1000">
                        <a:solidFill>
                          <a:srgbClr val="FFFFFF"/>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rPr lang="en" sz="1000">
                          <a:solidFill>
                            <a:srgbClr val="434343"/>
                          </a:solidFill>
                          <a:latin typeface="EB Garamond"/>
                          <a:ea typeface="EB Garamond"/>
                          <a:cs typeface="EB Garamond"/>
                          <a:sym typeface="EB Garamond"/>
                        </a:rPr>
                        <a:t>Supports Iterative Processing</a:t>
                      </a:r>
                      <a:endParaRPr sz="1000">
                        <a:solidFill>
                          <a:srgbClr val="434343"/>
                        </a:solidFill>
                        <a:latin typeface="EB Garamond"/>
                        <a:ea typeface="EB Garamond"/>
                        <a:cs typeface="EB Garamond"/>
                        <a:sym typeface="EB Garamond"/>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434343"/>
                          </a:solidFill>
                          <a:latin typeface="EB Garamond"/>
                          <a:ea typeface="EB Garamond"/>
                          <a:cs typeface="EB Garamond"/>
                          <a:sym typeface="EB Garamond"/>
                        </a:rPr>
                        <a:t>Supports Iterative Processing</a:t>
                      </a:r>
                      <a:endParaRPr sz="10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340675">
                <a:tc>
                  <a:txBody>
                    <a:bodyPr/>
                    <a:lstStyle/>
                    <a:p>
                      <a:pPr indent="0" lvl="0" marL="0" rtl="0" algn="ctr">
                        <a:spcBef>
                          <a:spcPts val="0"/>
                        </a:spcBef>
                        <a:spcAft>
                          <a:spcPts val="0"/>
                        </a:spcAft>
                        <a:buNone/>
                      </a:pPr>
                      <a:r>
                        <a:rPr lang="en" sz="1000">
                          <a:solidFill>
                            <a:srgbClr val="FFFFFF"/>
                          </a:solidFill>
                          <a:latin typeface="Montserrat ExtraBold"/>
                          <a:ea typeface="Montserrat ExtraBold"/>
                          <a:cs typeface="Montserrat ExtraBold"/>
                          <a:sym typeface="Montserrat ExtraBold"/>
                        </a:rPr>
                        <a:t>EASE OF USE</a:t>
                      </a:r>
                      <a:endParaRPr sz="1000">
                        <a:solidFill>
                          <a:srgbClr val="FFFFFF"/>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sz="1000">
                          <a:solidFill>
                            <a:srgbClr val="434343"/>
                          </a:solidFill>
                          <a:latin typeface="EB Garamond"/>
                          <a:ea typeface="EB Garamond"/>
                          <a:cs typeface="EB Garamond"/>
                          <a:sym typeface="EB Garamond"/>
                        </a:rPr>
                        <a:t>Does not have cloud offerings, so setting up and running flink is time consuming</a:t>
                      </a:r>
                      <a:endParaRPr sz="1000">
                        <a:solidFill>
                          <a:srgbClr val="434343"/>
                        </a:solidFill>
                        <a:latin typeface="EB Garamond"/>
                        <a:ea typeface="EB Garamond"/>
                        <a:cs typeface="EB Garamond"/>
                        <a:sym typeface="EB Garamond"/>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rgbClr val="434343"/>
                          </a:solidFill>
                          <a:latin typeface="EB Garamond"/>
                          <a:ea typeface="EB Garamond"/>
                          <a:cs typeface="EB Garamond"/>
                          <a:sym typeface="EB Garamond"/>
                        </a:rPr>
                        <a:t>Has cloud offerings to start development with few clicks</a:t>
                      </a:r>
                      <a:endParaRPr sz="10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530975">
                <a:tc>
                  <a:txBody>
                    <a:bodyPr/>
                    <a:lstStyle/>
                    <a:p>
                      <a:pPr indent="0" lvl="0" marL="0" rtl="0" algn="ctr">
                        <a:spcBef>
                          <a:spcPts val="0"/>
                        </a:spcBef>
                        <a:spcAft>
                          <a:spcPts val="0"/>
                        </a:spcAft>
                        <a:buNone/>
                      </a:pPr>
                      <a:r>
                        <a:rPr lang="en" sz="1000">
                          <a:solidFill>
                            <a:srgbClr val="FFFFFF"/>
                          </a:solidFill>
                          <a:latin typeface="Montserrat ExtraBold"/>
                          <a:ea typeface="Montserrat ExtraBold"/>
                          <a:cs typeface="Montserrat ExtraBold"/>
                          <a:sym typeface="Montserrat ExtraBold"/>
                        </a:rPr>
                        <a:t>USE CASES</a:t>
                      </a:r>
                      <a:endParaRPr sz="1000">
                        <a:solidFill>
                          <a:srgbClr val="FFFFFF"/>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292100" lvl="0" marL="457200" rtl="0" algn="l">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Useful for complex event processing</a:t>
                      </a:r>
                      <a:endParaRPr sz="1000">
                        <a:solidFill>
                          <a:srgbClr val="434343"/>
                        </a:solidFill>
                        <a:latin typeface="EB Garamond"/>
                        <a:ea typeface="EB Garamond"/>
                        <a:cs typeface="EB Garamond"/>
                        <a:sym typeface="EB Garamond"/>
                      </a:endParaRPr>
                    </a:p>
                    <a:p>
                      <a:pPr indent="-292100" lvl="0" marL="457200" rtl="0" algn="l">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Has modern features(Stream processing)</a:t>
                      </a:r>
                      <a:endParaRPr sz="1000">
                        <a:solidFill>
                          <a:srgbClr val="434343"/>
                        </a:solidFill>
                        <a:latin typeface="EB Garamond"/>
                        <a:ea typeface="EB Garamond"/>
                        <a:cs typeface="EB Garamond"/>
                        <a:sym typeface="EB Garamond"/>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292100" lvl="0" marL="457200" rtl="0" algn="l">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More reliable technology</a:t>
                      </a:r>
                      <a:endParaRPr sz="1000">
                        <a:solidFill>
                          <a:srgbClr val="434343"/>
                        </a:solidFill>
                        <a:latin typeface="EB Garamond"/>
                        <a:ea typeface="EB Garamond"/>
                        <a:cs typeface="EB Garamond"/>
                        <a:sym typeface="EB Garamond"/>
                      </a:endParaRPr>
                    </a:p>
                    <a:p>
                      <a:pPr indent="-292100" lvl="0" marL="457200" rtl="0" algn="l">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Mature &amp; has wider usage</a:t>
                      </a:r>
                      <a:endParaRPr sz="1000">
                        <a:solidFill>
                          <a:srgbClr val="434343"/>
                        </a:solidFill>
                        <a:latin typeface="EB Garamond"/>
                        <a:ea typeface="EB Garamond"/>
                        <a:cs typeface="EB Garamond"/>
                        <a:sym typeface="EB Garamond"/>
                      </a:endParaRPr>
                    </a:p>
                    <a:p>
                      <a:pPr indent="-292100" lvl="0" marL="457200" rtl="0" algn="l">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Bigger user base, more training materials &amp; third party libraries</a:t>
                      </a:r>
                      <a:endParaRPr sz="1000">
                        <a:solidFill>
                          <a:srgbClr val="434343"/>
                        </a:solidFill>
                        <a:latin typeface="EB Garamond"/>
                        <a:ea typeface="EB Garamond"/>
                        <a:cs typeface="EB Garamond"/>
                        <a:sym typeface="EB Garamond"/>
                      </a:endParaRPr>
                    </a:p>
                    <a:p>
                      <a:pPr indent="0" lvl="0" marL="457200" rtl="0" algn="l">
                        <a:spcBef>
                          <a:spcPts val="0"/>
                        </a:spcBef>
                        <a:spcAft>
                          <a:spcPts val="0"/>
                        </a:spcAft>
                        <a:buNone/>
                      </a:pPr>
                      <a:r>
                        <a:t/>
                      </a:r>
                      <a:endParaRPr sz="10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bl>
          </a:graphicData>
        </a:graphic>
      </p:graphicFrame>
      <p:sp>
        <p:nvSpPr>
          <p:cNvPr id="303" name="Google Shape;303;p24"/>
          <p:cNvSpPr txBox="1"/>
          <p:nvPr/>
        </p:nvSpPr>
        <p:spPr>
          <a:xfrm>
            <a:off x="172200" y="4817225"/>
            <a:ext cx="9650700" cy="7905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200"/>
              </a:spcBef>
              <a:spcAft>
                <a:spcPts val="0"/>
              </a:spcAft>
              <a:buClr>
                <a:schemeClr val="dk1"/>
              </a:buClr>
              <a:buSzPts val="1100"/>
              <a:buFont typeface="Arial"/>
              <a:buNone/>
            </a:pPr>
            <a:r>
              <a:rPr lang="en" sz="900">
                <a:solidFill>
                  <a:schemeClr val="dk1"/>
                </a:solidFill>
                <a:latin typeface="EB Garamond"/>
                <a:ea typeface="EB Garamond"/>
                <a:cs typeface="EB Garamond"/>
                <a:sym typeface="EB Garamond"/>
              </a:rPr>
              <a:t>[1]:Macrometa. (2021, September 10). </a:t>
            </a:r>
            <a:r>
              <a:rPr i="1" lang="en" sz="900">
                <a:solidFill>
                  <a:schemeClr val="dk1"/>
                </a:solidFill>
                <a:latin typeface="EB Garamond"/>
                <a:ea typeface="EB Garamond"/>
                <a:cs typeface="EB Garamond"/>
                <a:sym typeface="EB Garamond"/>
              </a:rPr>
              <a:t>Apache Spark Vs Flink</a:t>
            </a:r>
            <a:r>
              <a:rPr lang="en" sz="900">
                <a:solidFill>
                  <a:schemeClr val="dk1"/>
                </a:solidFill>
                <a:latin typeface="EB Garamond"/>
                <a:ea typeface="EB Garamond"/>
                <a:cs typeface="EB Garamond"/>
                <a:sym typeface="EB Garamond"/>
              </a:rPr>
              <a:t>. Retrieved from macrometa.com: https://www.macrometa.com/event-stream-processing/spark-vs-flink</a:t>
            </a:r>
            <a:endParaRPr sz="900">
              <a:solidFill>
                <a:schemeClr val="dk1"/>
              </a:solidFill>
              <a:latin typeface="EB Garamond"/>
              <a:ea typeface="EB Garamond"/>
              <a:cs typeface="EB Garamond"/>
              <a:sym typeface="EB Garamond"/>
            </a:endParaRPr>
          </a:p>
          <a:p>
            <a:pPr indent="0" lvl="0" marL="0" rtl="0" algn="l">
              <a:spcBef>
                <a:spcPts val="1200"/>
              </a:spcBef>
              <a:spcAft>
                <a:spcPts val="0"/>
              </a:spcAft>
              <a:buNone/>
            </a:pPr>
            <a:br>
              <a:rPr b="1" lang="en" sz="800">
                <a:solidFill>
                  <a:srgbClr val="FF0000"/>
                </a:solidFill>
                <a:latin typeface="EB Garamond"/>
                <a:ea typeface="EB Garamond"/>
                <a:cs typeface="EB Garamond"/>
                <a:sym typeface="EB Garamond"/>
              </a:rPr>
            </a:br>
            <a:endParaRPr sz="1100">
              <a:latin typeface="EB Garamond"/>
              <a:ea typeface="EB Garamond"/>
              <a:cs typeface="EB Garamond"/>
              <a:sym typeface="EB Garamond"/>
            </a:endParaRPr>
          </a:p>
        </p:txBody>
      </p:sp>
      <p:sp>
        <p:nvSpPr>
          <p:cNvPr id="304" name="Google Shape;304;p24"/>
          <p:cNvSpPr txBox="1"/>
          <p:nvPr/>
        </p:nvSpPr>
        <p:spPr>
          <a:xfrm>
            <a:off x="8666875" y="1006675"/>
            <a:ext cx="477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EB Garamond"/>
                <a:ea typeface="EB Garamond"/>
                <a:cs typeface="EB Garamond"/>
                <a:sym typeface="EB Garamond"/>
              </a:rPr>
              <a:t>[1]</a:t>
            </a:r>
            <a:endParaRPr sz="800">
              <a:latin typeface="EB Garamond"/>
              <a:ea typeface="EB Garamond"/>
              <a:cs typeface="EB Garamond"/>
              <a:sym typeface="EB Garamond"/>
            </a:endParaRPr>
          </a:p>
        </p:txBody>
      </p:sp>
      <p:sp>
        <p:nvSpPr>
          <p:cNvPr id="305" name="Google Shape;305;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5"/>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COMPETITIVE ANALYSIS</a:t>
            </a:r>
            <a:endParaRPr/>
          </a:p>
        </p:txBody>
      </p:sp>
      <p:graphicFrame>
        <p:nvGraphicFramePr>
          <p:cNvPr id="311" name="Google Shape;311;p25"/>
          <p:cNvGraphicFramePr/>
          <p:nvPr/>
        </p:nvGraphicFramePr>
        <p:xfrm>
          <a:off x="855875" y="1077010"/>
          <a:ext cx="3000000" cy="3000000"/>
        </p:xfrm>
        <a:graphic>
          <a:graphicData uri="http://schemas.openxmlformats.org/drawingml/2006/table">
            <a:tbl>
              <a:tblPr>
                <a:noFill/>
                <a:tableStyleId>{8C577D0D-909D-4F2A-B3C5-32B6E3C17CE5}</a:tableStyleId>
              </a:tblPr>
              <a:tblGrid>
                <a:gridCol w="2183550"/>
                <a:gridCol w="3068050"/>
                <a:gridCol w="2625800"/>
              </a:tblGrid>
              <a:tr h="345850">
                <a:tc>
                  <a:txBody>
                    <a:bodyPr/>
                    <a:lstStyle/>
                    <a:p>
                      <a:pPr indent="0" lvl="0" marL="0" rtl="0" algn="l">
                        <a:spcBef>
                          <a:spcPts val="0"/>
                        </a:spcBef>
                        <a:spcAft>
                          <a:spcPts val="0"/>
                        </a:spcAft>
                        <a:buNone/>
                      </a:pPr>
                      <a:r>
                        <a:t/>
                      </a:r>
                      <a:endParaRPr sz="1300"/>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9AD7D2"/>
                          </a:solidFill>
                          <a:latin typeface="Montserrat ExtraBold"/>
                          <a:ea typeface="Montserrat ExtraBold"/>
                          <a:cs typeface="Montserrat ExtraBold"/>
                          <a:sym typeface="Montserrat ExtraBold"/>
                        </a:rPr>
                        <a:t>HADOOP</a:t>
                      </a:r>
                      <a:endParaRPr sz="10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rgbClr val="9AD7D2"/>
                          </a:solidFill>
                          <a:latin typeface="Montserrat ExtraBold"/>
                          <a:ea typeface="Montserrat ExtraBold"/>
                          <a:cs typeface="Montserrat ExtraBold"/>
                          <a:sym typeface="Montserrat ExtraBold"/>
                        </a:rPr>
                        <a:t>SPARK</a:t>
                      </a:r>
                      <a:endParaRPr sz="10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r>
              <a:tr h="340675">
                <a:tc>
                  <a:txBody>
                    <a:bodyPr/>
                    <a:lstStyle/>
                    <a:p>
                      <a:pPr indent="0" lvl="0" marL="0" rtl="0" algn="ctr">
                        <a:spcBef>
                          <a:spcPts val="0"/>
                        </a:spcBef>
                        <a:spcAft>
                          <a:spcPts val="0"/>
                        </a:spcAft>
                        <a:buNone/>
                      </a:pPr>
                      <a:r>
                        <a:rPr lang="en" sz="1000">
                          <a:solidFill>
                            <a:srgbClr val="FFFFFF"/>
                          </a:solidFill>
                          <a:latin typeface="Montserrat ExtraBold"/>
                          <a:ea typeface="Montserrat ExtraBold"/>
                          <a:cs typeface="Montserrat ExtraBold"/>
                          <a:sym typeface="Montserrat ExtraBold"/>
                        </a:rPr>
                        <a:t>REAL TIME</a:t>
                      </a:r>
                      <a:endParaRPr sz="1300"/>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rPr lang="en" sz="1000">
                          <a:solidFill>
                            <a:srgbClr val="434343"/>
                          </a:solidFill>
                          <a:latin typeface="EB Garamond"/>
                          <a:ea typeface="EB Garamond"/>
                          <a:cs typeface="EB Garamond"/>
                          <a:sym typeface="EB Garamond"/>
                        </a:rPr>
                        <a:t>None</a:t>
                      </a:r>
                      <a:endParaRPr sz="1300">
                        <a:solidFill>
                          <a:srgbClr val="434343"/>
                        </a:solidFill>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rgbClr val="434343"/>
                          </a:solidFill>
                          <a:latin typeface="EB Garamond"/>
                          <a:ea typeface="EB Garamond"/>
                          <a:cs typeface="EB Garamond"/>
                          <a:sym typeface="EB Garamond"/>
                        </a:rPr>
                        <a:t>Near Real time</a:t>
                      </a:r>
                      <a:endParaRPr sz="1300"/>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340675">
                <a:tc>
                  <a:txBody>
                    <a:bodyPr/>
                    <a:lstStyle/>
                    <a:p>
                      <a:pPr indent="0" lvl="0" marL="0" rtl="0" algn="ctr">
                        <a:spcBef>
                          <a:spcPts val="0"/>
                        </a:spcBef>
                        <a:spcAft>
                          <a:spcPts val="0"/>
                        </a:spcAft>
                        <a:buNone/>
                      </a:pPr>
                      <a:r>
                        <a:rPr lang="en" sz="1000">
                          <a:solidFill>
                            <a:srgbClr val="FFFFFF"/>
                          </a:solidFill>
                          <a:latin typeface="Montserrat ExtraBold"/>
                          <a:ea typeface="Montserrat ExtraBold"/>
                          <a:cs typeface="Montserrat ExtraBold"/>
                          <a:sym typeface="Montserrat ExtraBold"/>
                        </a:rPr>
                        <a:t>PERFORMANCE</a:t>
                      </a:r>
                      <a:endParaRPr sz="1300"/>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rPr lang="en" sz="1000">
                          <a:solidFill>
                            <a:srgbClr val="434343"/>
                          </a:solidFill>
                          <a:latin typeface="EB Garamond"/>
                          <a:ea typeface="EB Garamond"/>
                          <a:cs typeface="EB Garamond"/>
                          <a:sym typeface="EB Garamond"/>
                        </a:rPr>
                        <a:t>Slower</a:t>
                      </a:r>
                      <a:endParaRPr sz="1300"/>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434343"/>
                          </a:solidFill>
                          <a:latin typeface="EB Garamond"/>
                          <a:ea typeface="EB Garamond"/>
                          <a:cs typeface="EB Garamond"/>
                          <a:sym typeface="EB Garamond"/>
                        </a:rPr>
                        <a:t>100 times faster (for small files)</a:t>
                      </a:r>
                      <a:endParaRPr sz="1000">
                        <a:solidFill>
                          <a:srgbClr val="434343"/>
                        </a:solidFill>
                        <a:latin typeface="EB Garamond"/>
                        <a:ea typeface="EB Garamond"/>
                        <a:cs typeface="EB Garamond"/>
                        <a:sym typeface="EB Garamond"/>
                      </a:endParaRPr>
                    </a:p>
                    <a:p>
                      <a:pPr indent="0" lvl="0" marL="0" rtl="0" algn="ctr">
                        <a:spcBef>
                          <a:spcPts val="0"/>
                        </a:spcBef>
                        <a:spcAft>
                          <a:spcPts val="0"/>
                        </a:spcAft>
                        <a:buNone/>
                      </a:pPr>
                      <a:r>
                        <a:rPr lang="en" sz="1000">
                          <a:solidFill>
                            <a:srgbClr val="434343"/>
                          </a:solidFill>
                          <a:latin typeface="EB Garamond"/>
                          <a:ea typeface="EB Garamond"/>
                          <a:cs typeface="EB Garamond"/>
                          <a:sym typeface="EB Garamond"/>
                        </a:rPr>
                        <a:t>3 time faster (for large files)</a:t>
                      </a:r>
                      <a:endParaRPr sz="10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340675">
                <a:tc>
                  <a:txBody>
                    <a:bodyPr/>
                    <a:lstStyle/>
                    <a:p>
                      <a:pPr indent="0" lvl="0" marL="0" rtl="0" algn="ctr">
                        <a:spcBef>
                          <a:spcPts val="0"/>
                        </a:spcBef>
                        <a:spcAft>
                          <a:spcPts val="0"/>
                        </a:spcAft>
                        <a:buNone/>
                      </a:pPr>
                      <a:r>
                        <a:rPr lang="en" sz="1000">
                          <a:solidFill>
                            <a:schemeClr val="lt1"/>
                          </a:solidFill>
                          <a:latin typeface="Montserrat ExtraBold"/>
                          <a:ea typeface="Montserrat ExtraBold"/>
                          <a:cs typeface="Montserrat ExtraBold"/>
                          <a:sym typeface="Montserrat ExtraBold"/>
                        </a:rPr>
                        <a:t>LATENCY</a:t>
                      </a:r>
                      <a:endParaRPr sz="1300"/>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rPr lang="en" sz="1000">
                          <a:solidFill>
                            <a:srgbClr val="434343"/>
                          </a:solidFill>
                          <a:latin typeface="EB Garamond"/>
                          <a:ea typeface="EB Garamond"/>
                          <a:cs typeface="EB Garamond"/>
                          <a:sym typeface="EB Garamond"/>
                        </a:rPr>
                        <a:t>High</a:t>
                      </a:r>
                      <a:endParaRPr sz="1300"/>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rgbClr val="434343"/>
                          </a:solidFill>
                          <a:latin typeface="EB Garamond"/>
                          <a:ea typeface="EB Garamond"/>
                          <a:cs typeface="EB Garamond"/>
                          <a:sym typeface="EB Garamond"/>
                        </a:rPr>
                        <a:t>Low</a:t>
                      </a:r>
                      <a:endParaRPr sz="1300"/>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340675">
                <a:tc>
                  <a:txBody>
                    <a:bodyPr/>
                    <a:lstStyle/>
                    <a:p>
                      <a:pPr indent="0" lvl="0" marL="0" rtl="0" algn="ctr">
                        <a:spcBef>
                          <a:spcPts val="0"/>
                        </a:spcBef>
                        <a:spcAft>
                          <a:spcPts val="0"/>
                        </a:spcAft>
                        <a:buClr>
                          <a:schemeClr val="dk1"/>
                        </a:buClr>
                        <a:buSzPts val="1100"/>
                        <a:buFont typeface="Arial"/>
                        <a:buNone/>
                      </a:pPr>
                      <a:r>
                        <a:rPr lang="en" sz="1000">
                          <a:solidFill>
                            <a:schemeClr val="lt1"/>
                          </a:solidFill>
                          <a:latin typeface="Montserrat ExtraBold"/>
                          <a:ea typeface="Montserrat ExtraBold"/>
                          <a:cs typeface="Montserrat ExtraBold"/>
                          <a:sym typeface="Montserrat ExtraBold"/>
                        </a:rPr>
                        <a:t>MACHINE LEARNING</a:t>
                      </a:r>
                      <a:endParaRPr sz="1300"/>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100"/>
                        <a:buFont typeface="Arial"/>
                        <a:buNone/>
                      </a:pPr>
                      <a:r>
                        <a:rPr lang="en" sz="1000">
                          <a:solidFill>
                            <a:srgbClr val="434343"/>
                          </a:solidFill>
                          <a:latin typeface="EB Garamond"/>
                          <a:ea typeface="EB Garamond"/>
                          <a:cs typeface="EB Garamond"/>
                          <a:sym typeface="EB Garamond"/>
                        </a:rPr>
                        <a:t>Requires Apache Mahout. However,  there are performance limitations </a:t>
                      </a:r>
                      <a:endParaRPr>
                        <a:solidFill>
                          <a:srgbClr val="434343"/>
                        </a:solidFill>
                        <a:latin typeface="EB Garamond"/>
                        <a:ea typeface="EB Garamond"/>
                        <a:cs typeface="EB Garamond"/>
                        <a:sym typeface="EB Garamond"/>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rgbClr val="434343"/>
                          </a:solidFill>
                          <a:latin typeface="EB Garamond"/>
                          <a:ea typeface="EB Garamond"/>
                          <a:cs typeface="EB Garamond"/>
                          <a:sym typeface="EB Garamond"/>
                        </a:rPr>
                        <a:t>Supports analytical frameworks and machine learning library</a:t>
                      </a:r>
                      <a:endParaRPr sz="10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340675">
                <a:tc>
                  <a:txBody>
                    <a:bodyPr/>
                    <a:lstStyle/>
                    <a:p>
                      <a:pPr indent="0" lvl="0" marL="0" rtl="0" algn="ctr">
                        <a:spcBef>
                          <a:spcPts val="0"/>
                        </a:spcBef>
                        <a:spcAft>
                          <a:spcPts val="0"/>
                        </a:spcAft>
                        <a:buNone/>
                      </a:pPr>
                      <a:r>
                        <a:rPr lang="en" sz="1000">
                          <a:solidFill>
                            <a:srgbClr val="FFFFFF"/>
                          </a:solidFill>
                          <a:latin typeface="Montserrat ExtraBold"/>
                          <a:ea typeface="Montserrat ExtraBold"/>
                          <a:cs typeface="Montserrat ExtraBold"/>
                          <a:sym typeface="Montserrat ExtraBold"/>
                        </a:rPr>
                        <a:t>ITERATIVE PROCESSING</a:t>
                      </a:r>
                      <a:endParaRPr sz="1000">
                        <a:solidFill>
                          <a:srgbClr val="FFFFFF"/>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000">
                          <a:solidFill>
                            <a:srgbClr val="434343"/>
                          </a:solidFill>
                          <a:latin typeface="EB Garamond"/>
                          <a:ea typeface="EB Garamond"/>
                          <a:cs typeface="EB Garamond"/>
                          <a:sym typeface="EB Garamond"/>
                        </a:rPr>
                        <a:t>Does not support</a:t>
                      </a:r>
                      <a:endParaRPr sz="1000">
                        <a:solidFill>
                          <a:srgbClr val="434343"/>
                        </a:solidFill>
                        <a:latin typeface="EB Garamond"/>
                        <a:ea typeface="EB Garamond"/>
                        <a:cs typeface="EB Garamond"/>
                        <a:sym typeface="EB Garamond"/>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434343"/>
                          </a:solidFill>
                          <a:latin typeface="EB Garamond"/>
                          <a:ea typeface="EB Garamond"/>
                          <a:cs typeface="EB Garamond"/>
                          <a:sym typeface="EB Garamond"/>
                        </a:rPr>
                        <a:t>Supports Iterative Processing</a:t>
                      </a:r>
                      <a:endParaRPr sz="10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340675">
                <a:tc>
                  <a:txBody>
                    <a:bodyPr/>
                    <a:lstStyle/>
                    <a:p>
                      <a:pPr indent="0" lvl="0" marL="0" rtl="0" algn="ctr">
                        <a:spcBef>
                          <a:spcPts val="0"/>
                        </a:spcBef>
                        <a:spcAft>
                          <a:spcPts val="0"/>
                        </a:spcAft>
                        <a:buNone/>
                      </a:pPr>
                      <a:r>
                        <a:rPr lang="en" sz="1000">
                          <a:solidFill>
                            <a:srgbClr val="FFFFFF"/>
                          </a:solidFill>
                          <a:latin typeface="Montserrat ExtraBold"/>
                          <a:ea typeface="Montserrat ExtraBold"/>
                          <a:cs typeface="Montserrat ExtraBold"/>
                          <a:sym typeface="Montserrat ExtraBold"/>
                        </a:rPr>
                        <a:t>EASE OF USE</a:t>
                      </a:r>
                      <a:endParaRPr sz="1000">
                        <a:solidFill>
                          <a:srgbClr val="FFFFFF"/>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000">
                          <a:solidFill>
                            <a:srgbClr val="434343"/>
                          </a:solidFill>
                          <a:latin typeface="EB Garamond"/>
                          <a:ea typeface="EB Garamond"/>
                          <a:cs typeface="EB Garamond"/>
                          <a:sym typeface="EB Garamond"/>
                        </a:rPr>
                        <a:t>Complex framework, no interactive mode</a:t>
                      </a:r>
                      <a:endParaRPr sz="1000">
                        <a:solidFill>
                          <a:srgbClr val="434343"/>
                        </a:solidFill>
                        <a:latin typeface="EB Garamond"/>
                        <a:ea typeface="EB Garamond"/>
                        <a:cs typeface="EB Garamond"/>
                        <a:sym typeface="EB Garamond"/>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434343"/>
                          </a:solidFill>
                          <a:latin typeface="EB Garamond"/>
                          <a:ea typeface="EB Garamond"/>
                          <a:cs typeface="EB Garamond"/>
                          <a:sym typeface="EB Garamond"/>
                        </a:rPr>
                        <a:t>User friendly API, interactive mode</a:t>
                      </a:r>
                      <a:endParaRPr sz="10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340675">
                <a:tc>
                  <a:txBody>
                    <a:bodyPr/>
                    <a:lstStyle/>
                    <a:p>
                      <a:pPr indent="0" lvl="0" marL="0" rtl="0" algn="ctr">
                        <a:spcBef>
                          <a:spcPts val="0"/>
                        </a:spcBef>
                        <a:spcAft>
                          <a:spcPts val="0"/>
                        </a:spcAft>
                        <a:buNone/>
                      </a:pPr>
                      <a:r>
                        <a:rPr lang="en" sz="1000">
                          <a:solidFill>
                            <a:srgbClr val="FFFFFF"/>
                          </a:solidFill>
                          <a:latin typeface="Montserrat ExtraBold"/>
                          <a:ea typeface="Montserrat ExtraBold"/>
                          <a:cs typeface="Montserrat ExtraBold"/>
                          <a:sym typeface="Montserrat ExtraBold"/>
                        </a:rPr>
                        <a:t>USE CASES</a:t>
                      </a:r>
                      <a:endParaRPr sz="1000">
                        <a:solidFill>
                          <a:srgbClr val="FFFFFF"/>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292100" lvl="0" marL="457200" rtl="0" algn="l">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Inventory Forecasting</a:t>
                      </a:r>
                      <a:endParaRPr sz="1000">
                        <a:solidFill>
                          <a:srgbClr val="434343"/>
                        </a:solidFill>
                        <a:latin typeface="EB Garamond"/>
                        <a:ea typeface="EB Garamond"/>
                        <a:cs typeface="EB Garamond"/>
                        <a:sym typeface="EB Garamond"/>
                      </a:endParaRPr>
                    </a:p>
                    <a:p>
                      <a:pPr indent="-292100" lvl="0" marL="457200" rtl="0" algn="l">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Fraud detection</a:t>
                      </a:r>
                      <a:endParaRPr sz="1000">
                        <a:solidFill>
                          <a:srgbClr val="434343"/>
                        </a:solidFill>
                        <a:latin typeface="EB Garamond"/>
                        <a:ea typeface="EB Garamond"/>
                        <a:cs typeface="EB Garamond"/>
                        <a:sym typeface="EB Garamond"/>
                      </a:endParaRPr>
                    </a:p>
                    <a:p>
                      <a:pPr indent="-292100" lvl="0" marL="457200" rtl="0" algn="l">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Supply chain efficiency</a:t>
                      </a:r>
                      <a:endParaRPr sz="1000">
                        <a:solidFill>
                          <a:srgbClr val="434343"/>
                        </a:solidFill>
                        <a:latin typeface="EB Garamond"/>
                        <a:ea typeface="EB Garamond"/>
                        <a:cs typeface="EB Garamond"/>
                        <a:sym typeface="EB Garamond"/>
                      </a:endParaRPr>
                    </a:p>
                    <a:p>
                      <a:pPr indent="-292100" lvl="0" marL="457200" rtl="0" algn="l">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Historical data analysis</a:t>
                      </a:r>
                      <a:endParaRPr sz="1000">
                        <a:solidFill>
                          <a:srgbClr val="434343"/>
                        </a:solidFill>
                        <a:highlight>
                          <a:schemeClr val="lt1"/>
                        </a:highlight>
                        <a:latin typeface="EB Garamond"/>
                        <a:ea typeface="EB Garamond"/>
                        <a:cs typeface="EB Garamond"/>
                        <a:sym typeface="EB Garamond"/>
                      </a:endParaRPr>
                    </a:p>
                    <a:p>
                      <a:pPr indent="0" lvl="0" marL="0" rtl="0" algn="ctr">
                        <a:spcBef>
                          <a:spcPts val="0"/>
                        </a:spcBef>
                        <a:spcAft>
                          <a:spcPts val="0"/>
                        </a:spcAft>
                        <a:buNone/>
                      </a:pPr>
                      <a:r>
                        <a:t/>
                      </a:r>
                      <a:endParaRPr sz="1000">
                        <a:solidFill>
                          <a:srgbClr val="434343"/>
                        </a:solidFill>
                        <a:latin typeface="EB Garamond"/>
                        <a:ea typeface="EB Garamond"/>
                        <a:cs typeface="EB Garamond"/>
                        <a:sym typeface="EB Garamond"/>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292100" lvl="0" marL="457200" rtl="0" algn="l">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Customer Segmentation</a:t>
                      </a:r>
                      <a:endParaRPr sz="1000">
                        <a:solidFill>
                          <a:srgbClr val="434343"/>
                        </a:solidFill>
                        <a:latin typeface="EB Garamond"/>
                        <a:ea typeface="EB Garamond"/>
                        <a:cs typeface="EB Garamond"/>
                        <a:sym typeface="EB Garamond"/>
                      </a:endParaRPr>
                    </a:p>
                    <a:p>
                      <a:pPr indent="-292100" lvl="0" marL="457200" rtl="0" algn="l">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Marketing research</a:t>
                      </a:r>
                      <a:endParaRPr sz="1000">
                        <a:solidFill>
                          <a:srgbClr val="434343"/>
                        </a:solidFill>
                        <a:latin typeface="EB Garamond"/>
                        <a:ea typeface="EB Garamond"/>
                        <a:cs typeface="EB Garamond"/>
                        <a:sym typeface="EB Garamond"/>
                      </a:endParaRPr>
                    </a:p>
                    <a:p>
                      <a:pPr indent="-292100" lvl="0" marL="457200" rtl="0" algn="l">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Recommendation engines</a:t>
                      </a:r>
                      <a:endParaRPr sz="1000">
                        <a:solidFill>
                          <a:srgbClr val="434343"/>
                        </a:solidFill>
                        <a:latin typeface="EB Garamond"/>
                        <a:ea typeface="EB Garamond"/>
                        <a:cs typeface="EB Garamond"/>
                        <a:sym typeface="EB Garamond"/>
                      </a:endParaRPr>
                    </a:p>
                    <a:p>
                      <a:pPr indent="-292100" lvl="0" marL="457200" rtl="0" algn="l">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Achieving quick results</a:t>
                      </a:r>
                      <a:endParaRPr sz="1000">
                        <a:solidFill>
                          <a:srgbClr val="434343"/>
                        </a:solidFill>
                        <a:latin typeface="EB Garamond"/>
                        <a:ea typeface="EB Garamond"/>
                        <a:cs typeface="EB Garamond"/>
                        <a:sym typeface="EB Garamond"/>
                      </a:endParaRPr>
                    </a:p>
                    <a:p>
                      <a:pPr indent="0" lvl="0" marL="0" rtl="0" algn="ctr">
                        <a:spcBef>
                          <a:spcPts val="0"/>
                        </a:spcBef>
                        <a:spcAft>
                          <a:spcPts val="0"/>
                        </a:spcAft>
                        <a:buNone/>
                      </a:pPr>
                      <a:r>
                        <a:t/>
                      </a:r>
                      <a:endParaRPr sz="10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bl>
          </a:graphicData>
        </a:graphic>
      </p:graphicFrame>
      <p:sp>
        <p:nvSpPr>
          <p:cNvPr id="312" name="Google Shape;312;p25"/>
          <p:cNvSpPr txBox="1"/>
          <p:nvPr/>
        </p:nvSpPr>
        <p:spPr>
          <a:xfrm>
            <a:off x="3128200" y="4326850"/>
            <a:ext cx="8238300" cy="147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457200" rtl="0" algn="l">
              <a:lnSpc>
                <a:spcPct val="115000"/>
              </a:lnSpc>
              <a:spcBef>
                <a:spcPts val="1200"/>
              </a:spcBef>
              <a:spcAft>
                <a:spcPts val="0"/>
              </a:spcAft>
              <a:buClr>
                <a:schemeClr val="dk1"/>
              </a:buClr>
              <a:buSzPts val="1100"/>
              <a:buFont typeface="Arial"/>
              <a:buNone/>
            </a:pPr>
            <a:r>
              <a:rPr lang="en" sz="800">
                <a:solidFill>
                  <a:schemeClr val="dk1"/>
                </a:solidFill>
                <a:latin typeface="EB Garamond"/>
                <a:ea typeface="EB Garamond"/>
                <a:cs typeface="EB Garamond"/>
                <a:sym typeface="EB Garamond"/>
              </a:rPr>
              <a:t>[1]: Lawton, G. (2022, February 17). </a:t>
            </a:r>
            <a:r>
              <a:rPr i="1" lang="en" sz="800">
                <a:solidFill>
                  <a:schemeClr val="dk1"/>
                </a:solidFill>
                <a:latin typeface="EB Garamond"/>
                <a:ea typeface="EB Garamond"/>
                <a:cs typeface="EB Garamond"/>
                <a:sym typeface="EB Garamond"/>
              </a:rPr>
              <a:t>Hadoop vs. Spark: An in-depth big data framework comparison</a:t>
            </a:r>
            <a:r>
              <a:rPr lang="en" sz="800">
                <a:solidFill>
                  <a:schemeClr val="dk1"/>
                </a:solidFill>
                <a:latin typeface="EB Garamond"/>
                <a:ea typeface="EB Garamond"/>
                <a:cs typeface="EB Garamond"/>
                <a:sym typeface="EB Garamond"/>
              </a:rPr>
              <a:t>. Retrieved from techtarget.com: https://www.techtarget.com/searchdatamanagement/feature/Hadoop-vs-Spark-Comparing-the-two-big-data-frameworks</a:t>
            </a:r>
            <a:endParaRPr sz="800">
              <a:solidFill>
                <a:schemeClr val="dk1"/>
              </a:solidFill>
              <a:latin typeface="EB Garamond"/>
              <a:ea typeface="EB Garamond"/>
              <a:cs typeface="EB Garamond"/>
              <a:sym typeface="EB Garamond"/>
            </a:endParaRPr>
          </a:p>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spcBef>
                <a:spcPts val="1200"/>
              </a:spcBef>
              <a:spcAft>
                <a:spcPts val="0"/>
              </a:spcAft>
              <a:buNone/>
            </a:pPr>
            <a:r>
              <a:t/>
            </a:r>
            <a:endParaRPr sz="900">
              <a:solidFill>
                <a:schemeClr val="dk1"/>
              </a:solidFill>
              <a:latin typeface="EB Garamond"/>
              <a:ea typeface="EB Garamond"/>
              <a:cs typeface="EB Garamond"/>
              <a:sym typeface="EB Garamond"/>
            </a:endParaRPr>
          </a:p>
        </p:txBody>
      </p:sp>
      <p:sp>
        <p:nvSpPr>
          <p:cNvPr id="313" name="Google Shape;313;p25"/>
          <p:cNvSpPr txBox="1"/>
          <p:nvPr/>
        </p:nvSpPr>
        <p:spPr>
          <a:xfrm>
            <a:off x="8824175" y="1092700"/>
            <a:ext cx="363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EB Garamond"/>
                <a:ea typeface="EB Garamond"/>
                <a:cs typeface="EB Garamond"/>
                <a:sym typeface="EB Garamond"/>
              </a:rPr>
              <a:t>[1]</a:t>
            </a:r>
            <a:endParaRPr sz="900">
              <a:latin typeface="EB Garamond"/>
              <a:ea typeface="EB Garamond"/>
              <a:cs typeface="EB Garamond"/>
              <a:sym typeface="EB Garamond"/>
            </a:endParaRPr>
          </a:p>
        </p:txBody>
      </p:sp>
      <p:sp>
        <p:nvSpPr>
          <p:cNvPr id="314" name="Google Shape;314;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6"/>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SWOT ANALYSIS - HADOOP</a:t>
            </a:r>
            <a:endParaRPr/>
          </a:p>
        </p:txBody>
      </p:sp>
      <p:sp>
        <p:nvSpPr>
          <p:cNvPr id="320" name="Google Shape;320;p26"/>
          <p:cNvSpPr txBox="1"/>
          <p:nvPr/>
        </p:nvSpPr>
        <p:spPr>
          <a:xfrm>
            <a:off x="5313176" y="1899825"/>
            <a:ext cx="2550000" cy="562800"/>
          </a:xfrm>
          <a:prstGeom prst="rect">
            <a:avLst/>
          </a:prstGeom>
          <a:noFill/>
          <a:ln>
            <a:noFill/>
          </a:ln>
        </p:spPr>
        <p:txBody>
          <a:bodyPr anchorCtr="0" anchor="t" bIns="0" lIns="0" spcFirstLastPara="1" rIns="0" wrap="square" tIns="6350">
            <a:noAutofit/>
          </a:bodyPr>
          <a:lstStyle/>
          <a:p>
            <a:pPr indent="-292100" lvl="0" marL="457200" marR="0" rtl="0" algn="l">
              <a:lnSpc>
                <a:spcPct val="100000"/>
              </a:lnSpc>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Usability</a:t>
            </a:r>
            <a:endParaRPr sz="1000">
              <a:solidFill>
                <a:srgbClr val="434343"/>
              </a:solidFill>
              <a:latin typeface="EB Garamond"/>
              <a:ea typeface="EB Garamond"/>
              <a:cs typeface="EB Garamond"/>
              <a:sym typeface="EB Garamond"/>
            </a:endParaRPr>
          </a:p>
          <a:p>
            <a:pPr indent="-292100" lvl="0" marL="457200" marR="0" rtl="0" algn="l">
              <a:lnSpc>
                <a:spcPct val="100000"/>
              </a:lnSpc>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Configuration sensitive</a:t>
            </a:r>
            <a:endParaRPr sz="1000">
              <a:solidFill>
                <a:srgbClr val="434343"/>
              </a:solidFill>
              <a:latin typeface="EB Garamond"/>
              <a:ea typeface="EB Garamond"/>
              <a:cs typeface="EB Garamond"/>
              <a:sym typeface="EB Garamond"/>
            </a:endParaRPr>
          </a:p>
          <a:p>
            <a:pPr indent="-292100" lvl="0" marL="457200" marR="0" rtl="0" algn="l">
              <a:lnSpc>
                <a:spcPct val="100000"/>
              </a:lnSpc>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Slow</a:t>
            </a:r>
            <a:endParaRPr sz="1000">
              <a:solidFill>
                <a:srgbClr val="434343"/>
              </a:solidFill>
              <a:latin typeface="EB Garamond"/>
              <a:ea typeface="EB Garamond"/>
              <a:cs typeface="EB Garamond"/>
              <a:sym typeface="EB Garamond"/>
            </a:endParaRPr>
          </a:p>
          <a:p>
            <a:pPr indent="-292100" lvl="0" marL="457200" marR="0" rtl="0" algn="l">
              <a:lnSpc>
                <a:spcPct val="100000"/>
              </a:lnSpc>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Highly complex</a:t>
            </a:r>
            <a:endParaRPr sz="1000">
              <a:solidFill>
                <a:srgbClr val="434343"/>
              </a:solidFill>
              <a:latin typeface="EB Garamond"/>
              <a:ea typeface="EB Garamond"/>
              <a:cs typeface="EB Garamond"/>
              <a:sym typeface="EB Garamond"/>
            </a:endParaRPr>
          </a:p>
        </p:txBody>
      </p:sp>
      <p:sp>
        <p:nvSpPr>
          <p:cNvPr id="321" name="Google Shape;321;p26"/>
          <p:cNvSpPr txBox="1"/>
          <p:nvPr/>
        </p:nvSpPr>
        <p:spPr>
          <a:xfrm>
            <a:off x="1937975" y="1830525"/>
            <a:ext cx="2550000" cy="1018800"/>
          </a:xfrm>
          <a:prstGeom prst="rect">
            <a:avLst/>
          </a:prstGeom>
          <a:noFill/>
          <a:ln>
            <a:noFill/>
          </a:ln>
        </p:spPr>
        <p:txBody>
          <a:bodyPr anchorCtr="0" anchor="t" bIns="0" lIns="0" spcFirstLastPara="1" rIns="0" wrap="square" tIns="6350">
            <a:noAutofit/>
          </a:bodyPr>
          <a:lstStyle/>
          <a:p>
            <a:pPr indent="0" lvl="0" marL="457200" marR="0" rtl="0" algn="l">
              <a:lnSpc>
                <a:spcPct val="100000"/>
              </a:lnSpc>
              <a:spcBef>
                <a:spcPts val="0"/>
              </a:spcBef>
              <a:spcAft>
                <a:spcPts val="0"/>
              </a:spcAft>
              <a:buNone/>
            </a:pPr>
            <a:r>
              <a:t/>
            </a:r>
            <a:endParaRPr sz="1000">
              <a:solidFill>
                <a:srgbClr val="434343"/>
              </a:solidFill>
              <a:latin typeface="EB Garamond"/>
              <a:ea typeface="EB Garamond"/>
              <a:cs typeface="EB Garamond"/>
              <a:sym typeface="EB Garamond"/>
            </a:endParaRPr>
          </a:p>
          <a:p>
            <a:pPr indent="-292100" lvl="0" marL="457200" marR="0" rtl="0" algn="l">
              <a:lnSpc>
                <a:spcPct val="100000"/>
              </a:lnSpc>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Scalable</a:t>
            </a:r>
            <a:endParaRPr sz="1000">
              <a:solidFill>
                <a:srgbClr val="434343"/>
              </a:solidFill>
              <a:latin typeface="EB Garamond"/>
              <a:ea typeface="EB Garamond"/>
              <a:cs typeface="EB Garamond"/>
              <a:sym typeface="EB Garamond"/>
            </a:endParaRPr>
          </a:p>
          <a:p>
            <a:pPr indent="-292100" lvl="0" marL="457200" marR="0" rtl="0" algn="l">
              <a:lnSpc>
                <a:spcPct val="100000"/>
              </a:lnSpc>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Data Agnostic</a:t>
            </a:r>
            <a:endParaRPr sz="1000">
              <a:solidFill>
                <a:srgbClr val="434343"/>
              </a:solidFill>
              <a:latin typeface="EB Garamond"/>
              <a:ea typeface="EB Garamond"/>
              <a:cs typeface="EB Garamond"/>
              <a:sym typeface="EB Garamond"/>
            </a:endParaRPr>
          </a:p>
          <a:p>
            <a:pPr indent="-292100" lvl="0" marL="457200" marR="0" rtl="0" algn="l">
              <a:lnSpc>
                <a:spcPct val="100000"/>
              </a:lnSpc>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Fault tolerant</a:t>
            </a:r>
            <a:endParaRPr sz="1000">
              <a:solidFill>
                <a:srgbClr val="434343"/>
              </a:solidFill>
              <a:latin typeface="EB Garamond"/>
              <a:ea typeface="EB Garamond"/>
              <a:cs typeface="EB Garamond"/>
              <a:sym typeface="EB Garamond"/>
            </a:endParaRPr>
          </a:p>
          <a:p>
            <a:pPr indent="-292100" lvl="0" marL="457200" rtl="0" algn="l">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Cost Effective</a:t>
            </a:r>
            <a:endParaRPr sz="1000">
              <a:solidFill>
                <a:srgbClr val="434343"/>
              </a:solidFill>
              <a:latin typeface="EB Garamond"/>
              <a:ea typeface="EB Garamond"/>
              <a:cs typeface="EB Garamond"/>
              <a:sym typeface="EB Garamond"/>
            </a:endParaRPr>
          </a:p>
        </p:txBody>
      </p:sp>
      <p:sp>
        <p:nvSpPr>
          <p:cNvPr id="322" name="Google Shape;322;p26"/>
          <p:cNvSpPr txBox="1"/>
          <p:nvPr/>
        </p:nvSpPr>
        <p:spPr>
          <a:xfrm>
            <a:off x="5175125" y="3887925"/>
            <a:ext cx="2550000" cy="562800"/>
          </a:xfrm>
          <a:prstGeom prst="rect">
            <a:avLst/>
          </a:prstGeom>
          <a:noFill/>
          <a:ln>
            <a:noFill/>
          </a:ln>
        </p:spPr>
        <p:txBody>
          <a:bodyPr anchorCtr="0" anchor="t" bIns="0" lIns="0" spcFirstLastPara="1" rIns="0" wrap="square" tIns="6350">
            <a:noAutofit/>
          </a:bodyPr>
          <a:lstStyle/>
          <a:p>
            <a:pPr indent="-292100" lvl="0" marL="457200" marR="0" rtl="0" algn="l">
              <a:lnSpc>
                <a:spcPct val="100000"/>
              </a:lnSpc>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Incumbent Technology</a:t>
            </a:r>
            <a:endParaRPr sz="1000">
              <a:solidFill>
                <a:srgbClr val="434343"/>
              </a:solidFill>
              <a:latin typeface="EB Garamond"/>
              <a:ea typeface="EB Garamond"/>
              <a:cs typeface="EB Garamond"/>
              <a:sym typeface="EB Garamond"/>
            </a:endParaRPr>
          </a:p>
          <a:p>
            <a:pPr indent="-292100" lvl="0" marL="457200" marR="0" rtl="0" algn="l">
              <a:lnSpc>
                <a:spcPct val="100000"/>
              </a:lnSpc>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Data security issues</a:t>
            </a:r>
            <a:endParaRPr sz="1000">
              <a:solidFill>
                <a:srgbClr val="434343"/>
              </a:solidFill>
              <a:latin typeface="EB Garamond"/>
              <a:ea typeface="EB Garamond"/>
              <a:cs typeface="EB Garamond"/>
              <a:sym typeface="EB Garamond"/>
            </a:endParaRPr>
          </a:p>
          <a:p>
            <a:pPr indent="-292100" lvl="0" marL="457200" marR="0" rtl="0" algn="l">
              <a:lnSpc>
                <a:spcPct val="100000"/>
              </a:lnSpc>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Low performance</a:t>
            </a:r>
            <a:endParaRPr sz="1000">
              <a:solidFill>
                <a:srgbClr val="434343"/>
              </a:solidFill>
              <a:latin typeface="EB Garamond"/>
              <a:ea typeface="EB Garamond"/>
              <a:cs typeface="EB Garamond"/>
              <a:sym typeface="EB Garamond"/>
            </a:endParaRPr>
          </a:p>
          <a:p>
            <a:pPr indent="0" lvl="0" marL="457200" marR="0" rtl="0" algn="l">
              <a:lnSpc>
                <a:spcPct val="100000"/>
              </a:lnSpc>
              <a:spcBef>
                <a:spcPts val="0"/>
              </a:spcBef>
              <a:spcAft>
                <a:spcPts val="0"/>
              </a:spcAft>
              <a:buNone/>
            </a:pPr>
            <a:r>
              <a:t/>
            </a:r>
            <a:endParaRPr sz="1000">
              <a:solidFill>
                <a:srgbClr val="434343"/>
              </a:solidFill>
              <a:latin typeface="EB Garamond"/>
              <a:ea typeface="EB Garamond"/>
              <a:cs typeface="EB Garamond"/>
              <a:sym typeface="EB Garamond"/>
            </a:endParaRPr>
          </a:p>
        </p:txBody>
      </p:sp>
      <p:sp>
        <p:nvSpPr>
          <p:cNvPr id="323" name="Google Shape;323;p26"/>
          <p:cNvSpPr txBox="1"/>
          <p:nvPr/>
        </p:nvSpPr>
        <p:spPr>
          <a:xfrm>
            <a:off x="1893825" y="3887925"/>
            <a:ext cx="2384400" cy="969900"/>
          </a:xfrm>
          <a:prstGeom prst="rect">
            <a:avLst/>
          </a:prstGeom>
          <a:noFill/>
          <a:ln>
            <a:noFill/>
          </a:ln>
        </p:spPr>
        <p:txBody>
          <a:bodyPr anchorCtr="0" anchor="t" bIns="0" lIns="0" spcFirstLastPara="1" rIns="0" wrap="square" tIns="6350">
            <a:noAutofit/>
          </a:bodyPr>
          <a:lstStyle/>
          <a:p>
            <a:pPr indent="-292100" lvl="0" marL="457200" marR="0" rtl="0" algn="l">
              <a:lnSpc>
                <a:spcPct val="100000"/>
              </a:lnSpc>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Versatile Ecosystem</a:t>
            </a:r>
            <a:endParaRPr sz="1000">
              <a:solidFill>
                <a:srgbClr val="434343"/>
              </a:solidFill>
              <a:latin typeface="EB Garamond"/>
              <a:ea typeface="EB Garamond"/>
              <a:cs typeface="EB Garamond"/>
              <a:sym typeface="EB Garamond"/>
            </a:endParaRPr>
          </a:p>
          <a:p>
            <a:pPr indent="-292100" lvl="0" marL="457200" marR="0" rtl="0" algn="l">
              <a:lnSpc>
                <a:spcPct val="100000"/>
              </a:lnSpc>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Low barrier to entry</a:t>
            </a:r>
            <a:endParaRPr sz="1000">
              <a:solidFill>
                <a:srgbClr val="434343"/>
              </a:solidFill>
              <a:latin typeface="EB Garamond"/>
              <a:ea typeface="EB Garamond"/>
              <a:cs typeface="EB Garamond"/>
              <a:sym typeface="EB Garamond"/>
            </a:endParaRPr>
          </a:p>
          <a:p>
            <a:pPr indent="-292100" lvl="0" marL="457200" marR="0" rtl="0" algn="l">
              <a:lnSpc>
                <a:spcPct val="100000"/>
              </a:lnSpc>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Data products</a:t>
            </a:r>
            <a:endParaRPr sz="1000">
              <a:solidFill>
                <a:srgbClr val="434343"/>
              </a:solidFill>
              <a:latin typeface="EB Garamond"/>
              <a:ea typeface="EB Garamond"/>
              <a:cs typeface="EB Garamond"/>
              <a:sym typeface="EB Garamond"/>
            </a:endParaRPr>
          </a:p>
          <a:p>
            <a:pPr indent="0" lvl="0" marL="457200" marR="0" rtl="0" algn="l">
              <a:lnSpc>
                <a:spcPct val="100000"/>
              </a:lnSpc>
              <a:spcBef>
                <a:spcPts val="0"/>
              </a:spcBef>
              <a:spcAft>
                <a:spcPts val="0"/>
              </a:spcAft>
              <a:buNone/>
            </a:pPr>
            <a:r>
              <a:t/>
            </a:r>
            <a:endParaRPr sz="1000">
              <a:solidFill>
                <a:srgbClr val="434343"/>
              </a:solidFill>
              <a:latin typeface="EB Garamond"/>
              <a:ea typeface="EB Garamond"/>
              <a:cs typeface="EB Garamond"/>
              <a:sym typeface="EB Garamond"/>
            </a:endParaRPr>
          </a:p>
        </p:txBody>
      </p:sp>
      <p:grpSp>
        <p:nvGrpSpPr>
          <p:cNvPr id="324" name="Google Shape;324;p26"/>
          <p:cNvGrpSpPr/>
          <p:nvPr/>
        </p:nvGrpSpPr>
        <p:grpSpPr>
          <a:xfrm>
            <a:off x="5175127" y="1206614"/>
            <a:ext cx="1994142" cy="478373"/>
            <a:chOff x="3515000" y="3112625"/>
            <a:chExt cx="282025" cy="67650"/>
          </a:xfrm>
        </p:grpSpPr>
        <p:sp>
          <p:nvSpPr>
            <p:cNvPr id="325" name="Google Shape;325;p26"/>
            <p:cNvSpPr/>
            <p:nvPr/>
          </p:nvSpPr>
          <p:spPr>
            <a:xfrm>
              <a:off x="3515000" y="3112625"/>
              <a:ext cx="282025" cy="67650"/>
            </a:xfrm>
            <a:custGeom>
              <a:rect b="b" l="l" r="r" t="t"/>
              <a:pathLst>
                <a:path extrusionOk="0" h="2706" w="11281">
                  <a:moveTo>
                    <a:pt x="1349" y="0"/>
                  </a:moveTo>
                  <a:cubicBezTo>
                    <a:pt x="606" y="0"/>
                    <a:pt x="0" y="606"/>
                    <a:pt x="0" y="1356"/>
                  </a:cubicBezTo>
                  <a:cubicBezTo>
                    <a:pt x="0" y="2099"/>
                    <a:pt x="606" y="2705"/>
                    <a:pt x="1349" y="2705"/>
                  </a:cubicBezTo>
                  <a:lnTo>
                    <a:pt x="9924" y="2705"/>
                  </a:lnTo>
                  <a:cubicBezTo>
                    <a:pt x="10674" y="2705"/>
                    <a:pt x="11280" y="2099"/>
                    <a:pt x="11280" y="1356"/>
                  </a:cubicBezTo>
                  <a:cubicBezTo>
                    <a:pt x="11280" y="606"/>
                    <a:pt x="10674" y="0"/>
                    <a:pt x="99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6"/>
            <p:cNvSpPr/>
            <p:nvPr/>
          </p:nvSpPr>
          <p:spPr>
            <a:xfrm>
              <a:off x="3521850" y="3118313"/>
              <a:ext cx="56275" cy="56275"/>
            </a:xfrm>
            <a:custGeom>
              <a:rect b="b" l="l" r="r" t="t"/>
              <a:pathLst>
                <a:path extrusionOk="0" h="2251" w="2251">
                  <a:moveTo>
                    <a:pt x="1125" y="1"/>
                  </a:moveTo>
                  <a:cubicBezTo>
                    <a:pt x="505" y="1"/>
                    <a:pt x="0" y="506"/>
                    <a:pt x="0" y="1126"/>
                  </a:cubicBezTo>
                  <a:cubicBezTo>
                    <a:pt x="0" y="1746"/>
                    <a:pt x="505" y="2251"/>
                    <a:pt x="1125" y="2251"/>
                  </a:cubicBezTo>
                  <a:cubicBezTo>
                    <a:pt x="1745" y="2251"/>
                    <a:pt x="2250" y="1746"/>
                    <a:pt x="2250" y="1126"/>
                  </a:cubicBezTo>
                  <a:cubicBezTo>
                    <a:pt x="2250" y="506"/>
                    <a:pt x="1745" y="1"/>
                    <a:pt x="112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 name="Google Shape;327;p26"/>
          <p:cNvGrpSpPr/>
          <p:nvPr/>
        </p:nvGrpSpPr>
        <p:grpSpPr>
          <a:xfrm>
            <a:off x="5175127" y="3254489"/>
            <a:ext cx="1994142" cy="478373"/>
            <a:chOff x="3515000" y="3112625"/>
            <a:chExt cx="282025" cy="67650"/>
          </a:xfrm>
        </p:grpSpPr>
        <p:sp>
          <p:nvSpPr>
            <p:cNvPr id="328" name="Google Shape;328;p26"/>
            <p:cNvSpPr/>
            <p:nvPr/>
          </p:nvSpPr>
          <p:spPr>
            <a:xfrm>
              <a:off x="3515000" y="3112625"/>
              <a:ext cx="282025" cy="67650"/>
            </a:xfrm>
            <a:custGeom>
              <a:rect b="b" l="l" r="r" t="t"/>
              <a:pathLst>
                <a:path extrusionOk="0" h="2706" w="11281">
                  <a:moveTo>
                    <a:pt x="1349" y="0"/>
                  </a:moveTo>
                  <a:cubicBezTo>
                    <a:pt x="606" y="0"/>
                    <a:pt x="0" y="606"/>
                    <a:pt x="0" y="1356"/>
                  </a:cubicBezTo>
                  <a:cubicBezTo>
                    <a:pt x="0" y="2099"/>
                    <a:pt x="606" y="2705"/>
                    <a:pt x="1349" y="2705"/>
                  </a:cubicBezTo>
                  <a:lnTo>
                    <a:pt x="9924" y="2705"/>
                  </a:lnTo>
                  <a:cubicBezTo>
                    <a:pt x="10674" y="2705"/>
                    <a:pt x="11280" y="2099"/>
                    <a:pt x="11280" y="1356"/>
                  </a:cubicBezTo>
                  <a:cubicBezTo>
                    <a:pt x="11280" y="606"/>
                    <a:pt x="10674" y="0"/>
                    <a:pt x="99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6"/>
            <p:cNvSpPr/>
            <p:nvPr/>
          </p:nvSpPr>
          <p:spPr>
            <a:xfrm>
              <a:off x="3521850" y="3118313"/>
              <a:ext cx="56275" cy="56275"/>
            </a:xfrm>
            <a:custGeom>
              <a:rect b="b" l="l" r="r" t="t"/>
              <a:pathLst>
                <a:path extrusionOk="0" h="2251" w="2251">
                  <a:moveTo>
                    <a:pt x="1125" y="1"/>
                  </a:moveTo>
                  <a:cubicBezTo>
                    <a:pt x="505" y="1"/>
                    <a:pt x="0" y="506"/>
                    <a:pt x="0" y="1126"/>
                  </a:cubicBezTo>
                  <a:cubicBezTo>
                    <a:pt x="0" y="1746"/>
                    <a:pt x="505" y="2251"/>
                    <a:pt x="1125" y="2251"/>
                  </a:cubicBezTo>
                  <a:cubicBezTo>
                    <a:pt x="1745" y="2251"/>
                    <a:pt x="2250" y="1746"/>
                    <a:pt x="2250" y="1126"/>
                  </a:cubicBezTo>
                  <a:cubicBezTo>
                    <a:pt x="2250" y="506"/>
                    <a:pt x="1745" y="1"/>
                    <a:pt x="112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 name="Google Shape;330;p26"/>
          <p:cNvGrpSpPr/>
          <p:nvPr/>
        </p:nvGrpSpPr>
        <p:grpSpPr>
          <a:xfrm rot="10800000">
            <a:off x="1993777" y="3254489"/>
            <a:ext cx="1994142" cy="478373"/>
            <a:chOff x="3515000" y="3112625"/>
            <a:chExt cx="282025" cy="67650"/>
          </a:xfrm>
        </p:grpSpPr>
        <p:sp>
          <p:nvSpPr>
            <p:cNvPr id="331" name="Google Shape;331;p26"/>
            <p:cNvSpPr/>
            <p:nvPr/>
          </p:nvSpPr>
          <p:spPr>
            <a:xfrm>
              <a:off x="3515000" y="3112625"/>
              <a:ext cx="282025" cy="67650"/>
            </a:xfrm>
            <a:custGeom>
              <a:rect b="b" l="l" r="r" t="t"/>
              <a:pathLst>
                <a:path extrusionOk="0" h="2706" w="11281">
                  <a:moveTo>
                    <a:pt x="1349" y="0"/>
                  </a:moveTo>
                  <a:cubicBezTo>
                    <a:pt x="606" y="0"/>
                    <a:pt x="0" y="606"/>
                    <a:pt x="0" y="1356"/>
                  </a:cubicBezTo>
                  <a:cubicBezTo>
                    <a:pt x="0" y="2099"/>
                    <a:pt x="606" y="2705"/>
                    <a:pt x="1349" y="2705"/>
                  </a:cubicBezTo>
                  <a:lnTo>
                    <a:pt x="9924" y="2705"/>
                  </a:lnTo>
                  <a:cubicBezTo>
                    <a:pt x="10674" y="2705"/>
                    <a:pt x="11280" y="2099"/>
                    <a:pt x="11280" y="1356"/>
                  </a:cubicBezTo>
                  <a:cubicBezTo>
                    <a:pt x="11280" y="606"/>
                    <a:pt x="10674" y="0"/>
                    <a:pt x="99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6"/>
            <p:cNvSpPr/>
            <p:nvPr/>
          </p:nvSpPr>
          <p:spPr>
            <a:xfrm>
              <a:off x="3521850" y="3118313"/>
              <a:ext cx="56275" cy="56275"/>
            </a:xfrm>
            <a:custGeom>
              <a:rect b="b" l="l" r="r" t="t"/>
              <a:pathLst>
                <a:path extrusionOk="0" h="2251" w="2251">
                  <a:moveTo>
                    <a:pt x="1125" y="1"/>
                  </a:moveTo>
                  <a:cubicBezTo>
                    <a:pt x="505" y="1"/>
                    <a:pt x="0" y="506"/>
                    <a:pt x="0" y="1126"/>
                  </a:cubicBezTo>
                  <a:cubicBezTo>
                    <a:pt x="0" y="1746"/>
                    <a:pt x="505" y="2251"/>
                    <a:pt x="1125" y="2251"/>
                  </a:cubicBezTo>
                  <a:cubicBezTo>
                    <a:pt x="1745" y="2251"/>
                    <a:pt x="2250" y="1746"/>
                    <a:pt x="2250" y="1126"/>
                  </a:cubicBezTo>
                  <a:cubicBezTo>
                    <a:pt x="2250" y="506"/>
                    <a:pt x="1745" y="1"/>
                    <a:pt x="112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 name="Google Shape;333;p26"/>
          <p:cNvGrpSpPr/>
          <p:nvPr/>
        </p:nvGrpSpPr>
        <p:grpSpPr>
          <a:xfrm rot="10800000">
            <a:off x="1993777" y="1206614"/>
            <a:ext cx="1994142" cy="478373"/>
            <a:chOff x="3515000" y="3112625"/>
            <a:chExt cx="282025" cy="67650"/>
          </a:xfrm>
        </p:grpSpPr>
        <p:sp>
          <p:nvSpPr>
            <p:cNvPr id="334" name="Google Shape;334;p26"/>
            <p:cNvSpPr/>
            <p:nvPr/>
          </p:nvSpPr>
          <p:spPr>
            <a:xfrm>
              <a:off x="3515000" y="3112625"/>
              <a:ext cx="282025" cy="67650"/>
            </a:xfrm>
            <a:custGeom>
              <a:rect b="b" l="l" r="r" t="t"/>
              <a:pathLst>
                <a:path extrusionOk="0" h="2706" w="11281">
                  <a:moveTo>
                    <a:pt x="1349" y="0"/>
                  </a:moveTo>
                  <a:cubicBezTo>
                    <a:pt x="606" y="0"/>
                    <a:pt x="0" y="606"/>
                    <a:pt x="0" y="1356"/>
                  </a:cubicBezTo>
                  <a:cubicBezTo>
                    <a:pt x="0" y="2099"/>
                    <a:pt x="606" y="2705"/>
                    <a:pt x="1349" y="2705"/>
                  </a:cubicBezTo>
                  <a:lnTo>
                    <a:pt x="9924" y="2705"/>
                  </a:lnTo>
                  <a:cubicBezTo>
                    <a:pt x="10674" y="2705"/>
                    <a:pt x="11280" y="2099"/>
                    <a:pt x="11280" y="1356"/>
                  </a:cubicBezTo>
                  <a:cubicBezTo>
                    <a:pt x="11280" y="606"/>
                    <a:pt x="10674" y="0"/>
                    <a:pt x="99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6"/>
            <p:cNvSpPr/>
            <p:nvPr/>
          </p:nvSpPr>
          <p:spPr>
            <a:xfrm>
              <a:off x="3521850" y="3118313"/>
              <a:ext cx="56275" cy="56275"/>
            </a:xfrm>
            <a:custGeom>
              <a:rect b="b" l="l" r="r" t="t"/>
              <a:pathLst>
                <a:path extrusionOk="0" h="2251" w="2251">
                  <a:moveTo>
                    <a:pt x="1125" y="1"/>
                  </a:moveTo>
                  <a:cubicBezTo>
                    <a:pt x="505" y="1"/>
                    <a:pt x="0" y="506"/>
                    <a:pt x="0" y="1126"/>
                  </a:cubicBezTo>
                  <a:cubicBezTo>
                    <a:pt x="0" y="1746"/>
                    <a:pt x="505" y="2251"/>
                    <a:pt x="1125" y="2251"/>
                  </a:cubicBezTo>
                  <a:cubicBezTo>
                    <a:pt x="1745" y="2251"/>
                    <a:pt x="2250" y="1746"/>
                    <a:pt x="2250" y="1126"/>
                  </a:cubicBezTo>
                  <a:cubicBezTo>
                    <a:pt x="2250" y="506"/>
                    <a:pt x="1745" y="1"/>
                    <a:pt x="112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 name="Google Shape;336;p26"/>
          <p:cNvSpPr txBox="1"/>
          <p:nvPr/>
        </p:nvSpPr>
        <p:spPr>
          <a:xfrm>
            <a:off x="5629275" y="1279225"/>
            <a:ext cx="13143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FFFF"/>
                </a:solidFill>
                <a:latin typeface="Montserrat ExtraBold"/>
                <a:ea typeface="Montserrat ExtraBold"/>
                <a:cs typeface="Montserrat ExtraBold"/>
                <a:sym typeface="Montserrat ExtraBold"/>
              </a:rPr>
              <a:t>WEAKNESSES</a:t>
            </a:r>
            <a:endParaRPr sz="1100">
              <a:solidFill>
                <a:srgbClr val="FFFFFF"/>
              </a:solidFill>
              <a:latin typeface="Montserrat ExtraBold"/>
              <a:ea typeface="Montserrat ExtraBold"/>
              <a:cs typeface="Montserrat ExtraBold"/>
              <a:sym typeface="Montserrat ExtraBold"/>
            </a:endParaRPr>
          </a:p>
        </p:txBody>
      </p:sp>
      <p:sp>
        <p:nvSpPr>
          <p:cNvPr id="337" name="Google Shape;337;p26"/>
          <p:cNvSpPr txBox="1"/>
          <p:nvPr/>
        </p:nvSpPr>
        <p:spPr>
          <a:xfrm>
            <a:off x="2219325" y="1279225"/>
            <a:ext cx="1314300" cy="31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a:solidFill>
                  <a:srgbClr val="FFFFFF"/>
                </a:solidFill>
                <a:latin typeface="Montserrat ExtraBold"/>
                <a:ea typeface="Montserrat ExtraBold"/>
                <a:cs typeface="Montserrat ExtraBold"/>
                <a:sym typeface="Montserrat ExtraBold"/>
              </a:rPr>
              <a:t>STRENGTHS</a:t>
            </a:r>
            <a:endParaRPr sz="1100">
              <a:solidFill>
                <a:srgbClr val="FFFFFF"/>
              </a:solidFill>
              <a:latin typeface="Montserrat ExtraBold"/>
              <a:ea typeface="Montserrat ExtraBold"/>
              <a:cs typeface="Montserrat ExtraBold"/>
              <a:sym typeface="Montserrat ExtraBold"/>
            </a:endParaRPr>
          </a:p>
        </p:txBody>
      </p:sp>
      <p:sp>
        <p:nvSpPr>
          <p:cNvPr id="338" name="Google Shape;338;p26"/>
          <p:cNvSpPr txBox="1"/>
          <p:nvPr/>
        </p:nvSpPr>
        <p:spPr>
          <a:xfrm>
            <a:off x="2114550" y="3337425"/>
            <a:ext cx="1419000" cy="31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a:solidFill>
                  <a:srgbClr val="FFFFFF"/>
                </a:solidFill>
                <a:latin typeface="Montserrat ExtraBold"/>
                <a:ea typeface="Montserrat ExtraBold"/>
                <a:cs typeface="Montserrat ExtraBold"/>
                <a:sym typeface="Montserrat ExtraBold"/>
              </a:rPr>
              <a:t>OPPORTUNITIES</a:t>
            </a:r>
            <a:endParaRPr sz="1100">
              <a:solidFill>
                <a:srgbClr val="FFFFFF"/>
              </a:solidFill>
              <a:latin typeface="Montserrat ExtraBold"/>
              <a:ea typeface="Montserrat ExtraBold"/>
              <a:cs typeface="Montserrat ExtraBold"/>
              <a:sym typeface="Montserrat ExtraBold"/>
            </a:endParaRPr>
          </a:p>
        </p:txBody>
      </p:sp>
      <p:sp>
        <p:nvSpPr>
          <p:cNvPr id="339" name="Google Shape;339;p26"/>
          <p:cNvSpPr txBox="1"/>
          <p:nvPr/>
        </p:nvSpPr>
        <p:spPr>
          <a:xfrm>
            <a:off x="5629275" y="3337425"/>
            <a:ext cx="13143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FFFF"/>
                </a:solidFill>
                <a:latin typeface="Montserrat ExtraBold"/>
                <a:ea typeface="Montserrat ExtraBold"/>
                <a:cs typeface="Montserrat ExtraBold"/>
                <a:sym typeface="Montserrat ExtraBold"/>
              </a:rPr>
              <a:t>THREATS</a:t>
            </a:r>
            <a:endParaRPr sz="1100">
              <a:solidFill>
                <a:srgbClr val="FFFFFF"/>
              </a:solidFill>
              <a:latin typeface="Montserrat ExtraBold"/>
              <a:ea typeface="Montserrat ExtraBold"/>
              <a:cs typeface="Montserrat ExtraBold"/>
              <a:sym typeface="Montserrat ExtraBold"/>
            </a:endParaRPr>
          </a:p>
        </p:txBody>
      </p:sp>
      <p:cxnSp>
        <p:nvCxnSpPr>
          <p:cNvPr id="340" name="Google Shape;340;p26"/>
          <p:cNvCxnSpPr/>
          <p:nvPr/>
        </p:nvCxnSpPr>
        <p:spPr>
          <a:xfrm>
            <a:off x="1714500" y="2996350"/>
            <a:ext cx="5600700" cy="0"/>
          </a:xfrm>
          <a:prstGeom prst="straightConnector1">
            <a:avLst/>
          </a:prstGeom>
          <a:noFill/>
          <a:ln cap="flat" cmpd="sng" w="38100">
            <a:solidFill>
              <a:srgbClr val="FFCB64"/>
            </a:solidFill>
            <a:prstDash val="solid"/>
            <a:round/>
            <a:headEnd len="med" w="med" type="none"/>
            <a:tailEnd len="med" w="med" type="none"/>
          </a:ln>
        </p:spPr>
      </p:cxnSp>
      <p:cxnSp>
        <p:nvCxnSpPr>
          <p:cNvPr id="341" name="Google Shape;341;p26"/>
          <p:cNvCxnSpPr/>
          <p:nvPr/>
        </p:nvCxnSpPr>
        <p:spPr>
          <a:xfrm>
            <a:off x="4562150" y="1300650"/>
            <a:ext cx="300" cy="3468600"/>
          </a:xfrm>
          <a:prstGeom prst="straightConnector1">
            <a:avLst/>
          </a:prstGeom>
          <a:noFill/>
          <a:ln cap="flat" cmpd="sng" w="38100">
            <a:solidFill>
              <a:srgbClr val="FFCB64"/>
            </a:solidFill>
            <a:prstDash val="solid"/>
            <a:round/>
            <a:headEnd len="med" w="med" type="none"/>
            <a:tailEnd len="med" w="med" type="none"/>
          </a:ln>
        </p:spPr>
      </p:cxnSp>
      <p:sp>
        <p:nvSpPr>
          <p:cNvPr id="342" name="Google Shape;342;p26"/>
          <p:cNvSpPr txBox="1"/>
          <p:nvPr/>
        </p:nvSpPr>
        <p:spPr>
          <a:xfrm>
            <a:off x="7550100" y="1064300"/>
            <a:ext cx="42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B Garamond"/>
                <a:ea typeface="EB Garamond"/>
                <a:cs typeface="EB Garamond"/>
                <a:sym typeface="EB Garamond"/>
              </a:rPr>
              <a:t>[1</a:t>
            </a:r>
            <a:r>
              <a:rPr lang="en">
                <a:latin typeface="EB Garamond"/>
                <a:ea typeface="EB Garamond"/>
                <a:cs typeface="EB Garamond"/>
                <a:sym typeface="EB Garamond"/>
              </a:rPr>
              <a:t>]</a:t>
            </a:r>
            <a:endParaRPr>
              <a:latin typeface="EB Garamond"/>
              <a:ea typeface="EB Garamond"/>
              <a:cs typeface="EB Garamond"/>
              <a:sym typeface="EB Garamond"/>
            </a:endParaRPr>
          </a:p>
        </p:txBody>
      </p:sp>
      <p:sp>
        <p:nvSpPr>
          <p:cNvPr id="343" name="Google Shape;343;p26"/>
          <p:cNvSpPr txBox="1"/>
          <p:nvPr/>
        </p:nvSpPr>
        <p:spPr>
          <a:xfrm>
            <a:off x="974275" y="4738450"/>
            <a:ext cx="7456800" cy="2925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700"/>
              </a:spcBef>
              <a:spcAft>
                <a:spcPts val="700"/>
              </a:spcAft>
              <a:buNone/>
            </a:pPr>
            <a:r>
              <a:rPr lang="en" sz="700">
                <a:solidFill>
                  <a:schemeClr val="dk1"/>
                </a:solidFill>
              </a:rPr>
              <a:t>[1]: </a:t>
            </a:r>
            <a:r>
              <a:rPr lang="en" sz="700">
                <a:solidFill>
                  <a:schemeClr val="dk1"/>
                </a:solidFill>
              </a:rPr>
              <a:t>Zicari, R. (2015, May 28). </a:t>
            </a:r>
            <a:r>
              <a:rPr i="1" lang="en" sz="700">
                <a:solidFill>
                  <a:schemeClr val="dk1"/>
                </a:solidFill>
              </a:rPr>
              <a:t>The Data Lake: A Brief SWOT Analysis</a:t>
            </a:r>
            <a:r>
              <a:rPr lang="en" sz="700">
                <a:solidFill>
                  <a:schemeClr val="dk1"/>
                </a:solidFill>
              </a:rPr>
              <a:t>. Retrieved from odbms.org: http://www.odbms.org/2015/05/the-data-lake-a-brief-swot-analysis/</a:t>
            </a:r>
            <a:endParaRPr sz="700">
              <a:solidFill>
                <a:schemeClr val="dk1"/>
              </a:solidFill>
            </a:endParaRPr>
          </a:p>
        </p:txBody>
      </p:sp>
      <p:sp>
        <p:nvSpPr>
          <p:cNvPr id="344" name="Google Shape;344;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7"/>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SWOT ANALYSIS - SPARK</a:t>
            </a:r>
            <a:endParaRPr/>
          </a:p>
        </p:txBody>
      </p:sp>
      <p:sp>
        <p:nvSpPr>
          <p:cNvPr id="350" name="Google Shape;350;p27"/>
          <p:cNvSpPr txBox="1"/>
          <p:nvPr/>
        </p:nvSpPr>
        <p:spPr>
          <a:xfrm>
            <a:off x="5313176" y="1899825"/>
            <a:ext cx="2550000" cy="562800"/>
          </a:xfrm>
          <a:prstGeom prst="rect">
            <a:avLst/>
          </a:prstGeom>
          <a:noFill/>
          <a:ln>
            <a:noFill/>
          </a:ln>
        </p:spPr>
        <p:txBody>
          <a:bodyPr anchorCtr="0" anchor="t" bIns="0" lIns="0" spcFirstLastPara="1" rIns="0" wrap="square" tIns="6350">
            <a:noAutofit/>
          </a:bodyPr>
          <a:lstStyle/>
          <a:p>
            <a:pPr indent="-292100" lvl="0" marL="457200" marR="0" rtl="0" algn="l">
              <a:lnSpc>
                <a:spcPct val="100000"/>
              </a:lnSpc>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No File Management</a:t>
            </a:r>
            <a:endParaRPr sz="1000">
              <a:solidFill>
                <a:srgbClr val="434343"/>
              </a:solidFill>
              <a:latin typeface="EB Garamond"/>
              <a:ea typeface="EB Garamond"/>
              <a:cs typeface="EB Garamond"/>
              <a:sym typeface="EB Garamond"/>
            </a:endParaRPr>
          </a:p>
          <a:p>
            <a:pPr indent="-292100" lvl="0" marL="457200" marR="0" rtl="0" algn="l">
              <a:lnSpc>
                <a:spcPct val="100000"/>
              </a:lnSpc>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No support for real time processing</a:t>
            </a:r>
            <a:endParaRPr sz="1000">
              <a:solidFill>
                <a:srgbClr val="434343"/>
              </a:solidFill>
              <a:latin typeface="EB Garamond"/>
              <a:ea typeface="EB Garamond"/>
              <a:cs typeface="EB Garamond"/>
              <a:sym typeface="EB Garamond"/>
            </a:endParaRPr>
          </a:p>
          <a:p>
            <a:pPr indent="-292100" lvl="0" marL="457200" marR="0" rtl="0" algn="l">
              <a:lnSpc>
                <a:spcPct val="100000"/>
              </a:lnSpc>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Problem with small file</a:t>
            </a:r>
            <a:endParaRPr sz="1000">
              <a:solidFill>
                <a:srgbClr val="434343"/>
              </a:solidFill>
              <a:latin typeface="EB Garamond"/>
              <a:ea typeface="EB Garamond"/>
              <a:cs typeface="EB Garamond"/>
              <a:sym typeface="EB Garamond"/>
            </a:endParaRPr>
          </a:p>
          <a:p>
            <a:pPr indent="-292100" lvl="0" marL="457200" marR="0" rtl="0" algn="l">
              <a:lnSpc>
                <a:spcPct val="100000"/>
              </a:lnSpc>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Memory Management</a:t>
            </a:r>
            <a:endParaRPr sz="1000">
              <a:solidFill>
                <a:srgbClr val="434343"/>
              </a:solidFill>
              <a:latin typeface="EB Garamond"/>
              <a:ea typeface="EB Garamond"/>
              <a:cs typeface="EB Garamond"/>
              <a:sym typeface="EB Garamond"/>
            </a:endParaRPr>
          </a:p>
        </p:txBody>
      </p:sp>
      <p:sp>
        <p:nvSpPr>
          <p:cNvPr id="351" name="Google Shape;351;p27"/>
          <p:cNvSpPr txBox="1"/>
          <p:nvPr/>
        </p:nvSpPr>
        <p:spPr>
          <a:xfrm>
            <a:off x="1937975" y="1830525"/>
            <a:ext cx="2550000" cy="1018800"/>
          </a:xfrm>
          <a:prstGeom prst="rect">
            <a:avLst/>
          </a:prstGeom>
          <a:noFill/>
          <a:ln>
            <a:noFill/>
          </a:ln>
        </p:spPr>
        <p:txBody>
          <a:bodyPr anchorCtr="0" anchor="t" bIns="0" lIns="0" spcFirstLastPara="1" rIns="0" wrap="square" tIns="6350">
            <a:noAutofit/>
          </a:bodyPr>
          <a:lstStyle/>
          <a:p>
            <a:pPr indent="-292100" lvl="0" marL="457200" marR="0" rtl="0" algn="l">
              <a:lnSpc>
                <a:spcPct val="100000"/>
              </a:lnSpc>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Run workloads faster</a:t>
            </a:r>
            <a:endParaRPr sz="1000">
              <a:solidFill>
                <a:srgbClr val="434343"/>
              </a:solidFill>
              <a:latin typeface="EB Garamond"/>
              <a:ea typeface="EB Garamond"/>
              <a:cs typeface="EB Garamond"/>
              <a:sym typeface="EB Garamond"/>
            </a:endParaRPr>
          </a:p>
          <a:p>
            <a:pPr indent="-292100" lvl="0" marL="457200" marR="0" rtl="0" algn="l">
              <a:lnSpc>
                <a:spcPct val="100000"/>
              </a:lnSpc>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Write applications quickly in Java, Scala, Python &amp; SQL</a:t>
            </a:r>
            <a:endParaRPr sz="1000">
              <a:solidFill>
                <a:srgbClr val="434343"/>
              </a:solidFill>
              <a:latin typeface="EB Garamond"/>
              <a:ea typeface="EB Garamond"/>
              <a:cs typeface="EB Garamond"/>
              <a:sym typeface="EB Garamond"/>
            </a:endParaRPr>
          </a:p>
          <a:p>
            <a:pPr indent="-292100" lvl="0" marL="457200" marR="0" rtl="0" algn="l">
              <a:lnSpc>
                <a:spcPct val="100000"/>
              </a:lnSpc>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Access diverse data sources</a:t>
            </a:r>
            <a:endParaRPr sz="1000">
              <a:solidFill>
                <a:srgbClr val="434343"/>
              </a:solidFill>
              <a:latin typeface="EB Garamond"/>
              <a:ea typeface="EB Garamond"/>
              <a:cs typeface="EB Garamond"/>
              <a:sym typeface="EB Garamond"/>
            </a:endParaRPr>
          </a:p>
          <a:p>
            <a:pPr indent="-292100" lvl="0" marL="457200" marR="0" rtl="0" algn="l">
              <a:lnSpc>
                <a:spcPct val="100000"/>
              </a:lnSpc>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Used in wide range of organizations</a:t>
            </a:r>
            <a:endParaRPr sz="1000">
              <a:solidFill>
                <a:srgbClr val="434343"/>
              </a:solidFill>
              <a:latin typeface="EB Garamond"/>
              <a:ea typeface="EB Garamond"/>
              <a:cs typeface="EB Garamond"/>
              <a:sym typeface="EB Garamond"/>
            </a:endParaRPr>
          </a:p>
        </p:txBody>
      </p:sp>
      <p:sp>
        <p:nvSpPr>
          <p:cNvPr id="352" name="Google Shape;352;p27"/>
          <p:cNvSpPr txBox="1"/>
          <p:nvPr/>
        </p:nvSpPr>
        <p:spPr>
          <a:xfrm>
            <a:off x="5175125" y="3887925"/>
            <a:ext cx="2550000" cy="562800"/>
          </a:xfrm>
          <a:prstGeom prst="rect">
            <a:avLst/>
          </a:prstGeom>
          <a:noFill/>
          <a:ln>
            <a:noFill/>
          </a:ln>
        </p:spPr>
        <p:txBody>
          <a:bodyPr anchorCtr="0" anchor="t" bIns="0" lIns="0" spcFirstLastPara="1" rIns="0" wrap="square" tIns="6350">
            <a:noAutofit/>
          </a:bodyPr>
          <a:lstStyle/>
          <a:p>
            <a:pPr indent="-292100" lvl="0" marL="457200" marR="0" rtl="0" algn="l">
              <a:lnSpc>
                <a:spcPct val="100000"/>
              </a:lnSpc>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Various technologies overtaking spark</a:t>
            </a:r>
            <a:endParaRPr sz="1000">
              <a:solidFill>
                <a:srgbClr val="434343"/>
              </a:solidFill>
              <a:latin typeface="EB Garamond"/>
              <a:ea typeface="EB Garamond"/>
              <a:cs typeface="EB Garamond"/>
              <a:sym typeface="EB Garamond"/>
            </a:endParaRPr>
          </a:p>
          <a:p>
            <a:pPr indent="-292100" lvl="0" marL="457200" marR="0" rtl="0" algn="l">
              <a:lnSpc>
                <a:spcPct val="100000"/>
              </a:lnSpc>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Memory processing can be expensive</a:t>
            </a:r>
            <a:endParaRPr sz="1000">
              <a:solidFill>
                <a:srgbClr val="434343"/>
              </a:solidFill>
              <a:latin typeface="EB Garamond"/>
              <a:ea typeface="EB Garamond"/>
              <a:cs typeface="EB Garamond"/>
              <a:sym typeface="EB Garamond"/>
            </a:endParaRPr>
          </a:p>
        </p:txBody>
      </p:sp>
      <p:sp>
        <p:nvSpPr>
          <p:cNvPr id="353" name="Google Shape;353;p27"/>
          <p:cNvSpPr txBox="1"/>
          <p:nvPr/>
        </p:nvSpPr>
        <p:spPr>
          <a:xfrm>
            <a:off x="1937975" y="3842313"/>
            <a:ext cx="2384400" cy="969900"/>
          </a:xfrm>
          <a:prstGeom prst="rect">
            <a:avLst/>
          </a:prstGeom>
          <a:noFill/>
          <a:ln>
            <a:noFill/>
          </a:ln>
        </p:spPr>
        <p:txBody>
          <a:bodyPr anchorCtr="0" anchor="t" bIns="0" lIns="0" spcFirstLastPara="1" rIns="0" wrap="square" tIns="6350">
            <a:noAutofit/>
          </a:bodyPr>
          <a:lstStyle/>
          <a:p>
            <a:pPr indent="-292100" lvl="0" marL="457200" marR="0" rtl="0" algn="l">
              <a:lnSpc>
                <a:spcPct val="100000"/>
              </a:lnSpc>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Real time data processing</a:t>
            </a:r>
            <a:endParaRPr sz="1000">
              <a:solidFill>
                <a:srgbClr val="434343"/>
              </a:solidFill>
              <a:latin typeface="EB Garamond"/>
              <a:ea typeface="EB Garamond"/>
              <a:cs typeface="EB Garamond"/>
              <a:sym typeface="EB Garamond"/>
            </a:endParaRPr>
          </a:p>
          <a:p>
            <a:pPr indent="-292100" lvl="0" marL="457200" marR="0" rtl="0" algn="l">
              <a:lnSpc>
                <a:spcPct val="100000"/>
              </a:lnSpc>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Seamlessly integrating complex capabilities</a:t>
            </a:r>
            <a:endParaRPr sz="1000">
              <a:solidFill>
                <a:srgbClr val="434343"/>
              </a:solidFill>
              <a:latin typeface="EB Garamond"/>
              <a:ea typeface="EB Garamond"/>
              <a:cs typeface="EB Garamond"/>
              <a:sym typeface="EB Garamond"/>
            </a:endParaRPr>
          </a:p>
          <a:p>
            <a:pPr indent="-292100" lvl="0" marL="457200" marR="0" rtl="0" algn="l">
              <a:lnSpc>
                <a:spcPct val="100000"/>
              </a:lnSpc>
              <a:spcBef>
                <a:spcPts val="0"/>
              </a:spcBef>
              <a:spcAft>
                <a:spcPts val="0"/>
              </a:spcAft>
              <a:buClr>
                <a:srgbClr val="434343"/>
              </a:buClr>
              <a:buSzPts val="1000"/>
              <a:buFont typeface="EB Garamond"/>
              <a:buChar char="●"/>
            </a:pPr>
            <a:r>
              <a:rPr lang="en" sz="1000">
                <a:solidFill>
                  <a:srgbClr val="434343"/>
                </a:solidFill>
                <a:latin typeface="EB Garamond"/>
                <a:ea typeface="EB Garamond"/>
                <a:cs typeface="EB Garamond"/>
                <a:sym typeface="EB Garamond"/>
              </a:rPr>
              <a:t>Simplify challenging and compute-intensive task of processing high volumes of data.</a:t>
            </a:r>
            <a:endParaRPr sz="1000">
              <a:solidFill>
                <a:srgbClr val="434343"/>
              </a:solidFill>
              <a:latin typeface="EB Garamond"/>
              <a:ea typeface="EB Garamond"/>
              <a:cs typeface="EB Garamond"/>
              <a:sym typeface="EB Garamond"/>
            </a:endParaRPr>
          </a:p>
        </p:txBody>
      </p:sp>
      <p:grpSp>
        <p:nvGrpSpPr>
          <p:cNvPr id="354" name="Google Shape;354;p27"/>
          <p:cNvGrpSpPr/>
          <p:nvPr/>
        </p:nvGrpSpPr>
        <p:grpSpPr>
          <a:xfrm>
            <a:off x="5175127" y="1206614"/>
            <a:ext cx="1994142" cy="478373"/>
            <a:chOff x="3515000" y="3112625"/>
            <a:chExt cx="282025" cy="67650"/>
          </a:xfrm>
        </p:grpSpPr>
        <p:sp>
          <p:nvSpPr>
            <p:cNvPr id="355" name="Google Shape;355;p27"/>
            <p:cNvSpPr/>
            <p:nvPr/>
          </p:nvSpPr>
          <p:spPr>
            <a:xfrm>
              <a:off x="3515000" y="3112625"/>
              <a:ext cx="282025" cy="67650"/>
            </a:xfrm>
            <a:custGeom>
              <a:rect b="b" l="l" r="r" t="t"/>
              <a:pathLst>
                <a:path extrusionOk="0" h="2706" w="11281">
                  <a:moveTo>
                    <a:pt x="1349" y="0"/>
                  </a:moveTo>
                  <a:cubicBezTo>
                    <a:pt x="606" y="0"/>
                    <a:pt x="0" y="606"/>
                    <a:pt x="0" y="1356"/>
                  </a:cubicBezTo>
                  <a:cubicBezTo>
                    <a:pt x="0" y="2099"/>
                    <a:pt x="606" y="2705"/>
                    <a:pt x="1349" y="2705"/>
                  </a:cubicBezTo>
                  <a:lnTo>
                    <a:pt x="9924" y="2705"/>
                  </a:lnTo>
                  <a:cubicBezTo>
                    <a:pt x="10674" y="2705"/>
                    <a:pt x="11280" y="2099"/>
                    <a:pt x="11280" y="1356"/>
                  </a:cubicBezTo>
                  <a:cubicBezTo>
                    <a:pt x="11280" y="606"/>
                    <a:pt x="10674" y="0"/>
                    <a:pt x="99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7"/>
            <p:cNvSpPr/>
            <p:nvPr/>
          </p:nvSpPr>
          <p:spPr>
            <a:xfrm>
              <a:off x="3521850" y="3118313"/>
              <a:ext cx="56275" cy="56275"/>
            </a:xfrm>
            <a:custGeom>
              <a:rect b="b" l="l" r="r" t="t"/>
              <a:pathLst>
                <a:path extrusionOk="0" h="2251" w="2251">
                  <a:moveTo>
                    <a:pt x="1125" y="1"/>
                  </a:moveTo>
                  <a:cubicBezTo>
                    <a:pt x="505" y="1"/>
                    <a:pt x="0" y="506"/>
                    <a:pt x="0" y="1126"/>
                  </a:cubicBezTo>
                  <a:cubicBezTo>
                    <a:pt x="0" y="1746"/>
                    <a:pt x="505" y="2251"/>
                    <a:pt x="1125" y="2251"/>
                  </a:cubicBezTo>
                  <a:cubicBezTo>
                    <a:pt x="1745" y="2251"/>
                    <a:pt x="2250" y="1746"/>
                    <a:pt x="2250" y="1126"/>
                  </a:cubicBezTo>
                  <a:cubicBezTo>
                    <a:pt x="2250" y="506"/>
                    <a:pt x="1745" y="1"/>
                    <a:pt x="112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 name="Google Shape;357;p27"/>
          <p:cNvGrpSpPr/>
          <p:nvPr/>
        </p:nvGrpSpPr>
        <p:grpSpPr>
          <a:xfrm>
            <a:off x="5175127" y="3254489"/>
            <a:ext cx="1994142" cy="478373"/>
            <a:chOff x="3515000" y="3112625"/>
            <a:chExt cx="282025" cy="67650"/>
          </a:xfrm>
        </p:grpSpPr>
        <p:sp>
          <p:nvSpPr>
            <p:cNvPr id="358" name="Google Shape;358;p27"/>
            <p:cNvSpPr/>
            <p:nvPr/>
          </p:nvSpPr>
          <p:spPr>
            <a:xfrm>
              <a:off x="3515000" y="3112625"/>
              <a:ext cx="282025" cy="67650"/>
            </a:xfrm>
            <a:custGeom>
              <a:rect b="b" l="l" r="r" t="t"/>
              <a:pathLst>
                <a:path extrusionOk="0" h="2706" w="11281">
                  <a:moveTo>
                    <a:pt x="1349" y="0"/>
                  </a:moveTo>
                  <a:cubicBezTo>
                    <a:pt x="606" y="0"/>
                    <a:pt x="0" y="606"/>
                    <a:pt x="0" y="1356"/>
                  </a:cubicBezTo>
                  <a:cubicBezTo>
                    <a:pt x="0" y="2099"/>
                    <a:pt x="606" y="2705"/>
                    <a:pt x="1349" y="2705"/>
                  </a:cubicBezTo>
                  <a:lnTo>
                    <a:pt x="9924" y="2705"/>
                  </a:lnTo>
                  <a:cubicBezTo>
                    <a:pt x="10674" y="2705"/>
                    <a:pt x="11280" y="2099"/>
                    <a:pt x="11280" y="1356"/>
                  </a:cubicBezTo>
                  <a:cubicBezTo>
                    <a:pt x="11280" y="606"/>
                    <a:pt x="10674" y="0"/>
                    <a:pt x="99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7"/>
            <p:cNvSpPr/>
            <p:nvPr/>
          </p:nvSpPr>
          <p:spPr>
            <a:xfrm>
              <a:off x="3521850" y="3118313"/>
              <a:ext cx="56275" cy="56275"/>
            </a:xfrm>
            <a:custGeom>
              <a:rect b="b" l="l" r="r" t="t"/>
              <a:pathLst>
                <a:path extrusionOk="0" h="2251" w="2251">
                  <a:moveTo>
                    <a:pt x="1125" y="1"/>
                  </a:moveTo>
                  <a:cubicBezTo>
                    <a:pt x="505" y="1"/>
                    <a:pt x="0" y="506"/>
                    <a:pt x="0" y="1126"/>
                  </a:cubicBezTo>
                  <a:cubicBezTo>
                    <a:pt x="0" y="1746"/>
                    <a:pt x="505" y="2251"/>
                    <a:pt x="1125" y="2251"/>
                  </a:cubicBezTo>
                  <a:cubicBezTo>
                    <a:pt x="1745" y="2251"/>
                    <a:pt x="2250" y="1746"/>
                    <a:pt x="2250" y="1126"/>
                  </a:cubicBezTo>
                  <a:cubicBezTo>
                    <a:pt x="2250" y="506"/>
                    <a:pt x="1745" y="1"/>
                    <a:pt x="112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 name="Google Shape;360;p27"/>
          <p:cNvGrpSpPr/>
          <p:nvPr/>
        </p:nvGrpSpPr>
        <p:grpSpPr>
          <a:xfrm rot="10800000">
            <a:off x="1993777" y="3254489"/>
            <a:ext cx="1994142" cy="478373"/>
            <a:chOff x="3515000" y="3112625"/>
            <a:chExt cx="282025" cy="67650"/>
          </a:xfrm>
        </p:grpSpPr>
        <p:sp>
          <p:nvSpPr>
            <p:cNvPr id="361" name="Google Shape;361;p27"/>
            <p:cNvSpPr/>
            <p:nvPr/>
          </p:nvSpPr>
          <p:spPr>
            <a:xfrm>
              <a:off x="3515000" y="3112625"/>
              <a:ext cx="282025" cy="67650"/>
            </a:xfrm>
            <a:custGeom>
              <a:rect b="b" l="l" r="r" t="t"/>
              <a:pathLst>
                <a:path extrusionOk="0" h="2706" w="11281">
                  <a:moveTo>
                    <a:pt x="1349" y="0"/>
                  </a:moveTo>
                  <a:cubicBezTo>
                    <a:pt x="606" y="0"/>
                    <a:pt x="0" y="606"/>
                    <a:pt x="0" y="1356"/>
                  </a:cubicBezTo>
                  <a:cubicBezTo>
                    <a:pt x="0" y="2099"/>
                    <a:pt x="606" y="2705"/>
                    <a:pt x="1349" y="2705"/>
                  </a:cubicBezTo>
                  <a:lnTo>
                    <a:pt x="9924" y="2705"/>
                  </a:lnTo>
                  <a:cubicBezTo>
                    <a:pt x="10674" y="2705"/>
                    <a:pt x="11280" y="2099"/>
                    <a:pt x="11280" y="1356"/>
                  </a:cubicBezTo>
                  <a:cubicBezTo>
                    <a:pt x="11280" y="606"/>
                    <a:pt x="10674" y="0"/>
                    <a:pt x="99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7"/>
            <p:cNvSpPr/>
            <p:nvPr/>
          </p:nvSpPr>
          <p:spPr>
            <a:xfrm>
              <a:off x="3521850" y="3118313"/>
              <a:ext cx="56275" cy="56275"/>
            </a:xfrm>
            <a:custGeom>
              <a:rect b="b" l="l" r="r" t="t"/>
              <a:pathLst>
                <a:path extrusionOk="0" h="2251" w="2251">
                  <a:moveTo>
                    <a:pt x="1125" y="1"/>
                  </a:moveTo>
                  <a:cubicBezTo>
                    <a:pt x="505" y="1"/>
                    <a:pt x="0" y="506"/>
                    <a:pt x="0" y="1126"/>
                  </a:cubicBezTo>
                  <a:cubicBezTo>
                    <a:pt x="0" y="1746"/>
                    <a:pt x="505" y="2251"/>
                    <a:pt x="1125" y="2251"/>
                  </a:cubicBezTo>
                  <a:cubicBezTo>
                    <a:pt x="1745" y="2251"/>
                    <a:pt x="2250" y="1746"/>
                    <a:pt x="2250" y="1126"/>
                  </a:cubicBezTo>
                  <a:cubicBezTo>
                    <a:pt x="2250" y="506"/>
                    <a:pt x="1745" y="1"/>
                    <a:pt x="112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 name="Google Shape;363;p27"/>
          <p:cNvGrpSpPr/>
          <p:nvPr/>
        </p:nvGrpSpPr>
        <p:grpSpPr>
          <a:xfrm rot="10800000">
            <a:off x="1993777" y="1206614"/>
            <a:ext cx="1994142" cy="478373"/>
            <a:chOff x="3515000" y="3112625"/>
            <a:chExt cx="282025" cy="67650"/>
          </a:xfrm>
        </p:grpSpPr>
        <p:sp>
          <p:nvSpPr>
            <p:cNvPr id="364" name="Google Shape;364;p27"/>
            <p:cNvSpPr/>
            <p:nvPr/>
          </p:nvSpPr>
          <p:spPr>
            <a:xfrm>
              <a:off x="3515000" y="3112625"/>
              <a:ext cx="282025" cy="67650"/>
            </a:xfrm>
            <a:custGeom>
              <a:rect b="b" l="l" r="r" t="t"/>
              <a:pathLst>
                <a:path extrusionOk="0" h="2706" w="11281">
                  <a:moveTo>
                    <a:pt x="1349" y="0"/>
                  </a:moveTo>
                  <a:cubicBezTo>
                    <a:pt x="606" y="0"/>
                    <a:pt x="0" y="606"/>
                    <a:pt x="0" y="1356"/>
                  </a:cubicBezTo>
                  <a:cubicBezTo>
                    <a:pt x="0" y="2099"/>
                    <a:pt x="606" y="2705"/>
                    <a:pt x="1349" y="2705"/>
                  </a:cubicBezTo>
                  <a:lnTo>
                    <a:pt x="9924" y="2705"/>
                  </a:lnTo>
                  <a:cubicBezTo>
                    <a:pt x="10674" y="2705"/>
                    <a:pt x="11280" y="2099"/>
                    <a:pt x="11280" y="1356"/>
                  </a:cubicBezTo>
                  <a:cubicBezTo>
                    <a:pt x="11280" y="606"/>
                    <a:pt x="10674" y="0"/>
                    <a:pt x="99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7"/>
            <p:cNvSpPr/>
            <p:nvPr/>
          </p:nvSpPr>
          <p:spPr>
            <a:xfrm>
              <a:off x="3521850" y="3118313"/>
              <a:ext cx="56275" cy="56275"/>
            </a:xfrm>
            <a:custGeom>
              <a:rect b="b" l="l" r="r" t="t"/>
              <a:pathLst>
                <a:path extrusionOk="0" h="2251" w="2251">
                  <a:moveTo>
                    <a:pt x="1125" y="1"/>
                  </a:moveTo>
                  <a:cubicBezTo>
                    <a:pt x="505" y="1"/>
                    <a:pt x="0" y="506"/>
                    <a:pt x="0" y="1126"/>
                  </a:cubicBezTo>
                  <a:cubicBezTo>
                    <a:pt x="0" y="1746"/>
                    <a:pt x="505" y="2251"/>
                    <a:pt x="1125" y="2251"/>
                  </a:cubicBezTo>
                  <a:cubicBezTo>
                    <a:pt x="1745" y="2251"/>
                    <a:pt x="2250" y="1746"/>
                    <a:pt x="2250" y="1126"/>
                  </a:cubicBezTo>
                  <a:cubicBezTo>
                    <a:pt x="2250" y="506"/>
                    <a:pt x="1745" y="1"/>
                    <a:pt x="112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 name="Google Shape;366;p27"/>
          <p:cNvSpPr txBox="1"/>
          <p:nvPr/>
        </p:nvSpPr>
        <p:spPr>
          <a:xfrm>
            <a:off x="5629275" y="1279225"/>
            <a:ext cx="13143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FFFF"/>
                </a:solidFill>
                <a:latin typeface="Montserrat ExtraBold"/>
                <a:ea typeface="Montserrat ExtraBold"/>
                <a:cs typeface="Montserrat ExtraBold"/>
                <a:sym typeface="Montserrat ExtraBold"/>
              </a:rPr>
              <a:t>WEAKNESSES</a:t>
            </a:r>
            <a:endParaRPr sz="1100">
              <a:solidFill>
                <a:srgbClr val="FFFFFF"/>
              </a:solidFill>
              <a:latin typeface="Montserrat ExtraBold"/>
              <a:ea typeface="Montserrat ExtraBold"/>
              <a:cs typeface="Montserrat ExtraBold"/>
              <a:sym typeface="Montserrat ExtraBold"/>
            </a:endParaRPr>
          </a:p>
        </p:txBody>
      </p:sp>
      <p:sp>
        <p:nvSpPr>
          <p:cNvPr id="367" name="Google Shape;367;p27"/>
          <p:cNvSpPr txBox="1"/>
          <p:nvPr/>
        </p:nvSpPr>
        <p:spPr>
          <a:xfrm>
            <a:off x="2219325" y="1279225"/>
            <a:ext cx="1314300" cy="31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a:solidFill>
                  <a:srgbClr val="FFFFFF"/>
                </a:solidFill>
                <a:latin typeface="Montserrat ExtraBold"/>
                <a:ea typeface="Montserrat ExtraBold"/>
                <a:cs typeface="Montserrat ExtraBold"/>
                <a:sym typeface="Montserrat ExtraBold"/>
              </a:rPr>
              <a:t>STRENGTHS</a:t>
            </a:r>
            <a:endParaRPr sz="1100">
              <a:solidFill>
                <a:srgbClr val="FFFFFF"/>
              </a:solidFill>
              <a:latin typeface="Montserrat ExtraBold"/>
              <a:ea typeface="Montserrat ExtraBold"/>
              <a:cs typeface="Montserrat ExtraBold"/>
              <a:sym typeface="Montserrat ExtraBold"/>
            </a:endParaRPr>
          </a:p>
        </p:txBody>
      </p:sp>
      <p:sp>
        <p:nvSpPr>
          <p:cNvPr id="368" name="Google Shape;368;p27"/>
          <p:cNvSpPr txBox="1"/>
          <p:nvPr/>
        </p:nvSpPr>
        <p:spPr>
          <a:xfrm>
            <a:off x="2114550" y="3337425"/>
            <a:ext cx="1419000" cy="31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a:solidFill>
                  <a:srgbClr val="FFFFFF"/>
                </a:solidFill>
                <a:latin typeface="Montserrat ExtraBold"/>
                <a:ea typeface="Montserrat ExtraBold"/>
                <a:cs typeface="Montserrat ExtraBold"/>
                <a:sym typeface="Montserrat ExtraBold"/>
              </a:rPr>
              <a:t>OPPORTUNITIES</a:t>
            </a:r>
            <a:endParaRPr sz="1100">
              <a:solidFill>
                <a:srgbClr val="FFFFFF"/>
              </a:solidFill>
              <a:latin typeface="Montserrat ExtraBold"/>
              <a:ea typeface="Montserrat ExtraBold"/>
              <a:cs typeface="Montserrat ExtraBold"/>
              <a:sym typeface="Montserrat ExtraBold"/>
            </a:endParaRPr>
          </a:p>
        </p:txBody>
      </p:sp>
      <p:sp>
        <p:nvSpPr>
          <p:cNvPr id="369" name="Google Shape;369;p27"/>
          <p:cNvSpPr txBox="1"/>
          <p:nvPr/>
        </p:nvSpPr>
        <p:spPr>
          <a:xfrm>
            <a:off x="5629275" y="3337425"/>
            <a:ext cx="13143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FFFF"/>
                </a:solidFill>
                <a:latin typeface="Montserrat ExtraBold"/>
                <a:ea typeface="Montserrat ExtraBold"/>
                <a:cs typeface="Montserrat ExtraBold"/>
                <a:sym typeface="Montserrat ExtraBold"/>
              </a:rPr>
              <a:t>THREATS</a:t>
            </a:r>
            <a:endParaRPr sz="1100">
              <a:solidFill>
                <a:srgbClr val="FFFFFF"/>
              </a:solidFill>
              <a:latin typeface="Montserrat ExtraBold"/>
              <a:ea typeface="Montserrat ExtraBold"/>
              <a:cs typeface="Montserrat ExtraBold"/>
              <a:sym typeface="Montserrat ExtraBold"/>
            </a:endParaRPr>
          </a:p>
        </p:txBody>
      </p:sp>
      <p:cxnSp>
        <p:nvCxnSpPr>
          <p:cNvPr id="370" name="Google Shape;370;p27"/>
          <p:cNvCxnSpPr/>
          <p:nvPr/>
        </p:nvCxnSpPr>
        <p:spPr>
          <a:xfrm>
            <a:off x="1714500" y="2996350"/>
            <a:ext cx="5600700" cy="0"/>
          </a:xfrm>
          <a:prstGeom prst="straightConnector1">
            <a:avLst/>
          </a:prstGeom>
          <a:noFill/>
          <a:ln cap="flat" cmpd="sng" w="38100">
            <a:solidFill>
              <a:srgbClr val="FFCB64"/>
            </a:solidFill>
            <a:prstDash val="solid"/>
            <a:round/>
            <a:headEnd len="med" w="med" type="none"/>
            <a:tailEnd len="med" w="med" type="none"/>
          </a:ln>
        </p:spPr>
      </p:cxnSp>
      <p:cxnSp>
        <p:nvCxnSpPr>
          <p:cNvPr id="371" name="Google Shape;371;p27"/>
          <p:cNvCxnSpPr/>
          <p:nvPr/>
        </p:nvCxnSpPr>
        <p:spPr>
          <a:xfrm>
            <a:off x="4562150" y="1300650"/>
            <a:ext cx="300" cy="3468600"/>
          </a:xfrm>
          <a:prstGeom prst="straightConnector1">
            <a:avLst/>
          </a:prstGeom>
          <a:noFill/>
          <a:ln cap="flat" cmpd="sng" w="38100">
            <a:solidFill>
              <a:srgbClr val="FFCB64"/>
            </a:solidFill>
            <a:prstDash val="solid"/>
            <a:round/>
            <a:headEnd len="med" w="med" type="none"/>
            <a:tailEnd len="med" w="med" type="none"/>
          </a:ln>
        </p:spPr>
      </p:cxnSp>
      <p:sp>
        <p:nvSpPr>
          <p:cNvPr id="372" name="Google Shape;372;p27"/>
          <p:cNvSpPr txBox="1"/>
          <p:nvPr/>
        </p:nvSpPr>
        <p:spPr>
          <a:xfrm>
            <a:off x="932875" y="4812225"/>
            <a:ext cx="8997600" cy="4341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800"/>
              </a:spcBef>
              <a:spcAft>
                <a:spcPts val="800"/>
              </a:spcAft>
              <a:buNone/>
            </a:pPr>
            <a:r>
              <a:rPr lang="en" sz="800">
                <a:solidFill>
                  <a:schemeClr val="dk1"/>
                </a:solidFill>
                <a:latin typeface="EB Garamond"/>
                <a:ea typeface="EB Garamond"/>
                <a:cs typeface="EB Garamond"/>
                <a:sym typeface="EB Garamond"/>
              </a:rPr>
              <a:t>[1]:R</a:t>
            </a:r>
            <a:r>
              <a:rPr lang="en" sz="700">
                <a:solidFill>
                  <a:schemeClr val="dk1"/>
                </a:solidFill>
                <a:latin typeface="EB Garamond"/>
                <a:ea typeface="EB Garamond"/>
                <a:cs typeface="EB Garamond"/>
                <a:sym typeface="EB Garamond"/>
              </a:rPr>
              <a:t>enova Cloud. (n.d.). </a:t>
            </a:r>
            <a:r>
              <a:rPr i="1" lang="en" sz="700">
                <a:solidFill>
                  <a:schemeClr val="dk1"/>
                </a:solidFill>
                <a:latin typeface="EB Garamond"/>
                <a:ea typeface="EB Garamond"/>
                <a:cs typeface="EB Garamond"/>
                <a:sym typeface="EB Garamond"/>
              </a:rPr>
              <a:t>AN INTRODUCTION TO AND EVALUATION OF APACHE SPARK FOR BIG DATA ARCHITECTURES</a:t>
            </a:r>
            <a:r>
              <a:rPr lang="en" sz="700">
                <a:solidFill>
                  <a:schemeClr val="dk1"/>
                </a:solidFill>
                <a:latin typeface="EB Garamond"/>
                <a:ea typeface="EB Garamond"/>
                <a:cs typeface="EB Garamond"/>
                <a:sym typeface="EB Garamond"/>
              </a:rPr>
              <a:t>. Retrieved from renovacloud.com: https://renovacloud.com/an-introduction-to-and-evaluation-of-apache-spark-for-big-data-architectures/?lang=en</a:t>
            </a:r>
            <a:endParaRPr sz="700">
              <a:solidFill>
                <a:schemeClr val="dk1"/>
              </a:solidFill>
              <a:latin typeface="EB Garamond"/>
              <a:ea typeface="EB Garamond"/>
              <a:cs typeface="EB Garamond"/>
              <a:sym typeface="EB Garamond"/>
            </a:endParaRPr>
          </a:p>
        </p:txBody>
      </p:sp>
      <p:sp>
        <p:nvSpPr>
          <p:cNvPr id="373" name="Google Shape;373;p27"/>
          <p:cNvSpPr txBox="1"/>
          <p:nvPr/>
        </p:nvSpPr>
        <p:spPr>
          <a:xfrm>
            <a:off x="8226450" y="1132525"/>
            <a:ext cx="51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B Garamond"/>
                <a:ea typeface="EB Garamond"/>
                <a:cs typeface="EB Garamond"/>
                <a:sym typeface="EB Garamond"/>
              </a:rPr>
              <a:t>[1]</a:t>
            </a:r>
            <a:endParaRPr>
              <a:latin typeface="EB Garamond"/>
              <a:ea typeface="EB Garamond"/>
              <a:cs typeface="EB Garamond"/>
              <a:sym typeface="EB Garamond"/>
            </a:endParaRPr>
          </a:p>
        </p:txBody>
      </p:sp>
      <p:sp>
        <p:nvSpPr>
          <p:cNvPr id="374" name="Google Shape;374;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28"/>
          <p:cNvSpPr txBox="1"/>
          <p:nvPr>
            <p:ph idx="1" type="subTitle"/>
          </p:nvPr>
        </p:nvSpPr>
        <p:spPr>
          <a:xfrm>
            <a:off x="2058175" y="256575"/>
            <a:ext cx="4717500" cy="631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3000">
                <a:solidFill>
                  <a:schemeClr val="dk1"/>
                </a:solidFill>
                <a:latin typeface="Montserrat"/>
                <a:ea typeface="Montserrat"/>
                <a:cs typeface="Montserrat"/>
                <a:sym typeface="Montserrat"/>
              </a:rPr>
              <a:t>OSS Research</a:t>
            </a:r>
            <a:endParaRPr b="1" sz="3000">
              <a:solidFill>
                <a:schemeClr val="dk1"/>
              </a:solidFill>
              <a:latin typeface="Montserrat"/>
              <a:ea typeface="Montserrat"/>
              <a:cs typeface="Montserrat"/>
              <a:sym typeface="Montserrat"/>
            </a:endParaRPr>
          </a:p>
          <a:p>
            <a:pPr indent="0" lvl="0" marL="0" rtl="0" algn="ctr">
              <a:lnSpc>
                <a:spcPct val="100000"/>
              </a:lnSpc>
              <a:spcBef>
                <a:spcPts val="1600"/>
              </a:spcBef>
              <a:spcAft>
                <a:spcPts val="1600"/>
              </a:spcAft>
              <a:buNone/>
            </a:pPr>
            <a:r>
              <a:rPr b="1" lang="en" sz="3000">
                <a:solidFill>
                  <a:schemeClr val="dk1"/>
                </a:solidFill>
                <a:latin typeface="Montserrat"/>
                <a:ea typeface="Montserrat"/>
                <a:cs typeface="Montserrat"/>
                <a:sym typeface="Montserrat"/>
              </a:rPr>
              <a:t>Apache Spark</a:t>
            </a:r>
            <a:endParaRPr b="1" sz="3000">
              <a:solidFill>
                <a:schemeClr val="dk1"/>
              </a:solidFill>
              <a:latin typeface="Montserrat"/>
              <a:ea typeface="Montserrat"/>
              <a:cs typeface="Montserrat"/>
              <a:sym typeface="Montserrat"/>
            </a:endParaRPr>
          </a:p>
        </p:txBody>
      </p:sp>
      <p:sp>
        <p:nvSpPr>
          <p:cNvPr id="380" name="Google Shape;380;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81" name="Google Shape;381;p28"/>
          <p:cNvPicPr preferRelativeResize="0"/>
          <p:nvPr/>
        </p:nvPicPr>
        <p:blipFill>
          <a:blip r:embed="rId3">
            <a:alphaModFix/>
          </a:blip>
          <a:stretch>
            <a:fillRect/>
          </a:stretch>
        </p:blipFill>
        <p:spPr>
          <a:xfrm>
            <a:off x="1962300" y="2113025"/>
            <a:ext cx="5146450" cy="3030474"/>
          </a:xfrm>
          <a:prstGeom prst="rect">
            <a:avLst/>
          </a:prstGeom>
          <a:noFill/>
          <a:ln>
            <a:noFill/>
          </a:ln>
        </p:spPr>
      </p:pic>
      <p:sp>
        <p:nvSpPr>
          <p:cNvPr id="382" name="Google Shape;382;p28"/>
          <p:cNvSpPr/>
          <p:nvPr/>
        </p:nvSpPr>
        <p:spPr>
          <a:xfrm>
            <a:off x="8124645" y="3736010"/>
            <a:ext cx="711615" cy="1192282"/>
          </a:xfrm>
          <a:custGeom>
            <a:rect b="b" l="l" r="r" t="t"/>
            <a:pathLst>
              <a:path extrusionOk="0" h="50371" w="30064">
                <a:moveTo>
                  <a:pt x="15034" y="1"/>
                </a:moveTo>
                <a:cubicBezTo>
                  <a:pt x="14716" y="1"/>
                  <a:pt x="14399" y="57"/>
                  <a:pt x="14096" y="171"/>
                </a:cubicBezTo>
                <a:cubicBezTo>
                  <a:pt x="11145" y="1148"/>
                  <a:pt x="10358" y="8034"/>
                  <a:pt x="10150" y="11614"/>
                </a:cubicBezTo>
                <a:cubicBezTo>
                  <a:pt x="10106" y="12369"/>
                  <a:pt x="9716" y="12953"/>
                  <a:pt x="9249" y="12953"/>
                </a:cubicBezTo>
                <a:cubicBezTo>
                  <a:pt x="9232" y="12953"/>
                  <a:pt x="9215" y="12952"/>
                  <a:pt x="9197" y="12951"/>
                </a:cubicBezTo>
                <a:cubicBezTo>
                  <a:pt x="9141" y="12946"/>
                  <a:pt x="9082" y="12943"/>
                  <a:pt x="9022" y="12943"/>
                </a:cubicBezTo>
                <a:cubicBezTo>
                  <a:pt x="7939" y="12943"/>
                  <a:pt x="6280" y="13762"/>
                  <a:pt x="5326" y="15294"/>
                </a:cubicBezTo>
                <a:cubicBezTo>
                  <a:pt x="3929" y="17538"/>
                  <a:pt x="4074" y="23910"/>
                  <a:pt x="4247" y="27122"/>
                </a:cubicBezTo>
                <a:cubicBezTo>
                  <a:pt x="4295" y="28002"/>
                  <a:pt x="3856" y="28713"/>
                  <a:pt x="3308" y="28713"/>
                </a:cubicBezTo>
                <a:cubicBezTo>
                  <a:pt x="3304" y="28713"/>
                  <a:pt x="3301" y="28713"/>
                  <a:pt x="3297" y="28713"/>
                </a:cubicBezTo>
                <a:cubicBezTo>
                  <a:pt x="3288" y="28712"/>
                  <a:pt x="3279" y="28712"/>
                  <a:pt x="3270" y="28712"/>
                </a:cubicBezTo>
                <a:cubicBezTo>
                  <a:pt x="1277" y="28712"/>
                  <a:pt x="578" y="32075"/>
                  <a:pt x="578" y="32075"/>
                </a:cubicBezTo>
                <a:cubicBezTo>
                  <a:pt x="82" y="33866"/>
                  <a:pt x="1" y="35689"/>
                  <a:pt x="228" y="37501"/>
                </a:cubicBezTo>
                <a:cubicBezTo>
                  <a:pt x="1304" y="46079"/>
                  <a:pt x="8158" y="50371"/>
                  <a:pt x="15017" y="50371"/>
                </a:cubicBezTo>
                <a:cubicBezTo>
                  <a:pt x="21864" y="50371"/>
                  <a:pt x="28714" y="46095"/>
                  <a:pt x="29828" y="37537"/>
                </a:cubicBezTo>
                <a:cubicBezTo>
                  <a:pt x="30064" y="35713"/>
                  <a:pt x="29988" y="33878"/>
                  <a:pt x="29489" y="32075"/>
                </a:cubicBezTo>
                <a:cubicBezTo>
                  <a:pt x="29489" y="32075"/>
                  <a:pt x="28791" y="28712"/>
                  <a:pt x="26797" y="28712"/>
                </a:cubicBezTo>
                <a:cubicBezTo>
                  <a:pt x="26788" y="28712"/>
                  <a:pt x="26779" y="28712"/>
                  <a:pt x="26770" y="28713"/>
                </a:cubicBezTo>
                <a:cubicBezTo>
                  <a:pt x="26767" y="28713"/>
                  <a:pt x="26763" y="28713"/>
                  <a:pt x="26760" y="28713"/>
                </a:cubicBezTo>
                <a:cubicBezTo>
                  <a:pt x="26214" y="28713"/>
                  <a:pt x="25773" y="28002"/>
                  <a:pt x="25821" y="27122"/>
                </a:cubicBezTo>
                <a:cubicBezTo>
                  <a:pt x="25993" y="23910"/>
                  <a:pt x="26141" y="17538"/>
                  <a:pt x="24741" y="15294"/>
                </a:cubicBezTo>
                <a:cubicBezTo>
                  <a:pt x="23787" y="13759"/>
                  <a:pt x="22129" y="12943"/>
                  <a:pt x="21046" y="12943"/>
                </a:cubicBezTo>
                <a:cubicBezTo>
                  <a:pt x="20986" y="12943"/>
                  <a:pt x="20927" y="12946"/>
                  <a:pt x="20870" y="12951"/>
                </a:cubicBezTo>
                <a:cubicBezTo>
                  <a:pt x="20853" y="12952"/>
                  <a:pt x="20835" y="12953"/>
                  <a:pt x="20818" y="12953"/>
                </a:cubicBezTo>
                <a:cubicBezTo>
                  <a:pt x="20351" y="12953"/>
                  <a:pt x="19961" y="12369"/>
                  <a:pt x="19918" y="11614"/>
                </a:cubicBezTo>
                <a:cubicBezTo>
                  <a:pt x="19709" y="8034"/>
                  <a:pt x="18923" y="1148"/>
                  <a:pt x="15971" y="171"/>
                </a:cubicBezTo>
                <a:cubicBezTo>
                  <a:pt x="15669" y="57"/>
                  <a:pt x="15351" y="1"/>
                  <a:pt x="150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8"/>
          <p:cNvSpPr/>
          <p:nvPr/>
        </p:nvSpPr>
        <p:spPr>
          <a:xfrm>
            <a:off x="8346273" y="4112419"/>
            <a:ext cx="258145" cy="1222627"/>
          </a:xfrm>
          <a:custGeom>
            <a:rect b="b" l="l" r="r" t="t"/>
            <a:pathLst>
              <a:path extrusionOk="0" h="51653" w="10906">
                <a:moveTo>
                  <a:pt x="5689" y="0"/>
                </a:moveTo>
                <a:cubicBezTo>
                  <a:pt x="5311" y="0"/>
                  <a:pt x="5005" y="306"/>
                  <a:pt x="5005" y="684"/>
                </a:cubicBezTo>
                <a:lnTo>
                  <a:pt x="5005" y="9641"/>
                </a:lnTo>
                <a:lnTo>
                  <a:pt x="887" y="4890"/>
                </a:lnTo>
                <a:cubicBezTo>
                  <a:pt x="792" y="4786"/>
                  <a:pt x="663" y="4734"/>
                  <a:pt x="534" y="4734"/>
                </a:cubicBezTo>
                <a:cubicBezTo>
                  <a:pt x="422" y="4734"/>
                  <a:pt x="311" y="4773"/>
                  <a:pt x="221" y="4851"/>
                </a:cubicBezTo>
                <a:cubicBezTo>
                  <a:pt x="25" y="5020"/>
                  <a:pt x="0" y="5314"/>
                  <a:pt x="164" y="5516"/>
                </a:cubicBezTo>
                <a:lnTo>
                  <a:pt x="5005" y="11096"/>
                </a:lnTo>
                <a:lnTo>
                  <a:pt x="5005" y="21399"/>
                </a:lnTo>
                <a:lnTo>
                  <a:pt x="1156" y="16781"/>
                </a:lnTo>
                <a:cubicBezTo>
                  <a:pt x="1058" y="16653"/>
                  <a:pt x="909" y="16585"/>
                  <a:pt x="759" y="16585"/>
                </a:cubicBezTo>
                <a:cubicBezTo>
                  <a:pt x="647" y="16585"/>
                  <a:pt x="535" y="16622"/>
                  <a:pt x="442" y="16700"/>
                </a:cubicBezTo>
                <a:cubicBezTo>
                  <a:pt x="224" y="16881"/>
                  <a:pt x="203" y="17205"/>
                  <a:pt x="391" y="17416"/>
                </a:cubicBezTo>
                <a:lnTo>
                  <a:pt x="5005" y="22953"/>
                </a:lnTo>
                <a:lnTo>
                  <a:pt x="5005" y="50969"/>
                </a:lnTo>
                <a:cubicBezTo>
                  <a:pt x="5005" y="51347"/>
                  <a:pt x="5311" y="51652"/>
                  <a:pt x="5689" y="51652"/>
                </a:cubicBezTo>
                <a:cubicBezTo>
                  <a:pt x="6064" y="51652"/>
                  <a:pt x="6369" y="51347"/>
                  <a:pt x="6369" y="50969"/>
                </a:cubicBezTo>
                <a:lnTo>
                  <a:pt x="6369" y="21689"/>
                </a:lnTo>
                <a:lnTo>
                  <a:pt x="10730" y="16660"/>
                </a:lnTo>
                <a:cubicBezTo>
                  <a:pt x="10905" y="16461"/>
                  <a:pt x="10881" y="16158"/>
                  <a:pt x="10682" y="15986"/>
                </a:cubicBezTo>
                <a:cubicBezTo>
                  <a:pt x="10593" y="15908"/>
                  <a:pt x="10482" y="15869"/>
                  <a:pt x="10371" y="15869"/>
                </a:cubicBezTo>
                <a:cubicBezTo>
                  <a:pt x="10238" y="15869"/>
                  <a:pt x="10105" y="15925"/>
                  <a:pt x="10010" y="16034"/>
                </a:cubicBezTo>
                <a:lnTo>
                  <a:pt x="6372" y="20232"/>
                </a:lnTo>
                <a:lnTo>
                  <a:pt x="6372" y="11162"/>
                </a:lnTo>
                <a:lnTo>
                  <a:pt x="10733" y="6136"/>
                </a:lnTo>
                <a:cubicBezTo>
                  <a:pt x="10905" y="5937"/>
                  <a:pt x="10884" y="5634"/>
                  <a:pt x="10685" y="5462"/>
                </a:cubicBezTo>
                <a:cubicBezTo>
                  <a:pt x="10594" y="5384"/>
                  <a:pt x="10483" y="5345"/>
                  <a:pt x="10372" y="5345"/>
                </a:cubicBezTo>
                <a:cubicBezTo>
                  <a:pt x="10238" y="5345"/>
                  <a:pt x="10105" y="5401"/>
                  <a:pt x="10010" y="5510"/>
                </a:cubicBezTo>
                <a:lnTo>
                  <a:pt x="6372" y="9705"/>
                </a:lnTo>
                <a:lnTo>
                  <a:pt x="6372" y="684"/>
                </a:lnTo>
                <a:cubicBezTo>
                  <a:pt x="6372" y="306"/>
                  <a:pt x="6064" y="0"/>
                  <a:pt x="568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8"/>
          <p:cNvSpPr/>
          <p:nvPr/>
        </p:nvSpPr>
        <p:spPr>
          <a:xfrm>
            <a:off x="76660" y="3453301"/>
            <a:ext cx="1081101" cy="1399756"/>
          </a:xfrm>
          <a:custGeom>
            <a:rect b="b" l="l" r="r" t="t"/>
            <a:pathLst>
              <a:path extrusionOk="0" h="65570" w="50643">
                <a:moveTo>
                  <a:pt x="25739" y="0"/>
                </a:moveTo>
                <a:cubicBezTo>
                  <a:pt x="25667" y="0"/>
                  <a:pt x="25596" y="1"/>
                  <a:pt x="25524" y="2"/>
                </a:cubicBezTo>
                <a:cubicBezTo>
                  <a:pt x="16739" y="108"/>
                  <a:pt x="9629" y="6736"/>
                  <a:pt x="9590" y="14932"/>
                </a:cubicBezTo>
                <a:cubicBezTo>
                  <a:pt x="9587" y="15255"/>
                  <a:pt x="9596" y="15576"/>
                  <a:pt x="9617" y="15893"/>
                </a:cubicBezTo>
                <a:cubicBezTo>
                  <a:pt x="9901" y="20378"/>
                  <a:pt x="8519" y="24796"/>
                  <a:pt x="5613" y="28386"/>
                </a:cubicBezTo>
                <a:cubicBezTo>
                  <a:pt x="1930" y="32928"/>
                  <a:pt x="0" y="38765"/>
                  <a:pt x="759" y="45037"/>
                </a:cubicBezTo>
                <a:cubicBezTo>
                  <a:pt x="2044" y="55682"/>
                  <a:pt x="11153" y="64170"/>
                  <a:pt x="22612" y="65407"/>
                </a:cubicBezTo>
                <a:cubicBezTo>
                  <a:pt x="23621" y="65516"/>
                  <a:pt x="24620" y="65569"/>
                  <a:pt x="25606" y="65569"/>
                </a:cubicBezTo>
                <a:cubicBezTo>
                  <a:pt x="39363" y="65569"/>
                  <a:pt x="50550" y="55243"/>
                  <a:pt x="50615" y="42451"/>
                </a:cubicBezTo>
                <a:cubicBezTo>
                  <a:pt x="50642" y="36969"/>
                  <a:pt x="48622" y="31921"/>
                  <a:pt x="45220" y="27935"/>
                </a:cubicBezTo>
                <a:cubicBezTo>
                  <a:pt x="42550" y="24799"/>
                  <a:pt x="41240" y="20838"/>
                  <a:pt x="41772" y="16870"/>
                </a:cubicBezTo>
                <a:cubicBezTo>
                  <a:pt x="41872" y="16132"/>
                  <a:pt x="41912" y="15388"/>
                  <a:pt x="41893" y="14644"/>
                </a:cubicBezTo>
                <a:cubicBezTo>
                  <a:pt x="41689" y="6537"/>
                  <a:pt x="34447" y="0"/>
                  <a:pt x="25739"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8"/>
          <p:cNvSpPr/>
          <p:nvPr/>
        </p:nvSpPr>
        <p:spPr>
          <a:xfrm>
            <a:off x="404800" y="3991678"/>
            <a:ext cx="433141" cy="1320556"/>
          </a:xfrm>
          <a:custGeom>
            <a:rect b="b" l="l" r="r" t="t"/>
            <a:pathLst>
              <a:path extrusionOk="0" h="61860" w="20290">
                <a:moveTo>
                  <a:pt x="10419" y="1"/>
                </a:moveTo>
                <a:cubicBezTo>
                  <a:pt x="9684" y="1"/>
                  <a:pt x="9082" y="595"/>
                  <a:pt x="9079" y="1334"/>
                </a:cubicBezTo>
                <a:lnTo>
                  <a:pt x="8973" y="23985"/>
                </a:lnTo>
                <a:lnTo>
                  <a:pt x="2520" y="16237"/>
                </a:lnTo>
                <a:cubicBezTo>
                  <a:pt x="2255" y="15928"/>
                  <a:pt x="1879" y="15770"/>
                  <a:pt x="1502" y="15770"/>
                </a:cubicBezTo>
                <a:cubicBezTo>
                  <a:pt x="1199" y="15770"/>
                  <a:pt x="895" y="15872"/>
                  <a:pt x="645" y="16080"/>
                </a:cubicBezTo>
                <a:cubicBezTo>
                  <a:pt x="82" y="16549"/>
                  <a:pt x="1" y="17380"/>
                  <a:pt x="460" y="17952"/>
                </a:cubicBezTo>
                <a:lnTo>
                  <a:pt x="8952" y="28149"/>
                </a:lnTo>
                <a:lnTo>
                  <a:pt x="8801" y="60513"/>
                </a:lnTo>
                <a:cubicBezTo>
                  <a:pt x="8798" y="61254"/>
                  <a:pt x="9397" y="61856"/>
                  <a:pt x="10135" y="61859"/>
                </a:cubicBezTo>
                <a:cubicBezTo>
                  <a:pt x="10138" y="61859"/>
                  <a:pt x="10142" y="61859"/>
                  <a:pt x="10146" y="61859"/>
                </a:cubicBezTo>
                <a:cubicBezTo>
                  <a:pt x="10882" y="61859"/>
                  <a:pt x="11477" y="61263"/>
                  <a:pt x="11480" y="60529"/>
                </a:cubicBezTo>
                <a:lnTo>
                  <a:pt x="11683" y="17846"/>
                </a:lnTo>
                <a:cubicBezTo>
                  <a:pt x="11864" y="17752"/>
                  <a:pt x="12025" y="17616"/>
                  <a:pt x="12146" y="17453"/>
                </a:cubicBezTo>
                <a:lnTo>
                  <a:pt x="19854" y="6959"/>
                </a:lnTo>
                <a:cubicBezTo>
                  <a:pt x="20290" y="6364"/>
                  <a:pt x="20163" y="5526"/>
                  <a:pt x="19567" y="5087"/>
                </a:cubicBezTo>
                <a:cubicBezTo>
                  <a:pt x="19328" y="4912"/>
                  <a:pt x="19050" y="4827"/>
                  <a:pt x="18774" y="4827"/>
                </a:cubicBezTo>
                <a:cubicBezTo>
                  <a:pt x="18362" y="4827"/>
                  <a:pt x="17956" y="5016"/>
                  <a:pt x="17695" y="5375"/>
                </a:cubicBezTo>
                <a:lnTo>
                  <a:pt x="11701" y="13531"/>
                </a:lnTo>
                <a:lnTo>
                  <a:pt x="11759" y="1347"/>
                </a:lnTo>
                <a:cubicBezTo>
                  <a:pt x="11762" y="609"/>
                  <a:pt x="11166" y="4"/>
                  <a:pt x="10425" y="1"/>
                </a:cubicBezTo>
                <a:cubicBezTo>
                  <a:pt x="10423" y="1"/>
                  <a:pt x="10421" y="1"/>
                  <a:pt x="10419"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8"/>
          <p:cNvSpPr/>
          <p:nvPr/>
        </p:nvSpPr>
        <p:spPr>
          <a:xfrm>
            <a:off x="7705626" y="4667826"/>
            <a:ext cx="711558" cy="489052"/>
          </a:xfrm>
          <a:custGeom>
            <a:rect b="b" l="l" r="r" t="t"/>
            <a:pathLst>
              <a:path extrusionOk="0" h="27894" w="39145">
                <a:moveTo>
                  <a:pt x="16693" y="1"/>
                </a:moveTo>
                <a:cubicBezTo>
                  <a:pt x="16372" y="1"/>
                  <a:pt x="16051" y="15"/>
                  <a:pt x="15729" y="45"/>
                </a:cubicBezTo>
                <a:cubicBezTo>
                  <a:pt x="11229" y="453"/>
                  <a:pt x="7645" y="3628"/>
                  <a:pt x="6505" y="7738"/>
                </a:cubicBezTo>
                <a:cubicBezTo>
                  <a:pt x="6299" y="8488"/>
                  <a:pt x="5652" y="9032"/>
                  <a:pt x="4881" y="9108"/>
                </a:cubicBezTo>
                <a:cubicBezTo>
                  <a:pt x="4588" y="9138"/>
                  <a:pt x="4297" y="9193"/>
                  <a:pt x="4013" y="9268"/>
                </a:cubicBezTo>
                <a:cubicBezTo>
                  <a:pt x="1781" y="9873"/>
                  <a:pt x="151" y="11899"/>
                  <a:pt x="64" y="14213"/>
                </a:cubicBezTo>
                <a:cubicBezTo>
                  <a:pt x="0" y="15631"/>
                  <a:pt x="505" y="17019"/>
                  <a:pt x="1467" y="18068"/>
                </a:cubicBezTo>
                <a:cubicBezTo>
                  <a:pt x="2026" y="18679"/>
                  <a:pt x="2268" y="19508"/>
                  <a:pt x="2078" y="20315"/>
                </a:cubicBezTo>
                <a:cubicBezTo>
                  <a:pt x="1718" y="21824"/>
                  <a:pt x="1663" y="23394"/>
                  <a:pt x="1914" y="24927"/>
                </a:cubicBezTo>
                <a:cubicBezTo>
                  <a:pt x="2081" y="25952"/>
                  <a:pt x="2386" y="26950"/>
                  <a:pt x="2822" y="27894"/>
                </a:cubicBezTo>
                <a:lnTo>
                  <a:pt x="37357" y="27891"/>
                </a:lnTo>
                <a:cubicBezTo>
                  <a:pt x="38534" y="26001"/>
                  <a:pt x="39144" y="23745"/>
                  <a:pt x="38933" y="21392"/>
                </a:cubicBezTo>
                <a:cubicBezTo>
                  <a:pt x="38769" y="19565"/>
                  <a:pt x="38131" y="17811"/>
                  <a:pt x="37085" y="16305"/>
                </a:cubicBezTo>
                <a:cubicBezTo>
                  <a:pt x="36468" y="15413"/>
                  <a:pt x="36232" y="14309"/>
                  <a:pt x="36426" y="13242"/>
                </a:cubicBezTo>
                <a:cubicBezTo>
                  <a:pt x="36613" y="12199"/>
                  <a:pt x="36604" y="11125"/>
                  <a:pt x="36402" y="10085"/>
                </a:cubicBezTo>
                <a:cubicBezTo>
                  <a:pt x="35642" y="6114"/>
                  <a:pt x="32122" y="3172"/>
                  <a:pt x="28082" y="3123"/>
                </a:cubicBezTo>
                <a:cubicBezTo>
                  <a:pt x="28034" y="3122"/>
                  <a:pt x="27985" y="3122"/>
                  <a:pt x="27937" y="3122"/>
                </a:cubicBezTo>
                <a:cubicBezTo>
                  <a:pt x="27285" y="3122"/>
                  <a:pt x="26638" y="3198"/>
                  <a:pt x="26005" y="3347"/>
                </a:cubicBezTo>
                <a:cubicBezTo>
                  <a:pt x="25830" y="3387"/>
                  <a:pt x="25654" y="3407"/>
                  <a:pt x="25479" y="3407"/>
                </a:cubicBezTo>
                <a:cubicBezTo>
                  <a:pt x="24852" y="3407"/>
                  <a:pt x="24242" y="3157"/>
                  <a:pt x="23767" y="2727"/>
                </a:cubicBezTo>
                <a:cubicBezTo>
                  <a:pt x="21820" y="963"/>
                  <a:pt x="19296" y="1"/>
                  <a:pt x="16693"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8"/>
          <p:cNvSpPr/>
          <p:nvPr/>
        </p:nvSpPr>
        <p:spPr>
          <a:xfrm>
            <a:off x="885645" y="3888410"/>
            <a:ext cx="711615" cy="1192282"/>
          </a:xfrm>
          <a:custGeom>
            <a:rect b="b" l="l" r="r" t="t"/>
            <a:pathLst>
              <a:path extrusionOk="0" h="50371" w="30064">
                <a:moveTo>
                  <a:pt x="15034" y="1"/>
                </a:moveTo>
                <a:cubicBezTo>
                  <a:pt x="14716" y="1"/>
                  <a:pt x="14399" y="57"/>
                  <a:pt x="14096" y="171"/>
                </a:cubicBezTo>
                <a:cubicBezTo>
                  <a:pt x="11145" y="1148"/>
                  <a:pt x="10358" y="8034"/>
                  <a:pt x="10150" y="11614"/>
                </a:cubicBezTo>
                <a:cubicBezTo>
                  <a:pt x="10106" y="12369"/>
                  <a:pt x="9716" y="12953"/>
                  <a:pt x="9249" y="12953"/>
                </a:cubicBezTo>
                <a:cubicBezTo>
                  <a:pt x="9232" y="12953"/>
                  <a:pt x="9215" y="12952"/>
                  <a:pt x="9197" y="12951"/>
                </a:cubicBezTo>
                <a:cubicBezTo>
                  <a:pt x="9141" y="12946"/>
                  <a:pt x="9082" y="12943"/>
                  <a:pt x="9022" y="12943"/>
                </a:cubicBezTo>
                <a:cubicBezTo>
                  <a:pt x="7939" y="12943"/>
                  <a:pt x="6280" y="13762"/>
                  <a:pt x="5326" y="15294"/>
                </a:cubicBezTo>
                <a:cubicBezTo>
                  <a:pt x="3929" y="17538"/>
                  <a:pt x="4074" y="23910"/>
                  <a:pt x="4247" y="27122"/>
                </a:cubicBezTo>
                <a:cubicBezTo>
                  <a:pt x="4295" y="28002"/>
                  <a:pt x="3856" y="28713"/>
                  <a:pt x="3308" y="28713"/>
                </a:cubicBezTo>
                <a:cubicBezTo>
                  <a:pt x="3304" y="28713"/>
                  <a:pt x="3301" y="28713"/>
                  <a:pt x="3297" y="28713"/>
                </a:cubicBezTo>
                <a:cubicBezTo>
                  <a:pt x="3288" y="28712"/>
                  <a:pt x="3279" y="28712"/>
                  <a:pt x="3270" y="28712"/>
                </a:cubicBezTo>
                <a:cubicBezTo>
                  <a:pt x="1277" y="28712"/>
                  <a:pt x="578" y="32075"/>
                  <a:pt x="578" y="32075"/>
                </a:cubicBezTo>
                <a:cubicBezTo>
                  <a:pt x="82" y="33866"/>
                  <a:pt x="1" y="35689"/>
                  <a:pt x="228" y="37501"/>
                </a:cubicBezTo>
                <a:cubicBezTo>
                  <a:pt x="1304" y="46079"/>
                  <a:pt x="8158" y="50371"/>
                  <a:pt x="15017" y="50371"/>
                </a:cubicBezTo>
                <a:cubicBezTo>
                  <a:pt x="21864" y="50371"/>
                  <a:pt x="28714" y="46095"/>
                  <a:pt x="29828" y="37537"/>
                </a:cubicBezTo>
                <a:cubicBezTo>
                  <a:pt x="30064" y="35713"/>
                  <a:pt x="29988" y="33878"/>
                  <a:pt x="29489" y="32075"/>
                </a:cubicBezTo>
                <a:cubicBezTo>
                  <a:pt x="29489" y="32075"/>
                  <a:pt x="28791" y="28712"/>
                  <a:pt x="26797" y="28712"/>
                </a:cubicBezTo>
                <a:cubicBezTo>
                  <a:pt x="26788" y="28712"/>
                  <a:pt x="26779" y="28712"/>
                  <a:pt x="26770" y="28713"/>
                </a:cubicBezTo>
                <a:cubicBezTo>
                  <a:pt x="26767" y="28713"/>
                  <a:pt x="26763" y="28713"/>
                  <a:pt x="26760" y="28713"/>
                </a:cubicBezTo>
                <a:cubicBezTo>
                  <a:pt x="26214" y="28713"/>
                  <a:pt x="25773" y="28002"/>
                  <a:pt x="25821" y="27122"/>
                </a:cubicBezTo>
                <a:cubicBezTo>
                  <a:pt x="25993" y="23910"/>
                  <a:pt x="26141" y="17538"/>
                  <a:pt x="24741" y="15294"/>
                </a:cubicBezTo>
                <a:cubicBezTo>
                  <a:pt x="23787" y="13759"/>
                  <a:pt x="22129" y="12943"/>
                  <a:pt x="21046" y="12943"/>
                </a:cubicBezTo>
                <a:cubicBezTo>
                  <a:pt x="20986" y="12943"/>
                  <a:pt x="20927" y="12946"/>
                  <a:pt x="20870" y="12951"/>
                </a:cubicBezTo>
                <a:cubicBezTo>
                  <a:pt x="20853" y="12952"/>
                  <a:pt x="20835" y="12953"/>
                  <a:pt x="20818" y="12953"/>
                </a:cubicBezTo>
                <a:cubicBezTo>
                  <a:pt x="20351" y="12953"/>
                  <a:pt x="19961" y="12369"/>
                  <a:pt x="19918" y="11614"/>
                </a:cubicBezTo>
                <a:cubicBezTo>
                  <a:pt x="19709" y="8034"/>
                  <a:pt x="18923" y="1148"/>
                  <a:pt x="15971" y="171"/>
                </a:cubicBezTo>
                <a:cubicBezTo>
                  <a:pt x="15669" y="57"/>
                  <a:pt x="15351" y="1"/>
                  <a:pt x="150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8"/>
          <p:cNvSpPr/>
          <p:nvPr/>
        </p:nvSpPr>
        <p:spPr>
          <a:xfrm>
            <a:off x="1107273" y="4264819"/>
            <a:ext cx="258145" cy="1222627"/>
          </a:xfrm>
          <a:custGeom>
            <a:rect b="b" l="l" r="r" t="t"/>
            <a:pathLst>
              <a:path extrusionOk="0" h="51653" w="10906">
                <a:moveTo>
                  <a:pt x="5689" y="0"/>
                </a:moveTo>
                <a:cubicBezTo>
                  <a:pt x="5311" y="0"/>
                  <a:pt x="5005" y="306"/>
                  <a:pt x="5005" y="684"/>
                </a:cubicBezTo>
                <a:lnTo>
                  <a:pt x="5005" y="9641"/>
                </a:lnTo>
                <a:lnTo>
                  <a:pt x="887" y="4890"/>
                </a:lnTo>
                <a:cubicBezTo>
                  <a:pt x="792" y="4786"/>
                  <a:pt x="663" y="4734"/>
                  <a:pt x="534" y="4734"/>
                </a:cubicBezTo>
                <a:cubicBezTo>
                  <a:pt x="422" y="4734"/>
                  <a:pt x="311" y="4773"/>
                  <a:pt x="221" y="4851"/>
                </a:cubicBezTo>
                <a:cubicBezTo>
                  <a:pt x="25" y="5020"/>
                  <a:pt x="0" y="5314"/>
                  <a:pt x="164" y="5516"/>
                </a:cubicBezTo>
                <a:lnTo>
                  <a:pt x="5005" y="11096"/>
                </a:lnTo>
                <a:lnTo>
                  <a:pt x="5005" y="21399"/>
                </a:lnTo>
                <a:lnTo>
                  <a:pt x="1156" y="16781"/>
                </a:lnTo>
                <a:cubicBezTo>
                  <a:pt x="1058" y="16653"/>
                  <a:pt x="909" y="16585"/>
                  <a:pt x="759" y="16585"/>
                </a:cubicBezTo>
                <a:cubicBezTo>
                  <a:pt x="647" y="16585"/>
                  <a:pt x="535" y="16622"/>
                  <a:pt x="442" y="16700"/>
                </a:cubicBezTo>
                <a:cubicBezTo>
                  <a:pt x="224" y="16881"/>
                  <a:pt x="203" y="17205"/>
                  <a:pt x="391" y="17416"/>
                </a:cubicBezTo>
                <a:lnTo>
                  <a:pt x="5005" y="22953"/>
                </a:lnTo>
                <a:lnTo>
                  <a:pt x="5005" y="50969"/>
                </a:lnTo>
                <a:cubicBezTo>
                  <a:pt x="5005" y="51347"/>
                  <a:pt x="5311" y="51652"/>
                  <a:pt x="5689" y="51652"/>
                </a:cubicBezTo>
                <a:cubicBezTo>
                  <a:pt x="6064" y="51652"/>
                  <a:pt x="6369" y="51347"/>
                  <a:pt x="6369" y="50969"/>
                </a:cubicBezTo>
                <a:lnTo>
                  <a:pt x="6369" y="21689"/>
                </a:lnTo>
                <a:lnTo>
                  <a:pt x="10730" y="16660"/>
                </a:lnTo>
                <a:cubicBezTo>
                  <a:pt x="10905" y="16461"/>
                  <a:pt x="10881" y="16158"/>
                  <a:pt x="10682" y="15986"/>
                </a:cubicBezTo>
                <a:cubicBezTo>
                  <a:pt x="10593" y="15908"/>
                  <a:pt x="10482" y="15869"/>
                  <a:pt x="10371" y="15869"/>
                </a:cubicBezTo>
                <a:cubicBezTo>
                  <a:pt x="10238" y="15869"/>
                  <a:pt x="10105" y="15925"/>
                  <a:pt x="10010" y="16034"/>
                </a:cubicBezTo>
                <a:lnTo>
                  <a:pt x="6372" y="20232"/>
                </a:lnTo>
                <a:lnTo>
                  <a:pt x="6372" y="11162"/>
                </a:lnTo>
                <a:lnTo>
                  <a:pt x="10733" y="6136"/>
                </a:lnTo>
                <a:cubicBezTo>
                  <a:pt x="10905" y="5937"/>
                  <a:pt x="10884" y="5634"/>
                  <a:pt x="10685" y="5462"/>
                </a:cubicBezTo>
                <a:cubicBezTo>
                  <a:pt x="10594" y="5384"/>
                  <a:pt x="10483" y="5345"/>
                  <a:pt x="10372" y="5345"/>
                </a:cubicBezTo>
                <a:cubicBezTo>
                  <a:pt x="10238" y="5345"/>
                  <a:pt x="10105" y="5401"/>
                  <a:pt x="10010" y="5510"/>
                </a:cubicBezTo>
                <a:lnTo>
                  <a:pt x="6372" y="9705"/>
                </a:lnTo>
                <a:lnTo>
                  <a:pt x="6372" y="684"/>
                </a:lnTo>
                <a:cubicBezTo>
                  <a:pt x="6372" y="306"/>
                  <a:pt x="6064" y="0"/>
                  <a:pt x="568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4" name="Google Shape;394;p29"/>
          <p:cNvSpPr txBox="1"/>
          <p:nvPr>
            <p:ph type="ctrTitle"/>
          </p:nvPr>
        </p:nvSpPr>
        <p:spPr>
          <a:xfrm>
            <a:off x="390700" y="501475"/>
            <a:ext cx="5623500" cy="66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UPSTREAM</a:t>
            </a:r>
            <a:r>
              <a:rPr lang="en"/>
              <a:t> </a:t>
            </a:r>
            <a:endParaRPr/>
          </a:p>
        </p:txBody>
      </p:sp>
      <p:pic>
        <p:nvPicPr>
          <p:cNvPr id="395" name="Google Shape;395;p29"/>
          <p:cNvPicPr preferRelativeResize="0"/>
          <p:nvPr/>
        </p:nvPicPr>
        <p:blipFill>
          <a:blip r:embed="rId3">
            <a:alphaModFix/>
          </a:blip>
          <a:stretch>
            <a:fillRect/>
          </a:stretch>
        </p:blipFill>
        <p:spPr>
          <a:xfrm>
            <a:off x="595025" y="1555850"/>
            <a:ext cx="1732449" cy="792600"/>
          </a:xfrm>
          <a:prstGeom prst="rect">
            <a:avLst/>
          </a:prstGeom>
          <a:noFill/>
          <a:ln>
            <a:noFill/>
          </a:ln>
        </p:spPr>
      </p:pic>
      <p:sp>
        <p:nvSpPr>
          <p:cNvPr id="396" name="Google Shape;396;p29"/>
          <p:cNvSpPr txBox="1"/>
          <p:nvPr/>
        </p:nvSpPr>
        <p:spPr>
          <a:xfrm>
            <a:off x="639600" y="3855400"/>
            <a:ext cx="6671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EB Garamond"/>
                <a:ea typeface="EB Garamond"/>
                <a:cs typeface="EB Garamond"/>
                <a:sym typeface="EB Garamond"/>
              </a:rPr>
              <a:t>[1]: </a:t>
            </a:r>
            <a:r>
              <a:rPr i="1" lang="en" sz="800">
                <a:solidFill>
                  <a:schemeClr val="dk1"/>
                </a:solidFill>
                <a:latin typeface="EB Garamond"/>
                <a:ea typeface="EB Garamond"/>
                <a:cs typeface="EB Garamond"/>
                <a:sym typeface="EB Garamond"/>
              </a:rPr>
              <a:t>Scala</a:t>
            </a:r>
            <a:r>
              <a:rPr lang="en" sz="800">
                <a:solidFill>
                  <a:schemeClr val="dk1"/>
                </a:solidFill>
                <a:latin typeface="EB Garamond"/>
                <a:ea typeface="EB Garamond"/>
                <a:cs typeface="EB Garamond"/>
                <a:sym typeface="EB Garamond"/>
              </a:rPr>
              <a:t>. (n.d.). Retrieved from upload.wikimedia.org: </a:t>
            </a:r>
            <a:r>
              <a:rPr lang="en" sz="800" u="sng">
                <a:solidFill>
                  <a:schemeClr val="hlink"/>
                </a:solidFill>
                <a:latin typeface="EB Garamond"/>
                <a:ea typeface="EB Garamond"/>
                <a:cs typeface="EB Garamond"/>
                <a:sym typeface="EB Garamond"/>
                <a:hlinkClick r:id="rId4"/>
              </a:rPr>
              <a:t>https://upload.wikimedia.org/wikipedia/commons/thumb/3/39/Scala-full-color.svg/1200px-Scala-full-color.svg.png</a:t>
            </a:r>
            <a:endParaRPr sz="800">
              <a:solidFill>
                <a:schemeClr val="dk1"/>
              </a:solidFill>
              <a:latin typeface="EB Garamond"/>
              <a:ea typeface="EB Garamond"/>
              <a:cs typeface="EB Garamond"/>
              <a:sym typeface="EB Garamond"/>
            </a:endParaRPr>
          </a:p>
          <a:p>
            <a:pPr indent="0" lvl="0" marL="0" rtl="0" algn="l">
              <a:spcBef>
                <a:spcPts val="0"/>
              </a:spcBef>
              <a:spcAft>
                <a:spcPts val="0"/>
              </a:spcAft>
              <a:buNone/>
            </a:pPr>
            <a:r>
              <a:rPr lang="en" sz="800">
                <a:solidFill>
                  <a:schemeClr val="dk1"/>
                </a:solidFill>
                <a:latin typeface="EB Garamond"/>
                <a:ea typeface="EB Garamond"/>
                <a:cs typeface="EB Garamond"/>
                <a:sym typeface="EB Garamond"/>
              </a:rPr>
              <a:t>[2]: </a:t>
            </a:r>
            <a:r>
              <a:rPr i="1" lang="en" sz="800">
                <a:solidFill>
                  <a:schemeClr val="dk1"/>
                </a:solidFill>
                <a:latin typeface="EB Garamond"/>
                <a:ea typeface="EB Garamond"/>
                <a:cs typeface="EB Garamond"/>
                <a:sym typeface="EB Garamond"/>
              </a:rPr>
              <a:t>JVM (Java Virtual Machine)</a:t>
            </a:r>
            <a:r>
              <a:rPr lang="en" sz="800">
                <a:solidFill>
                  <a:schemeClr val="dk1"/>
                </a:solidFill>
                <a:latin typeface="EB Garamond"/>
                <a:ea typeface="EB Garamond"/>
                <a:cs typeface="EB Garamond"/>
                <a:sym typeface="EB Garamond"/>
              </a:rPr>
              <a:t>. (n.d.). Retrieved from i.ytimg.com: https://i.ytimg.com/vi/G1ubVOl9IBw/maxresdefault.jpg </a:t>
            </a:r>
            <a:endParaRPr sz="800">
              <a:solidFill>
                <a:schemeClr val="dk1"/>
              </a:solidFill>
              <a:latin typeface="EB Garamond"/>
              <a:ea typeface="EB Garamond"/>
              <a:cs typeface="EB Garamond"/>
              <a:sym typeface="EB Garamond"/>
            </a:endParaRPr>
          </a:p>
          <a:p>
            <a:pPr indent="0" lvl="0" marL="0" rtl="0" algn="l">
              <a:spcBef>
                <a:spcPts val="0"/>
              </a:spcBef>
              <a:spcAft>
                <a:spcPts val="0"/>
              </a:spcAft>
              <a:buNone/>
            </a:pPr>
            <a:r>
              <a:rPr lang="en" sz="800">
                <a:solidFill>
                  <a:schemeClr val="dk1"/>
                </a:solidFill>
                <a:latin typeface="EB Garamond"/>
                <a:ea typeface="EB Garamond"/>
                <a:cs typeface="EB Garamond"/>
                <a:sym typeface="EB Garamond"/>
              </a:rPr>
              <a:t>[3]: </a:t>
            </a:r>
            <a:r>
              <a:rPr lang="en" sz="800">
                <a:solidFill>
                  <a:schemeClr val="dk1"/>
                </a:solidFill>
                <a:latin typeface="EB Garamond"/>
                <a:ea typeface="EB Garamond"/>
                <a:cs typeface="EB Garamond"/>
                <a:sym typeface="EB Garamond"/>
              </a:rPr>
              <a:t>Apache Software Foundation. (2013). </a:t>
            </a:r>
            <a:r>
              <a:rPr i="1" lang="en" sz="800">
                <a:solidFill>
                  <a:schemeClr val="dk1"/>
                </a:solidFill>
                <a:latin typeface="EB Garamond"/>
                <a:ea typeface="EB Garamond"/>
                <a:cs typeface="EB Garamond"/>
                <a:sym typeface="EB Garamond"/>
              </a:rPr>
              <a:t>Wikimedia Commons</a:t>
            </a:r>
            <a:r>
              <a:rPr lang="en" sz="800">
                <a:solidFill>
                  <a:schemeClr val="dk1"/>
                </a:solidFill>
                <a:latin typeface="EB Garamond"/>
                <a:ea typeface="EB Garamond"/>
                <a:cs typeface="EB Garamond"/>
                <a:sym typeface="EB Garamond"/>
              </a:rPr>
              <a:t>. Retrieved from commons.wikimedia.org: </a:t>
            </a:r>
            <a:r>
              <a:rPr lang="en" sz="800" u="sng">
                <a:solidFill>
                  <a:schemeClr val="hlink"/>
                </a:solidFill>
                <a:latin typeface="EB Garamond"/>
                <a:ea typeface="EB Garamond"/>
                <a:cs typeface="EB Garamond"/>
                <a:sym typeface="EB Garamond"/>
                <a:hlinkClick r:id="rId5"/>
              </a:rPr>
              <a:t>https://commons.wikimedia.org/wiki/File:Apache_Spark_logo.svg</a:t>
            </a:r>
            <a:endParaRPr sz="800">
              <a:solidFill>
                <a:schemeClr val="dk1"/>
              </a:solidFill>
              <a:latin typeface="EB Garamond"/>
              <a:ea typeface="EB Garamond"/>
              <a:cs typeface="EB Garamond"/>
              <a:sym typeface="EB Garamond"/>
            </a:endParaRPr>
          </a:p>
          <a:p>
            <a:pPr indent="0" lvl="0" marL="0" rtl="0" algn="l">
              <a:spcBef>
                <a:spcPts val="0"/>
              </a:spcBef>
              <a:spcAft>
                <a:spcPts val="0"/>
              </a:spcAft>
              <a:buNone/>
            </a:pPr>
            <a:r>
              <a:rPr lang="en" sz="800">
                <a:solidFill>
                  <a:schemeClr val="dk1"/>
                </a:solidFill>
                <a:latin typeface="EB Garamond"/>
                <a:ea typeface="EB Garamond"/>
                <a:cs typeface="EB Garamond"/>
                <a:sym typeface="EB Garamond"/>
              </a:rPr>
              <a:t>[4]:  databricks. (n.d.). </a:t>
            </a:r>
            <a:r>
              <a:rPr i="1" lang="en" sz="800">
                <a:solidFill>
                  <a:schemeClr val="dk1"/>
                </a:solidFill>
                <a:latin typeface="EB Garamond"/>
                <a:ea typeface="EB Garamond"/>
                <a:cs typeface="EB Garamond"/>
                <a:sym typeface="EB Garamond"/>
              </a:rPr>
              <a:t>Apache Spark</a:t>
            </a:r>
            <a:r>
              <a:rPr lang="en" sz="800">
                <a:solidFill>
                  <a:schemeClr val="dk1"/>
                </a:solidFill>
                <a:latin typeface="EB Garamond"/>
                <a:ea typeface="EB Garamond"/>
                <a:cs typeface="EB Garamond"/>
                <a:sym typeface="EB Garamond"/>
              </a:rPr>
              <a:t>. Retrieved from databricks.com: https://databricks.com/spark/about</a:t>
            </a:r>
            <a:endParaRPr sz="800">
              <a:solidFill>
                <a:schemeClr val="dk1"/>
              </a:solidFill>
              <a:latin typeface="EB Garamond"/>
              <a:ea typeface="EB Garamond"/>
              <a:cs typeface="EB Garamond"/>
              <a:sym typeface="EB Garamond"/>
            </a:endParaRPr>
          </a:p>
        </p:txBody>
      </p:sp>
      <p:pic>
        <p:nvPicPr>
          <p:cNvPr id="397" name="Google Shape;397;p29"/>
          <p:cNvPicPr preferRelativeResize="0"/>
          <p:nvPr/>
        </p:nvPicPr>
        <p:blipFill>
          <a:blip r:embed="rId6">
            <a:alphaModFix/>
          </a:blip>
          <a:stretch>
            <a:fillRect/>
          </a:stretch>
        </p:blipFill>
        <p:spPr>
          <a:xfrm>
            <a:off x="595025" y="2387974"/>
            <a:ext cx="1732451" cy="974500"/>
          </a:xfrm>
          <a:prstGeom prst="rect">
            <a:avLst/>
          </a:prstGeom>
          <a:noFill/>
          <a:ln>
            <a:noFill/>
          </a:ln>
        </p:spPr>
      </p:pic>
      <p:pic>
        <p:nvPicPr>
          <p:cNvPr id="398" name="Google Shape;398;p29"/>
          <p:cNvPicPr preferRelativeResize="0"/>
          <p:nvPr/>
        </p:nvPicPr>
        <p:blipFill>
          <a:blip r:embed="rId7">
            <a:alphaModFix/>
          </a:blip>
          <a:stretch>
            <a:fillRect/>
          </a:stretch>
        </p:blipFill>
        <p:spPr>
          <a:xfrm>
            <a:off x="3445175" y="1771951"/>
            <a:ext cx="2395749" cy="1243799"/>
          </a:xfrm>
          <a:prstGeom prst="rect">
            <a:avLst/>
          </a:prstGeom>
          <a:noFill/>
          <a:ln>
            <a:noFill/>
          </a:ln>
        </p:spPr>
      </p:pic>
      <p:sp>
        <p:nvSpPr>
          <p:cNvPr id="399" name="Google Shape;399;p29"/>
          <p:cNvSpPr/>
          <p:nvPr/>
        </p:nvSpPr>
        <p:spPr>
          <a:xfrm>
            <a:off x="2576200" y="2374950"/>
            <a:ext cx="701700" cy="393600"/>
          </a:xfrm>
          <a:prstGeom prst="rightArrow">
            <a:avLst>
              <a:gd fmla="val 50000" name="adj1"/>
              <a:gd fmla="val 500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9"/>
          <p:cNvSpPr/>
          <p:nvPr/>
        </p:nvSpPr>
        <p:spPr>
          <a:xfrm>
            <a:off x="6008200" y="2374950"/>
            <a:ext cx="701700" cy="393600"/>
          </a:xfrm>
          <a:prstGeom prst="rightArrow">
            <a:avLst>
              <a:gd fmla="val 50000" name="adj1"/>
              <a:gd fmla="val 500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9"/>
          <p:cNvSpPr/>
          <p:nvPr/>
        </p:nvSpPr>
        <p:spPr>
          <a:xfrm>
            <a:off x="7177800" y="1687850"/>
            <a:ext cx="1074900" cy="4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9"/>
          <p:cNvSpPr/>
          <p:nvPr/>
        </p:nvSpPr>
        <p:spPr>
          <a:xfrm>
            <a:off x="7177800" y="2240025"/>
            <a:ext cx="1074900" cy="4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9"/>
          <p:cNvSpPr/>
          <p:nvPr/>
        </p:nvSpPr>
        <p:spPr>
          <a:xfrm>
            <a:off x="7177800" y="2792200"/>
            <a:ext cx="1074900" cy="4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9"/>
          <p:cNvSpPr/>
          <p:nvPr/>
        </p:nvSpPr>
        <p:spPr>
          <a:xfrm>
            <a:off x="7177800" y="3344375"/>
            <a:ext cx="1074900" cy="4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9"/>
          <p:cNvSpPr txBox="1"/>
          <p:nvPr/>
        </p:nvSpPr>
        <p:spPr>
          <a:xfrm>
            <a:off x="7219050" y="1722950"/>
            <a:ext cx="992400" cy="400200"/>
          </a:xfrm>
          <a:prstGeom prst="rect">
            <a:avLst/>
          </a:prstGeom>
          <a:solidFill>
            <a:schemeClr val="accent5"/>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EB Garamond"/>
                <a:ea typeface="EB Garamond"/>
                <a:cs typeface="EB Garamond"/>
                <a:sym typeface="EB Garamond"/>
              </a:rPr>
              <a:t>MLlib</a:t>
            </a:r>
            <a:endParaRPr>
              <a:latin typeface="EB Garamond"/>
              <a:ea typeface="EB Garamond"/>
              <a:cs typeface="EB Garamond"/>
              <a:sym typeface="EB Garamond"/>
            </a:endParaRPr>
          </a:p>
        </p:txBody>
      </p:sp>
      <p:sp>
        <p:nvSpPr>
          <p:cNvPr id="406" name="Google Shape;406;p29"/>
          <p:cNvSpPr txBox="1"/>
          <p:nvPr/>
        </p:nvSpPr>
        <p:spPr>
          <a:xfrm>
            <a:off x="7219050" y="2257575"/>
            <a:ext cx="992400" cy="400200"/>
          </a:xfrm>
          <a:prstGeom prst="rect">
            <a:avLst/>
          </a:prstGeom>
          <a:solidFill>
            <a:schemeClr val="accent5"/>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EB Garamond"/>
                <a:ea typeface="EB Garamond"/>
                <a:cs typeface="EB Garamond"/>
                <a:sym typeface="EB Garamond"/>
              </a:rPr>
              <a:t>Streaming</a:t>
            </a:r>
            <a:endParaRPr>
              <a:latin typeface="EB Garamond"/>
              <a:ea typeface="EB Garamond"/>
              <a:cs typeface="EB Garamond"/>
              <a:sym typeface="EB Garamond"/>
            </a:endParaRPr>
          </a:p>
        </p:txBody>
      </p:sp>
      <p:sp>
        <p:nvSpPr>
          <p:cNvPr id="407" name="Google Shape;407;p29"/>
          <p:cNvSpPr txBox="1"/>
          <p:nvPr/>
        </p:nvSpPr>
        <p:spPr>
          <a:xfrm>
            <a:off x="7219050" y="2809750"/>
            <a:ext cx="992400" cy="400200"/>
          </a:xfrm>
          <a:prstGeom prst="rect">
            <a:avLst/>
          </a:prstGeom>
          <a:solidFill>
            <a:schemeClr val="accent5"/>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EB Garamond"/>
                <a:ea typeface="EB Garamond"/>
                <a:cs typeface="EB Garamond"/>
                <a:sym typeface="EB Garamond"/>
              </a:rPr>
              <a:t>SQL</a:t>
            </a:r>
            <a:endParaRPr>
              <a:latin typeface="EB Garamond"/>
              <a:ea typeface="EB Garamond"/>
              <a:cs typeface="EB Garamond"/>
              <a:sym typeface="EB Garamond"/>
            </a:endParaRPr>
          </a:p>
        </p:txBody>
      </p:sp>
      <p:sp>
        <p:nvSpPr>
          <p:cNvPr id="408" name="Google Shape;408;p29"/>
          <p:cNvSpPr txBox="1"/>
          <p:nvPr/>
        </p:nvSpPr>
        <p:spPr>
          <a:xfrm>
            <a:off x="7219050" y="3344375"/>
            <a:ext cx="992400" cy="400200"/>
          </a:xfrm>
          <a:prstGeom prst="rect">
            <a:avLst/>
          </a:prstGeom>
          <a:solidFill>
            <a:schemeClr val="accent5"/>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EB Garamond"/>
                <a:ea typeface="EB Garamond"/>
                <a:cs typeface="EB Garamond"/>
                <a:sym typeface="EB Garamond"/>
              </a:rPr>
              <a:t>GraphX</a:t>
            </a:r>
            <a:endParaRPr>
              <a:latin typeface="EB Garamond"/>
              <a:ea typeface="EB Garamond"/>
              <a:cs typeface="EB Garamond"/>
              <a:sym typeface="EB Garamond"/>
            </a:endParaRPr>
          </a:p>
        </p:txBody>
      </p:sp>
      <p:sp>
        <p:nvSpPr>
          <p:cNvPr id="409" name="Google Shape;409;p29"/>
          <p:cNvSpPr txBox="1"/>
          <p:nvPr/>
        </p:nvSpPr>
        <p:spPr>
          <a:xfrm>
            <a:off x="2069850" y="1494850"/>
            <a:ext cx="41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aseline="30000" lang="en">
                <a:latin typeface="EB Garamond"/>
                <a:ea typeface="EB Garamond"/>
                <a:cs typeface="EB Garamond"/>
                <a:sym typeface="EB Garamond"/>
              </a:rPr>
              <a:t>[1]</a:t>
            </a:r>
            <a:endParaRPr baseline="30000">
              <a:latin typeface="EB Garamond"/>
              <a:ea typeface="EB Garamond"/>
              <a:cs typeface="EB Garamond"/>
              <a:sym typeface="EB Garamond"/>
            </a:endParaRPr>
          </a:p>
        </p:txBody>
      </p:sp>
      <p:sp>
        <p:nvSpPr>
          <p:cNvPr id="410" name="Google Shape;410;p29"/>
          <p:cNvSpPr txBox="1"/>
          <p:nvPr/>
        </p:nvSpPr>
        <p:spPr>
          <a:xfrm>
            <a:off x="2231150" y="2038100"/>
            <a:ext cx="41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aseline="30000" lang="en">
                <a:latin typeface="EB Garamond"/>
                <a:ea typeface="EB Garamond"/>
                <a:cs typeface="EB Garamond"/>
                <a:sym typeface="EB Garamond"/>
              </a:rPr>
              <a:t>[2]</a:t>
            </a:r>
            <a:endParaRPr baseline="30000">
              <a:latin typeface="EB Garamond"/>
              <a:ea typeface="EB Garamond"/>
              <a:cs typeface="EB Garamond"/>
              <a:sym typeface="EB Garamond"/>
            </a:endParaRPr>
          </a:p>
        </p:txBody>
      </p:sp>
      <p:sp>
        <p:nvSpPr>
          <p:cNvPr id="411" name="Google Shape;411;p29"/>
          <p:cNvSpPr txBox="1"/>
          <p:nvPr/>
        </p:nvSpPr>
        <p:spPr>
          <a:xfrm>
            <a:off x="5423325" y="1494850"/>
            <a:ext cx="41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aseline="30000" lang="en">
                <a:latin typeface="EB Garamond"/>
                <a:ea typeface="EB Garamond"/>
                <a:cs typeface="EB Garamond"/>
                <a:sym typeface="EB Garamond"/>
              </a:rPr>
              <a:t>[3]</a:t>
            </a:r>
            <a:endParaRPr baseline="30000">
              <a:latin typeface="EB Garamond"/>
              <a:ea typeface="EB Garamond"/>
              <a:cs typeface="EB Garamond"/>
              <a:sym typeface="EB Garamond"/>
            </a:endParaRPr>
          </a:p>
        </p:txBody>
      </p:sp>
      <p:sp>
        <p:nvSpPr>
          <p:cNvPr id="412" name="Google Shape;412;p29"/>
          <p:cNvSpPr txBox="1"/>
          <p:nvPr/>
        </p:nvSpPr>
        <p:spPr>
          <a:xfrm>
            <a:off x="8096975" y="1153225"/>
            <a:ext cx="41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aseline="30000" lang="en">
                <a:latin typeface="EB Garamond"/>
                <a:ea typeface="EB Garamond"/>
                <a:cs typeface="EB Garamond"/>
                <a:sym typeface="EB Garamond"/>
              </a:rPr>
              <a:t>[4]</a:t>
            </a:r>
            <a:endParaRPr baseline="30000">
              <a:latin typeface="EB Garamond"/>
              <a:ea typeface="EB Garamond"/>
              <a:cs typeface="EB Garamond"/>
              <a:sym typeface="EB Garamon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8" name="Google Shape;418;p30"/>
          <p:cNvSpPr txBox="1"/>
          <p:nvPr>
            <p:ph type="ctrTitle"/>
          </p:nvPr>
        </p:nvSpPr>
        <p:spPr>
          <a:xfrm>
            <a:off x="390700" y="501475"/>
            <a:ext cx="5623500" cy="66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DOWNSTREAM</a:t>
            </a:r>
            <a:r>
              <a:rPr lang="en"/>
              <a:t> </a:t>
            </a:r>
            <a:endParaRPr/>
          </a:p>
        </p:txBody>
      </p:sp>
      <p:pic>
        <p:nvPicPr>
          <p:cNvPr id="419" name="Google Shape;419;p30"/>
          <p:cNvPicPr preferRelativeResize="0"/>
          <p:nvPr/>
        </p:nvPicPr>
        <p:blipFill>
          <a:blip r:embed="rId3">
            <a:alphaModFix/>
          </a:blip>
          <a:stretch>
            <a:fillRect/>
          </a:stretch>
        </p:blipFill>
        <p:spPr>
          <a:xfrm>
            <a:off x="3936750" y="1815413"/>
            <a:ext cx="1357776" cy="1573875"/>
          </a:xfrm>
          <a:prstGeom prst="rect">
            <a:avLst/>
          </a:prstGeom>
          <a:noFill/>
          <a:ln>
            <a:noFill/>
          </a:ln>
        </p:spPr>
      </p:pic>
      <p:pic>
        <p:nvPicPr>
          <p:cNvPr id="420" name="Google Shape;420;p30"/>
          <p:cNvPicPr preferRelativeResize="0"/>
          <p:nvPr/>
        </p:nvPicPr>
        <p:blipFill>
          <a:blip r:embed="rId4">
            <a:alphaModFix/>
          </a:blip>
          <a:stretch>
            <a:fillRect/>
          </a:stretch>
        </p:blipFill>
        <p:spPr>
          <a:xfrm>
            <a:off x="592863" y="1950775"/>
            <a:ext cx="2009250" cy="1043150"/>
          </a:xfrm>
          <a:prstGeom prst="rect">
            <a:avLst/>
          </a:prstGeom>
          <a:noFill/>
          <a:ln>
            <a:noFill/>
          </a:ln>
        </p:spPr>
      </p:pic>
      <p:sp>
        <p:nvSpPr>
          <p:cNvPr id="421" name="Google Shape;421;p30"/>
          <p:cNvSpPr/>
          <p:nvPr/>
        </p:nvSpPr>
        <p:spPr>
          <a:xfrm>
            <a:off x="2946350" y="2343975"/>
            <a:ext cx="701700" cy="393600"/>
          </a:xfrm>
          <a:prstGeom prst="rightArrow">
            <a:avLst>
              <a:gd fmla="val 50000" name="adj1"/>
              <a:gd fmla="val 500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0"/>
          <p:cNvSpPr txBox="1"/>
          <p:nvPr/>
        </p:nvSpPr>
        <p:spPr>
          <a:xfrm>
            <a:off x="870575" y="4103350"/>
            <a:ext cx="58542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EB Garamond"/>
                <a:ea typeface="EB Garamond"/>
                <a:cs typeface="EB Garamond"/>
                <a:sym typeface="EB Garamond"/>
              </a:rPr>
              <a:t>[1]: </a:t>
            </a:r>
            <a:r>
              <a:rPr i="1" lang="en" sz="800">
                <a:solidFill>
                  <a:schemeClr val="dk1"/>
                </a:solidFill>
                <a:latin typeface="EB Garamond"/>
                <a:ea typeface="EB Garamond"/>
                <a:cs typeface="EB Garamond"/>
                <a:sym typeface="EB Garamond"/>
              </a:rPr>
              <a:t>Jupyter</a:t>
            </a:r>
            <a:r>
              <a:rPr lang="en" sz="800">
                <a:solidFill>
                  <a:schemeClr val="dk1"/>
                </a:solidFill>
                <a:latin typeface="EB Garamond"/>
                <a:ea typeface="EB Garamond"/>
                <a:cs typeface="EB Garamond"/>
                <a:sym typeface="EB Garamond"/>
              </a:rPr>
              <a:t>. (n.d.). Retrieved from upload.wikimedia.org: https://upload.wikimedia.org/wikipedia/commons/3/38/Jupyter_logo.svg</a:t>
            </a:r>
            <a:endParaRPr sz="800">
              <a:solidFill>
                <a:schemeClr val="dk1"/>
              </a:solidFill>
              <a:latin typeface="EB Garamond"/>
              <a:ea typeface="EB Garamond"/>
              <a:cs typeface="EB Garamond"/>
              <a:sym typeface="EB Garamond"/>
            </a:endParaRPr>
          </a:p>
          <a:p>
            <a:pPr indent="0" lvl="0" marL="0" rtl="0" algn="l">
              <a:spcBef>
                <a:spcPts val="0"/>
              </a:spcBef>
              <a:spcAft>
                <a:spcPts val="0"/>
              </a:spcAft>
              <a:buNone/>
            </a:pPr>
            <a:r>
              <a:rPr lang="en" sz="1000">
                <a:latin typeface="EB Garamond"/>
                <a:ea typeface="EB Garamond"/>
                <a:cs typeface="EB Garamond"/>
                <a:sym typeface="EB Garamond"/>
              </a:rPr>
              <a:t>[2]: </a:t>
            </a:r>
            <a:r>
              <a:rPr lang="en" sz="800">
                <a:solidFill>
                  <a:schemeClr val="dk1"/>
                </a:solidFill>
                <a:latin typeface="EB Garamond"/>
                <a:ea typeface="EB Garamond"/>
                <a:cs typeface="EB Garamond"/>
                <a:sym typeface="EB Garamond"/>
              </a:rPr>
              <a:t>Apache Software Foundation. (2013). </a:t>
            </a:r>
            <a:r>
              <a:rPr i="1" lang="en" sz="800">
                <a:solidFill>
                  <a:schemeClr val="dk1"/>
                </a:solidFill>
                <a:latin typeface="EB Garamond"/>
                <a:ea typeface="EB Garamond"/>
                <a:cs typeface="EB Garamond"/>
                <a:sym typeface="EB Garamond"/>
              </a:rPr>
              <a:t>Wikimedia Commons</a:t>
            </a:r>
            <a:r>
              <a:rPr lang="en" sz="800">
                <a:solidFill>
                  <a:schemeClr val="dk1"/>
                </a:solidFill>
                <a:latin typeface="EB Garamond"/>
                <a:ea typeface="EB Garamond"/>
                <a:cs typeface="EB Garamond"/>
                <a:sym typeface="EB Garamond"/>
              </a:rPr>
              <a:t>. Retrieved from commons.wikimedia.org: </a:t>
            </a:r>
            <a:r>
              <a:rPr lang="en" sz="1000" u="sng">
                <a:solidFill>
                  <a:schemeClr val="hlink"/>
                </a:solidFill>
                <a:latin typeface="EB Garamond"/>
                <a:ea typeface="EB Garamond"/>
                <a:cs typeface="EB Garamond"/>
                <a:sym typeface="EB Garamond"/>
                <a:hlinkClick r:id="rId5"/>
              </a:rPr>
              <a:t>https://commons.wikimedia.org/wiki/File:Apache_Spark_logo.svg</a:t>
            </a:r>
            <a:endParaRPr sz="1000">
              <a:latin typeface="EB Garamond"/>
              <a:ea typeface="EB Garamond"/>
              <a:cs typeface="EB Garamond"/>
              <a:sym typeface="EB Garamond"/>
            </a:endParaRPr>
          </a:p>
          <a:p>
            <a:pPr indent="0" lvl="0" marL="0" rtl="0" algn="l">
              <a:spcBef>
                <a:spcPts val="0"/>
              </a:spcBef>
              <a:spcAft>
                <a:spcPts val="0"/>
              </a:spcAft>
              <a:buNone/>
            </a:pPr>
            <a:r>
              <a:rPr lang="en" sz="1000">
                <a:latin typeface="EB Garamond"/>
                <a:ea typeface="EB Garamond"/>
                <a:cs typeface="EB Garamond"/>
                <a:sym typeface="EB Garamond"/>
              </a:rPr>
              <a:t>[3]: </a:t>
            </a:r>
            <a:r>
              <a:rPr i="1" lang="en" sz="800">
                <a:solidFill>
                  <a:schemeClr val="dk1"/>
                </a:solidFill>
                <a:latin typeface="EB Garamond"/>
                <a:ea typeface="EB Garamond"/>
                <a:cs typeface="EB Garamond"/>
                <a:sym typeface="EB Garamond"/>
              </a:rPr>
              <a:t>Anaconda</a:t>
            </a:r>
            <a:r>
              <a:rPr lang="en" sz="800">
                <a:solidFill>
                  <a:schemeClr val="dk1"/>
                </a:solidFill>
                <a:latin typeface="EB Garamond"/>
                <a:ea typeface="EB Garamond"/>
                <a:cs typeface="EB Garamond"/>
                <a:sym typeface="EB Garamond"/>
              </a:rPr>
              <a:t>. (n.d.). Retrieved from upload.wikimedia.org: https://upload.wikimedia.org/wikipedia/en/c/cd/Anaconda_Logo.png</a:t>
            </a:r>
            <a:endParaRPr sz="8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1000">
              <a:latin typeface="EB Garamond"/>
              <a:ea typeface="EB Garamond"/>
              <a:cs typeface="EB Garamond"/>
              <a:sym typeface="EB Garamond"/>
            </a:endParaRPr>
          </a:p>
        </p:txBody>
      </p:sp>
      <p:sp>
        <p:nvSpPr>
          <p:cNvPr id="423" name="Google Shape;423;p30"/>
          <p:cNvSpPr txBox="1"/>
          <p:nvPr/>
        </p:nvSpPr>
        <p:spPr>
          <a:xfrm>
            <a:off x="8050425" y="1670375"/>
            <a:ext cx="41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aseline="30000" lang="en">
                <a:latin typeface="EB Garamond"/>
                <a:ea typeface="EB Garamond"/>
                <a:cs typeface="EB Garamond"/>
                <a:sym typeface="EB Garamond"/>
              </a:rPr>
              <a:t>[3]</a:t>
            </a:r>
            <a:endParaRPr baseline="30000">
              <a:latin typeface="EB Garamond"/>
              <a:ea typeface="EB Garamond"/>
              <a:cs typeface="EB Garamond"/>
              <a:sym typeface="EB Garamond"/>
            </a:endParaRPr>
          </a:p>
        </p:txBody>
      </p:sp>
      <p:sp>
        <p:nvSpPr>
          <p:cNvPr id="424" name="Google Shape;424;p30"/>
          <p:cNvSpPr txBox="1"/>
          <p:nvPr/>
        </p:nvSpPr>
        <p:spPr>
          <a:xfrm>
            <a:off x="2594100" y="1754225"/>
            <a:ext cx="41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aseline="30000" lang="en">
                <a:latin typeface="EB Garamond"/>
                <a:ea typeface="EB Garamond"/>
                <a:cs typeface="EB Garamond"/>
                <a:sym typeface="EB Garamond"/>
              </a:rPr>
              <a:t>[2]</a:t>
            </a:r>
            <a:endParaRPr baseline="30000">
              <a:latin typeface="EB Garamond"/>
              <a:ea typeface="EB Garamond"/>
              <a:cs typeface="EB Garamond"/>
              <a:sym typeface="EB Garamond"/>
            </a:endParaRPr>
          </a:p>
        </p:txBody>
      </p:sp>
      <p:pic>
        <p:nvPicPr>
          <p:cNvPr id="425" name="Google Shape;425;p30"/>
          <p:cNvPicPr preferRelativeResize="0"/>
          <p:nvPr/>
        </p:nvPicPr>
        <p:blipFill>
          <a:blip r:embed="rId6">
            <a:alphaModFix/>
          </a:blip>
          <a:stretch>
            <a:fillRect/>
          </a:stretch>
        </p:blipFill>
        <p:spPr>
          <a:xfrm>
            <a:off x="6219575" y="1869712"/>
            <a:ext cx="2690275" cy="1342125"/>
          </a:xfrm>
          <a:prstGeom prst="rect">
            <a:avLst/>
          </a:prstGeom>
          <a:noFill/>
          <a:ln>
            <a:noFill/>
          </a:ln>
        </p:spPr>
      </p:pic>
      <p:sp>
        <p:nvSpPr>
          <p:cNvPr id="426" name="Google Shape;426;p30"/>
          <p:cNvSpPr/>
          <p:nvPr/>
        </p:nvSpPr>
        <p:spPr>
          <a:xfrm>
            <a:off x="5583225" y="2275550"/>
            <a:ext cx="701700" cy="393600"/>
          </a:xfrm>
          <a:prstGeom prst="rightArrow">
            <a:avLst>
              <a:gd fmla="val 50000" name="adj1"/>
              <a:gd fmla="val 500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0"/>
          <p:cNvSpPr txBox="1"/>
          <p:nvPr/>
        </p:nvSpPr>
        <p:spPr>
          <a:xfrm>
            <a:off x="5322250" y="1754225"/>
            <a:ext cx="41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aseline="30000" lang="en">
                <a:latin typeface="EB Garamond"/>
                <a:ea typeface="EB Garamond"/>
                <a:cs typeface="EB Garamond"/>
                <a:sym typeface="EB Garamond"/>
              </a:rPr>
              <a:t>[1]</a:t>
            </a:r>
            <a:endParaRPr baseline="30000">
              <a:latin typeface="EB Garamond"/>
              <a:ea typeface="EB Garamond"/>
              <a:cs typeface="EB Garamond"/>
              <a:sym typeface="EB Garamon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31"/>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000">
                <a:solidFill>
                  <a:schemeClr val="lt1"/>
                </a:solidFill>
                <a:latin typeface="Montserrat"/>
                <a:ea typeface="Montserrat"/>
                <a:cs typeface="Montserrat"/>
                <a:sym typeface="Montserrat"/>
              </a:rPr>
              <a:t>APACHE SPARK DESIGN PRINCIPLES &amp; PRINCIPALS</a:t>
            </a:r>
            <a:endParaRPr b="1" sz="10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00"/>
          </a:p>
        </p:txBody>
      </p:sp>
      <p:sp>
        <p:nvSpPr>
          <p:cNvPr id="433" name="Google Shape;433;p31"/>
          <p:cNvSpPr txBox="1"/>
          <p:nvPr/>
        </p:nvSpPr>
        <p:spPr>
          <a:xfrm flipH="1">
            <a:off x="790975" y="1196650"/>
            <a:ext cx="6174900" cy="240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u="sng">
                <a:solidFill>
                  <a:schemeClr val="dk1"/>
                </a:solidFill>
                <a:latin typeface="EB Garamond"/>
                <a:ea typeface="EB Garamond"/>
                <a:cs typeface="EB Garamond"/>
                <a:sym typeface="EB Garamond"/>
              </a:rPr>
              <a:t>Design Principles:</a:t>
            </a:r>
            <a:endParaRPr b="1" sz="1100" u="sng">
              <a:solidFill>
                <a:schemeClr val="dk1"/>
              </a:solidFill>
              <a:latin typeface="EB Garamond"/>
              <a:ea typeface="EB Garamond"/>
              <a:cs typeface="EB Garamond"/>
              <a:sym typeface="EB Garamond"/>
            </a:endParaRPr>
          </a:p>
          <a:p>
            <a:pPr indent="-298450" lvl="0" marL="45720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In need of an powerful engine that can process data in real-time as well as batch mode </a:t>
            </a:r>
            <a:r>
              <a:rPr baseline="30000" lang="en" sz="1100">
                <a:solidFill>
                  <a:schemeClr val="dk1"/>
                </a:solidFill>
                <a:latin typeface="EB Garamond"/>
                <a:ea typeface="EB Garamond"/>
                <a:cs typeface="EB Garamond"/>
                <a:sym typeface="EB Garamond"/>
              </a:rPr>
              <a:t>[1]</a:t>
            </a:r>
            <a:endParaRPr baseline="30000" sz="1100">
              <a:solidFill>
                <a:schemeClr val="dk1"/>
              </a:solidFill>
              <a:latin typeface="EB Garamond"/>
              <a:ea typeface="EB Garamond"/>
              <a:cs typeface="EB Garamond"/>
              <a:sym typeface="EB Garamond"/>
            </a:endParaRPr>
          </a:p>
          <a:p>
            <a:pPr indent="-298450" lvl="0" marL="45720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A new framework optimized for fast iterative processing like machine learning, and interactive data analysis, while retaining the scalability, and fault tolerance of Hadoop MapReduce </a:t>
            </a:r>
            <a:r>
              <a:rPr baseline="30000" lang="en" sz="1100">
                <a:solidFill>
                  <a:schemeClr val="dk1"/>
                </a:solidFill>
                <a:latin typeface="EB Garamond"/>
                <a:ea typeface="EB Garamond"/>
                <a:cs typeface="EB Garamond"/>
                <a:sym typeface="EB Garamond"/>
              </a:rPr>
              <a:t>[2]</a:t>
            </a:r>
            <a:endParaRPr baseline="30000" sz="1100">
              <a:solidFill>
                <a:schemeClr val="dk1"/>
              </a:solidFill>
              <a:latin typeface="EB Garamond"/>
              <a:ea typeface="EB Garamond"/>
              <a:cs typeface="EB Garamond"/>
              <a:sym typeface="EB Garamond"/>
            </a:endParaRPr>
          </a:p>
          <a:p>
            <a:pPr indent="0" lvl="0" marL="0" marR="0" rtl="0" algn="l">
              <a:lnSpc>
                <a:spcPct val="115000"/>
              </a:lnSpc>
              <a:spcBef>
                <a:spcPts val="1200"/>
              </a:spcBef>
              <a:spcAft>
                <a:spcPts val="0"/>
              </a:spcAft>
              <a:buNone/>
            </a:pPr>
            <a:r>
              <a:rPr b="1" lang="en" sz="1100" u="sng">
                <a:solidFill>
                  <a:schemeClr val="dk1"/>
                </a:solidFill>
                <a:latin typeface="EB Garamond"/>
                <a:ea typeface="EB Garamond"/>
                <a:cs typeface="EB Garamond"/>
                <a:sym typeface="EB Garamond"/>
              </a:rPr>
              <a:t>Principals:</a:t>
            </a:r>
            <a:endParaRPr b="1" sz="1100" u="sng">
              <a:solidFill>
                <a:schemeClr val="dk1"/>
              </a:solidFill>
              <a:latin typeface="EB Garamond"/>
              <a:ea typeface="EB Garamond"/>
              <a:cs typeface="EB Garamond"/>
              <a:sym typeface="EB Garamond"/>
            </a:endParaRPr>
          </a:p>
          <a:p>
            <a:pPr indent="-298450" lvl="0" marL="457200" marR="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Committers: Dilip Biswal	 (Adobe), Jason Dai (Intel), Ankur Dave (UC Berkeley), etc.</a:t>
            </a:r>
            <a:r>
              <a:rPr baseline="30000" lang="en" sz="1100">
                <a:solidFill>
                  <a:schemeClr val="dk1"/>
                </a:solidFill>
                <a:latin typeface="EB Garamond"/>
                <a:ea typeface="EB Garamond"/>
                <a:cs typeface="EB Garamond"/>
                <a:sym typeface="EB Garamond"/>
              </a:rPr>
              <a:t>[3]</a:t>
            </a:r>
            <a:endParaRPr baseline="30000" sz="1100">
              <a:solidFill>
                <a:schemeClr val="dk1"/>
              </a:solidFill>
              <a:latin typeface="EB Garamond"/>
              <a:ea typeface="EB Garamond"/>
              <a:cs typeface="EB Garamond"/>
              <a:sym typeface="EB Garamond"/>
            </a:endParaRPr>
          </a:p>
          <a:p>
            <a:pPr indent="-298450" lvl="0" marL="457200" marR="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Maintainers: Apache Software Foundation </a:t>
            </a:r>
            <a:r>
              <a:rPr baseline="30000" lang="en" sz="1100">
                <a:solidFill>
                  <a:schemeClr val="dk1"/>
                </a:solidFill>
                <a:latin typeface="EB Garamond"/>
                <a:ea typeface="EB Garamond"/>
                <a:cs typeface="EB Garamond"/>
                <a:sym typeface="EB Garamond"/>
              </a:rPr>
              <a:t>[4]</a:t>
            </a:r>
            <a:endParaRPr baseline="30000" sz="1100">
              <a:solidFill>
                <a:schemeClr val="dk1"/>
              </a:solidFill>
              <a:latin typeface="EB Garamond"/>
              <a:ea typeface="EB Garamond"/>
              <a:cs typeface="EB Garamond"/>
              <a:sym typeface="EB Garamond"/>
            </a:endParaRPr>
          </a:p>
          <a:p>
            <a:pPr indent="-298450" lvl="0" marL="457200" marR="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Contributors: Individuals; Anyone can contribute to Spark </a:t>
            </a:r>
            <a:r>
              <a:rPr baseline="30000" lang="en" sz="1100">
                <a:solidFill>
                  <a:schemeClr val="dk1"/>
                </a:solidFill>
                <a:latin typeface="EB Garamond"/>
                <a:ea typeface="EB Garamond"/>
                <a:cs typeface="EB Garamond"/>
                <a:sym typeface="EB Garamond"/>
              </a:rPr>
              <a:t>[5]</a:t>
            </a:r>
            <a:endParaRPr baseline="30000" sz="1100">
              <a:solidFill>
                <a:schemeClr val="dk1"/>
              </a:solidFill>
              <a:latin typeface="EB Garamond"/>
              <a:ea typeface="EB Garamond"/>
              <a:cs typeface="EB Garamond"/>
              <a:sym typeface="EB Garamond"/>
            </a:endParaRPr>
          </a:p>
          <a:p>
            <a:pPr indent="-298450" lvl="0" marL="457200" marR="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Sponsors: individual donations and corporate sponsors including Google, Facebook, Microsoft,  etc. </a:t>
            </a:r>
            <a:r>
              <a:rPr baseline="30000" lang="en" sz="1100">
                <a:solidFill>
                  <a:schemeClr val="dk1"/>
                </a:solidFill>
                <a:latin typeface="EB Garamond"/>
                <a:ea typeface="EB Garamond"/>
                <a:cs typeface="EB Garamond"/>
                <a:sym typeface="EB Garamond"/>
              </a:rPr>
              <a:t>[6]</a:t>
            </a:r>
            <a:endParaRPr baseline="30000" sz="1100">
              <a:solidFill>
                <a:schemeClr val="dk1"/>
              </a:solidFill>
              <a:latin typeface="EB Garamond"/>
              <a:ea typeface="EB Garamond"/>
              <a:cs typeface="EB Garamond"/>
              <a:sym typeface="EB Garamond"/>
            </a:endParaRPr>
          </a:p>
          <a:p>
            <a:pPr indent="-298450" lvl="0" marL="457200" marR="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End Users: Netflix, Yahoo, eBay, etc. </a:t>
            </a:r>
            <a:r>
              <a:rPr baseline="30000" lang="en" sz="1100">
                <a:solidFill>
                  <a:schemeClr val="dk1"/>
                </a:solidFill>
                <a:latin typeface="EB Garamond"/>
                <a:ea typeface="EB Garamond"/>
                <a:cs typeface="EB Garamond"/>
                <a:sym typeface="EB Garamond"/>
              </a:rPr>
              <a:t>[7]</a:t>
            </a:r>
            <a:endParaRPr baseline="30000" sz="1100">
              <a:solidFill>
                <a:schemeClr val="dk1"/>
              </a:solidFill>
              <a:latin typeface="EB Garamond"/>
              <a:ea typeface="EB Garamond"/>
              <a:cs typeface="EB Garamond"/>
              <a:sym typeface="EB Garamond"/>
            </a:endParaRPr>
          </a:p>
          <a:p>
            <a:pPr indent="-298450" lvl="0" marL="457200" marR="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Distributors: Databricks </a:t>
            </a:r>
            <a:r>
              <a:rPr baseline="30000" lang="en" sz="1100">
                <a:solidFill>
                  <a:schemeClr val="dk1"/>
                </a:solidFill>
                <a:latin typeface="EB Garamond"/>
                <a:ea typeface="EB Garamond"/>
                <a:cs typeface="EB Garamond"/>
                <a:sym typeface="EB Garamond"/>
              </a:rPr>
              <a:t>[8]</a:t>
            </a:r>
            <a:endParaRPr baseline="30000" sz="1100">
              <a:solidFill>
                <a:schemeClr val="dk1"/>
              </a:solidFill>
              <a:latin typeface="EB Garamond"/>
              <a:ea typeface="EB Garamond"/>
              <a:cs typeface="EB Garamond"/>
              <a:sym typeface="EB Garamond"/>
            </a:endParaRPr>
          </a:p>
          <a:p>
            <a:pPr indent="0" lvl="0" marL="0" marR="0" rtl="0" algn="l">
              <a:lnSpc>
                <a:spcPct val="115000"/>
              </a:lnSpc>
              <a:spcBef>
                <a:spcPts val="0"/>
              </a:spcBef>
              <a:spcAft>
                <a:spcPts val="0"/>
              </a:spcAft>
              <a:buNone/>
            </a:pPr>
            <a:r>
              <a:t/>
            </a:r>
            <a:endParaRPr sz="1100">
              <a:solidFill>
                <a:schemeClr val="dk1"/>
              </a:solidFill>
              <a:latin typeface="EB Garamond"/>
              <a:ea typeface="EB Garamond"/>
              <a:cs typeface="EB Garamond"/>
              <a:sym typeface="EB Garamond"/>
            </a:endParaRPr>
          </a:p>
          <a:p>
            <a:pPr indent="0" lvl="0" marL="0" marR="0" rtl="0" algn="l">
              <a:lnSpc>
                <a:spcPct val="115000"/>
              </a:lnSpc>
              <a:spcBef>
                <a:spcPts val="0"/>
              </a:spcBef>
              <a:spcAft>
                <a:spcPts val="0"/>
              </a:spcAft>
              <a:buNone/>
            </a:pPr>
            <a:r>
              <a:t/>
            </a:r>
            <a:endParaRPr sz="1100">
              <a:solidFill>
                <a:schemeClr val="dk1"/>
              </a:solidFill>
              <a:latin typeface="EB Garamond"/>
              <a:ea typeface="EB Garamond"/>
              <a:cs typeface="EB Garamond"/>
              <a:sym typeface="EB Garamond"/>
            </a:endParaRPr>
          </a:p>
        </p:txBody>
      </p:sp>
      <p:grpSp>
        <p:nvGrpSpPr>
          <p:cNvPr id="434" name="Google Shape;434;p31"/>
          <p:cNvGrpSpPr/>
          <p:nvPr/>
        </p:nvGrpSpPr>
        <p:grpSpPr>
          <a:xfrm>
            <a:off x="7483797" y="3301954"/>
            <a:ext cx="927302" cy="2083860"/>
            <a:chOff x="2449930" y="2556776"/>
            <a:chExt cx="1339065" cy="3009185"/>
          </a:xfrm>
        </p:grpSpPr>
        <p:sp>
          <p:nvSpPr>
            <p:cNvPr id="435" name="Google Shape;435;p31"/>
            <p:cNvSpPr/>
            <p:nvPr/>
          </p:nvSpPr>
          <p:spPr>
            <a:xfrm>
              <a:off x="2449930" y="2556776"/>
              <a:ext cx="1339065" cy="2243750"/>
            </a:xfrm>
            <a:custGeom>
              <a:rect b="b" l="l" r="r" t="t"/>
              <a:pathLst>
                <a:path extrusionOk="0" h="105106" w="62727">
                  <a:moveTo>
                    <a:pt x="31083" y="0"/>
                  </a:moveTo>
                  <a:cubicBezTo>
                    <a:pt x="30660" y="0"/>
                    <a:pt x="30078" y="77"/>
                    <a:pt x="29410" y="366"/>
                  </a:cubicBezTo>
                  <a:cubicBezTo>
                    <a:pt x="23250" y="2407"/>
                    <a:pt x="21611" y="16772"/>
                    <a:pt x="21172" y="24241"/>
                  </a:cubicBezTo>
                  <a:cubicBezTo>
                    <a:pt x="21082" y="25817"/>
                    <a:pt x="20271" y="27035"/>
                    <a:pt x="19296" y="27035"/>
                  </a:cubicBezTo>
                  <a:cubicBezTo>
                    <a:pt x="19260" y="27035"/>
                    <a:pt x="19224" y="27033"/>
                    <a:pt x="19188" y="27030"/>
                  </a:cubicBezTo>
                  <a:cubicBezTo>
                    <a:pt x="19071" y="27019"/>
                    <a:pt x="18950" y="27014"/>
                    <a:pt x="18825" y="27014"/>
                  </a:cubicBezTo>
                  <a:cubicBezTo>
                    <a:pt x="16566" y="27014"/>
                    <a:pt x="13102" y="28718"/>
                    <a:pt x="11108" y="31917"/>
                  </a:cubicBezTo>
                  <a:cubicBezTo>
                    <a:pt x="8196" y="36601"/>
                    <a:pt x="8495" y="49895"/>
                    <a:pt x="8858" y="56599"/>
                  </a:cubicBezTo>
                  <a:cubicBezTo>
                    <a:pt x="8957" y="58430"/>
                    <a:pt x="8037" y="59917"/>
                    <a:pt x="6895" y="59917"/>
                  </a:cubicBezTo>
                  <a:cubicBezTo>
                    <a:pt x="6888" y="59917"/>
                    <a:pt x="6881" y="59917"/>
                    <a:pt x="6874" y="59917"/>
                  </a:cubicBezTo>
                  <a:cubicBezTo>
                    <a:pt x="6854" y="59917"/>
                    <a:pt x="6835" y="59916"/>
                    <a:pt x="6815" y="59916"/>
                  </a:cubicBezTo>
                  <a:cubicBezTo>
                    <a:pt x="2657" y="59916"/>
                    <a:pt x="1204" y="66933"/>
                    <a:pt x="1204" y="66933"/>
                  </a:cubicBezTo>
                  <a:cubicBezTo>
                    <a:pt x="170" y="70668"/>
                    <a:pt x="0" y="74469"/>
                    <a:pt x="472" y="78249"/>
                  </a:cubicBezTo>
                  <a:cubicBezTo>
                    <a:pt x="2716" y="96150"/>
                    <a:pt x="17018" y="105106"/>
                    <a:pt x="31329" y="105106"/>
                  </a:cubicBezTo>
                  <a:cubicBezTo>
                    <a:pt x="45614" y="105106"/>
                    <a:pt x="59909" y="96183"/>
                    <a:pt x="62231" y="78325"/>
                  </a:cubicBezTo>
                  <a:cubicBezTo>
                    <a:pt x="62727" y="74520"/>
                    <a:pt x="62566" y="70692"/>
                    <a:pt x="61526" y="66933"/>
                  </a:cubicBezTo>
                  <a:cubicBezTo>
                    <a:pt x="61526" y="66933"/>
                    <a:pt x="60070" y="59916"/>
                    <a:pt x="55912" y="59916"/>
                  </a:cubicBezTo>
                  <a:cubicBezTo>
                    <a:pt x="55892" y="59916"/>
                    <a:pt x="55872" y="59917"/>
                    <a:pt x="55853" y="59917"/>
                  </a:cubicBezTo>
                  <a:cubicBezTo>
                    <a:pt x="55846" y="59917"/>
                    <a:pt x="55839" y="59917"/>
                    <a:pt x="55832" y="59917"/>
                  </a:cubicBezTo>
                  <a:cubicBezTo>
                    <a:pt x="54689" y="59917"/>
                    <a:pt x="53770" y="58430"/>
                    <a:pt x="53869" y="56599"/>
                  </a:cubicBezTo>
                  <a:cubicBezTo>
                    <a:pt x="54232" y="49895"/>
                    <a:pt x="54534" y="36601"/>
                    <a:pt x="51619" y="31917"/>
                  </a:cubicBezTo>
                  <a:cubicBezTo>
                    <a:pt x="49627" y="28718"/>
                    <a:pt x="46161" y="27014"/>
                    <a:pt x="43904" y="27014"/>
                  </a:cubicBezTo>
                  <a:cubicBezTo>
                    <a:pt x="43780" y="27014"/>
                    <a:pt x="43659" y="27019"/>
                    <a:pt x="43542" y="27030"/>
                  </a:cubicBezTo>
                  <a:cubicBezTo>
                    <a:pt x="43505" y="27033"/>
                    <a:pt x="43470" y="27035"/>
                    <a:pt x="43434" y="27035"/>
                  </a:cubicBezTo>
                  <a:cubicBezTo>
                    <a:pt x="42459" y="27035"/>
                    <a:pt x="41648" y="25817"/>
                    <a:pt x="41555" y="24241"/>
                  </a:cubicBezTo>
                  <a:cubicBezTo>
                    <a:pt x="41119" y="16772"/>
                    <a:pt x="39480" y="2407"/>
                    <a:pt x="33317" y="366"/>
                  </a:cubicBezTo>
                  <a:cubicBezTo>
                    <a:pt x="32649" y="77"/>
                    <a:pt x="32066" y="0"/>
                    <a:pt x="31644" y="0"/>
                  </a:cubicBezTo>
                  <a:cubicBezTo>
                    <a:pt x="31540" y="0"/>
                    <a:pt x="31447" y="5"/>
                    <a:pt x="31363" y="12"/>
                  </a:cubicBezTo>
                  <a:cubicBezTo>
                    <a:pt x="31280" y="5"/>
                    <a:pt x="31186" y="0"/>
                    <a:pt x="31083" y="0"/>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1"/>
            <p:cNvSpPr/>
            <p:nvPr/>
          </p:nvSpPr>
          <p:spPr>
            <a:xfrm>
              <a:off x="2876464" y="3265233"/>
              <a:ext cx="475943" cy="2300727"/>
            </a:xfrm>
            <a:custGeom>
              <a:rect b="b" l="l" r="r" t="t"/>
              <a:pathLst>
                <a:path extrusionOk="0" h="107775" w="22295">
                  <a:moveTo>
                    <a:pt x="11420" y="1"/>
                  </a:moveTo>
                  <a:cubicBezTo>
                    <a:pt x="10633" y="1"/>
                    <a:pt x="9998" y="639"/>
                    <a:pt x="9998" y="1425"/>
                  </a:cubicBezTo>
                  <a:lnTo>
                    <a:pt x="9998" y="44649"/>
                  </a:lnTo>
                  <a:lnTo>
                    <a:pt x="1966" y="35011"/>
                  </a:lnTo>
                  <a:cubicBezTo>
                    <a:pt x="1760" y="34764"/>
                    <a:pt x="1464" y="34636"/>
                    <a:pt x="1167" y="34636"/>
                  </a:cubicBezTo>
                  <a:cubicBezTo>
                    <a:pt x="933" y="34636"/>
                    <a:pt x="697" y="34715"/>
                    <a:pt x="503" y="34878"/>
                  </a:cubicBezTo>
                  <a:cubicBezTo>
                    <a:pt x="61" y="35244"/>
                    <a:pt x="1" y="35900"/>
                    <a:pt x="370" y="36342"/>
                  </a:cubicBezTo>
                  <a:lnTo>
                    <a:pt x="9998" y="47894"/>
                  </a:lnTo>
                  <a:lnTo>
                    <a:pt x="9998" y="106350"/>
                  </a:lnTo>
                  <a:cubicBezTo>
                    <a:pt x="9998" y="107136"/>
                    <a:pt x="10633" y="107774"/>
                    <a:pt x="11420" y="107774"/>
                  </a:cubicBezTo>
                  <a:cubicBezTo>
                    <a:pt x="12206" y="107774"/>
                    <a:pt x="12844" y="107136"/>
                    <a:pt x="12844" y="106350"/>
                  </a:cubicBezTo>
                  <a:lnTo>
                    <a:pt x="12844" y="34905"/>
                  </a:lnTo>
                  <a:lnTo>
                    <a:pt x="21944" y="24414"/>
                  </a:lnTo>
                  <a:cubicBezTo>
                    <a:pt x="22294" y="23997"/>
                    <a:pt x="22246" y="23377"/>
                    <a:pt x="21835" y="23020"/>
                  </a:cubicBezTo>
                  <a:cubicBezTo>
                    <a:pt x="21646" y="22857"/>
                    <a:pt x="21414" y="22776"/>
                    <a:pt x="21183" y="22776"/>
                  </a:cubicBezTo>
                  <a:cubicBezTo>
                    <a:pt x="20909" y="22776"/>
                    <a:pt x="20637" y="22889"/>
                    <a:pt x="20441" y="23108"/>
                  </a:cubicBezTo>
                  <a:lnTo>
                    <a:pt x="20441" y="23111"/>
                  </a:lnTo>
                  <a:lnTo>
                    <a:pt x="12844" y="31866"/>
                  </a:lnTo>
                  <a:lnTo>
                    <a:pt x="12844" y="19413"/>
                  </a:lnTo>
                  <a:lnTo>
                    <a:pt x="21944" y="8922"/>
                  </a:lnTo>
                  <a:cubicBezTo>
                    <a:pt x="22294" y="8505"/>
                    <a:pt x="22246" y="7885"/>
                    <a:pt x="21835" y="7528"/>
                  </a:cubicBezTo>
                  <a:cubicBezTo>
                    <a:pt x="21646" y="7364"/>
                    <a:pt x="21414" y="7284"/>
                    <a:pt x="21183" y="7284"/>
                  </a:cubicBezTo>
                  <a:cubicBezTo>
                    <a:pt x="20909" y="7284"/>
                    <a:pt x="20637" y="7396"/>
                    <a:pt x="20441" y="7615"/>
                  </a:cubicBezTo>
                  <a:lnTo>
                    <a:pt x="12844" y="16373"/>
                  </a:lnTo>
                  <a:lnTo>
                    <a:pt x="12844" y="1425"/>
                  </a:lnTo>
                  <a:cubicBezTo>
                    <a:pt x="12844" y="639"/>
                    <a:pt x="12206" y="1"/>
                    <a:pt x="11420"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 name="Google Shape;437;p31"/>
          <p:cNvGrpSpPr/>
          <p:nvPr/>
        </p:nvGrpSpPr>
        <p:grpSpPr>
          <a:xfrm>
            <a:off x="7969998" y="3597557"/>
            <a:ext cx="1282408" cy="1701863"/>
            <a:chOff x="1231043" y="3326737"/>
            <a:chExt cx="1851853" cy="2457564"/>
          </a:xfrm>
        </p:grpSpPr>
        <p:sp>
          <p:nvSpPr>
            <p:cNvPr id="438" name="Google Shape;438;p31"/>
            <p:cNvSpPr/>
            <p:nvPr/>
          </p:nvSpPr>
          <p:spPr>
            <a:xfrm>
              <a:off x="1231043" y="3326737"/>
              <a:ext cx="1851853" cy="1904112"/>
            </a:xfrm>
            <a:custGeom>
              <a:rect b="b" l="l" r="r" t="t"/>
              <a:pathLst>
                <a:path extrusionOk="0" h="89196" w="86748">
                  <a:moveTo>
                    <a:pt x="43054" y="1"/>
                  </a:moveTo>
                  <a:cubicBezTo>
                    <a:pt x="42402" y="1"/>
                    <a:pt x="41751" y="88"/>
                    <a:pt x="41123" y="262"/>
                  </a:cubicBezTo>
                  <a:cubicBezTo>
                    <a:pt x="34016" y="1728"/>
                    <a:pt x="32123" y="12041"/>
                    <a:pt x="31621" y="17405"/>
                  </a:cubicBezTo>
                  <a:cubicBezTo>
                    <a:pt x="31513" y="18538"/>
                    <a:pt x="30574" y="19411"/>
                    <a:pt x="29452" y="19411"/>
                  </a:cubicBezTo>
                  <a:cubicBezTo>
                    <a:pt x="29411" y="19411"/>
                    <a:pt x="29370" y="19410"/>
                    <a:pt x="29329" y="19407"/>
                  </a:cubicBezTo>
                  <a:cubicBezTo>
                    <a:pt x="29192" y="19400"/>
                    <a:pt x="29051" y="19396"/>
                    <a:pt x="28905" y="19396"/>
                  </a:cubicBezTo>
                  <a:cubicBezTo>
                    <a:pt x="26301" y="19396"/>
                    <a:pt x="22308" y="20621"/>
                    <a:pt x="20011" y="22918"/>
                  </a:cubicBezTo>
                  <a:cubicBezTo>
                    <a:pt x="16648" y="26278"/>
                    <a:pt x="16996" y="35825"/>
                    <a:pt x="17414" y="40637"/>
                  </a:cubicBezTo>
                  <a:cubicBezTo>
                    <a:pt x="17531" y="41954"/>
                    <a:pt x="16467" y="43020"/>
                    <a:pt x="15150" y="43020"/>
                  </a:cubicBezTo>
                  <a:cubicBezTo>
                    <a:pt x="15142" y="43020"/>
                    <a:pt x="15135" y="43020"/>
                    <a:pt x="15127" y="43020"/>
                  </a:cubicBezTo>
                  <a:cubicBezTo>
                    <a:pt x="15104" y="43020"/>
                    <a:pt x="15081" y="43019"/>
                    <a:pt x="15059" y="43019"/>
                  </a:cubicBezTo>
                  <a:cubicBezTo>
                    <a:pt x="10264" y="43019"/>
                    <a:pt x="8583" y="48058"/>
                    <a:pt x="8583" y="48058"/>
                  </a:cubicBezTo>
                  <a:cubicBezTo>
                    <a:pt x="1" y="67367"/>
                    <a:pt x="37751" y="86679"/>
                    <a:pt x="42399" y="88968"/>
                  </a:cubicBezTo>
                  <a:cubicBezTo>
                    <a:pt x="42704" y="89116"/>
                    <a:pt x="43037" y="89195"/>
                    <a:pt x="43376" y="89195"/>
                  </a:cubicBezTo>
                  <a:cubicBezTo>
                    <a:pt x="43714" y="89195"/>
                    <a:pt x="44047" y="89116"/>
                    <a:pt x="44349" y="88968"/>
                  </a:cubicBezTo>
                  <a:cubicBezTo>
                    <a:pt x="48998" y="86679"/>
                    <a:pt x="86748" y="67367"/>
                    <a:pt x="78165" y="48058"/>
                  </a:cubicBezTo>
                  <a:cubicBezTo>
                    <a:pt x="78165" y="48058"/>
                    <a:pt x="76488" y="43019"/>
                    <a:pt x="71693" y="43019"/>
                  </a:cubicBezTo>
                  <a:cubicBezTo>
                    <a:pt x="71670" y="43019"/>
                    <a:pt x="71647" y="43020"/>
                    <a:pt x="71624" y="43020"/>
                  </a:cubicBezTo>
                  <a:cubicBezTo>
                    <a:pt x="71617" y="43020"/>
                    <a:pt x="71609" y="43020"/>
                    <a:pt x="71602" y="43020"/>
                  </a:cubicBezTo>
                  <a:cubicBezTo>
                    <a:pt x="70282" y="43020"/>
                    <a:pt x="69224" y="41954"/>
                    <a:pt x="69335" y="40637"/>
                  </a:cubicBezTo>
                  <a:cubicBezTo>
                    <a:pt x="69755" y="35825"/>
                    <a:pt x="70103" y="26278"/>
                    <a:pt x="66740" y="22918"/>
                  </a:cubicBezTo>
                  <a:cubicBezTo>
                    <a:pt x="64443" y="20621"/>
                    <a:pt x="60448" y="19396"/>
                    <a:pt x="57843" y="19396"/>
                  </a:cubicBezTo>
                  <a:cubicBezTo>
                    <a:pt x="57697" y="19396"/>
                    <a:pt x="57556" y="19400"/>
                    <a:pt x="57420" y="19407"/>
                  </a:cubicBezTo>
                  <a:cubicBezTo>
                    <a:pt x="57379" y="19410"/>
                    <a:pt x="57338" y="19411"/>
                    <a:pt x="57297" y="19411"/>
                  </a:cubicBezTo>
                  <a:cubicBezTo>
                    <a:pt x="56174" y="19411"/>
                    <a:pt x="55236" y="18535"/>
                    <a:pt x="55130" y="17405"/>
                  </a:cubicBezTo>
                  <a:cubicBezTo>
                    <a:pt x="54625" y="12041"/>
                    <a:pt x="52735" y="1728"/>
                    <a:pt x="45629" y="262"/>
                  </a:cubicBezTo>
                  <a:cubicBezTo>
                    <a:pt x="44997" y="88"/>
                    <a:pt x="44348" y="1"/>
                    <a:pt x="43697" y="1"/>
                  </a:cubicBezTo>
                  <a:cubicBezTo>
                    <a:pt x="43590" y="1"/>
                    <a:pt x="43483" y="3"/>
                    <a:pt x="43376" y="8"/>
                  </a:cubicBezTo>
                  <a:cubicBezTo>
                    <a:pt x="43269" y="3"/>
                    <a:pt x="43162" y="1"/>
                    <a:pt x="43054" y="1"/>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1"/>
            <p:cNvSpPr/>
            <p:nvPr/>
          </p:nvSpPr>
          <p:spPr>
            <a:xfrm>
              <a:off x="1899813" y="3980288"/>
              <a:ext cx="541266" cy="1804013"/>
            </a:xfrm>
            <a:custGeom>
              <a:rect b="b" l="l" r="r" t="t"/>
              <a:pathLst>
                <a:path extrusionOk="0" h="84507" w="25355">
                  <a:moveTo>
                    <a:pt x="12681" y="1"/>
                  </a:moveTo>
                  <a:cubicBezTo>
                    <a:pt x="12064" y="1"/>
                    <a:pt x="11565" y="500"/>
                    <a:pt x="11565" y="1117"/>
                  </a:cubicBezTo>
                  <a:lnTo>
                    <a:pt x="11565" y="34600"/>
                  </a:lnTo>
                  <a:lnTo>
                    <a:pt x="2111" y="23256"/>
                  </a:lnTo>
                  <a:cubicBezTo>
                    <a:pt x="1890" y="22990"/>
                    <a:pt x="1571" y="22854"/>
                    <a:pt x="1251" y="22854"/>
                  </a:cubicBezTo>
                  <a:cubicBezTo>
                    <a:pt x="999" y="22854"/>
                    <a:pt x="746" y="22938"/>
                    <a:pt x="539" y="23111"/>
                  </a:cubicBezTo>
                  <a:cubicBezTo>
                    <a:pt x="64" y="23507"/>
                    <a:pt x="1" y="24212"/>
                    <a:pt x="397" y="24687"/>
                  </a:cubicBezTo>
                  <a:lnTo>
                    <a:pt x="11565" y="38087"/>
                  </a:lnTo>
                  <a:lnTo>
                    <a:pt x="11565" y="83391"/>
                  </a:lnTo>
                  <a:cubicBezTo>
                    <a:pt x="11565" y="84008"/>
                    <a:pt x="12064" y="84507"/>
                    <a:pt x="12681" y="84507"/>
                  </a:cubicBezTo>
                  <a:cubicBezTo>
                    <a:pt x="13295" y="84507"/>
                    <a:pt x="13797" y="84008"/>
                    <a:pt x="13797" y="83391"/>
                  </a:cubicBezTo>
                  <a:lnTo>
                    <a:pt x="13797" y="28419"/>
                  </a:lnTo>
                  <a:lnTo>
                    <a:pt x="24950" y="15560"/>
                  </a:lnTo>
                  <a:cubicBezTo>
                    <a:pt x="25355" y="15094"/>
                    <a:pt x="25303" y="14390"/>
                    <a:pt x="24838" y="13984"/>
                  </a:cubicBezTo>
                  <a:cubicBezTo>
                    <a:pt x="24627" y="13801"/>
                    <a:pt x="24367" y="13711"/>
                    <a:pt x="24109" y="13711"/>
                  </a:cubicBezTo>
                  <a:cubicBezTo>
                    <a:pt x="23796" y="13711"/>
                    <a:pt x="23485" y="13843"/>
                    <a:pt x="23265" y="14099"/>
                  </a:cubicBezTo>
                  <a:lnTo>
                    <a:pt x="13797" y="25013"/>
                  </a:lnTo>
                  <a:lnTo>
                    <a:pt x="13797" y="1117"/>
                  </a:lnTo>
                  <a:cubicBezTo>
                    <a:pt x="13797" y="500"/>
                    <a:pt x="13298" y="1"/>
                    <a:pt x="12681"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 name="Google Shape;440;p31"/>
          <p:cNvSpPr txBox="1"/>
          <p:nvPr/>
        </p:nvSpPr>
        <p:spPr>
          <a:xfrm>
            <a:off x="57300" y="3597549"/>
            <a:ext cx="7426500" cy="1655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700">
                <a:latin typeface="EB Garamond"/>
                <a:ea typeface="EB Garamond"/>
                <a:cs typeface="EB Garamond"/>
                <a:sym typeface="EB Garamond"/>
              </a:rPr>
              <a:t>[1] </a:t>
            </a:r>
            <a:r>
              <a:rPr lang="en" sz="700">
                <a:solidFill>
                  <a:schemeClr val="dk1"/>
                </a:solidFill>
                <a:latin typeface="EB Garamond"/>
                <a:ea typeface="EB Garamond"/>
                <a:cs typeface="EB Garamond"/>
                <a:sym typeface="EB Garamond"/>
              </a:rPr>
              <a:t>TechVidvan. (n.d.). </a:t>
            </a:r>
            <a:r>
              <a:rPr i="1" lang="en" sz="700">
                <a:solidFill>
                  <a:schemeClr val="dk1"/>
                </a:solidFill>
                <a:latin typeface="EB Garamond"/>
                <a:ea typeface="EB Garamond"/>
                <a:cs typeface="EB Garamond"/>
                <a:sym typeface="EB Garamond"/>
              </a:rPr>
              <a:t>Apache Spark Design Principles- Why Spark Matters</a:t>
            </a:r>
            <a:r>
              <a:rPr lang="en" sz="700">
                <a:solidFill>
                  <a:schemeClr val="dk1"/>
                </a:solidFill>
                <a:latin typeface="EB Garamond"/>
                <a:ea typeface="EB Garamond"/>
                <a:cs typeface="EB Garamond"/>
                <a:sym typeface="EB Garamond"/>
              </a:rPr>
              <a:t>. Retrieved from techvidvan.com: https://techvidvan.com/tutorials/spark-design-principles/#:~:text=Hence%2C%20the%20major%20one%20of,need%20of%20a%20unified%20engine.&amp;text=Apache%20Spark%20leverages%20the%20advantage,learning%20and%20graph%20processing%20easily</a:t>
            </a:r>
            <a:endParaRPr sz="700">
              <a:latin typeface="EB Garamond"/>
              <a:ea typeface="EB Garamond"/>
              <a:cs typeface="EB Garamond"/>
              <a:sym typeface="EB Garamond"/>
            </a:endParaRPr>
          </a:p>
          <a:p>
            <a:pPr indent="0" lvl="0" marL="0" rtl="0" algn="l">
              <a:lnSpc>
                <a:spcPct val="115000"/>
              </a:lnSpc>
              <a:spcBef>
                <a:spcPts val="0"/>
              </a:spcBef>
              <a:spcAft>
                <a:spcPts val="0"/>
              </a:spcAft>
              <a:buNone/>
            </a:pPr>
            <a:r>
              <a:rPr lang="en" sz="700">
                <a:latin typeface="EB Garamond"/>
                <a:ea typeface="EB Garamond"/>
                <a:cs typeface="EB Garamond"/>
                <a:sym typeface="EB Garamond"/>
              </a:rPr>
              <a:t>[2].</a:t>
            </a:r>
            <a:r>
              <a:rPr lang="en" sz="700">
                <a:solidFill>
                  <a:schemeClr val="dk1"/>
                </a:solidFill>
                <a:latin typeface="EB Garamond"/>
                <a:ea typeface="EB Garamond"/>
                <a:cs typeface="EB Garamond"/>
                <a:sym typeface="EB Garamond"/>
              </a:rPr>
              <a:t>aws. (n.d.). </a:t>
            </a:r>
            <a:r>
              <a:rPr i="1" lang="en" sz="700">
                <a:solidFill>
                  <a:schemeClr val="dk1"/>
                </a:solidFill>
                <a:latin typeface="EB Garamond"/>
                <a:ea typeface="EB Garamond"/>
                <a:cs typeface="EB Garamond"/>
                <a:sym typeface="EB Garamond"/>
              </a:rPr>
              <a:t>Introduction to Apache Spark</a:t>
            </a:r>
            <a:r>
              <a:rPr lang="en" sz="700">
                <a:solidFill>
                  <a:schemeClr val="dk1"/>
                </a:solidFill>
                <a:latin typeface="EB Garamond"/>
                <a:ea typeface="EB Garamond"/>
                <a:cs typeface="EB Garamond"/>
                <a:sym typeface="EB Garamond"/>
              </a:rPr>
              <a:t>. Retrieved from aws.amazon.com: https://aws.amazon.com/big-data/what-is-spark/#:~:text=The%20goal%20of%20Spark%20was,fault%20tolerance%20of%20Hadoop%20MapReduce</a:t>
            </a:r>
            <a:endParaRPr sz="700">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None/>
            </a:pPr>
            <a:r>
              <a:rPr lang="en" sz="700">
                <a:latin typeface="EB Garamond"/>
                <a:ea typeface="EB Garamond"/>
                <a:cs typeface="EB Garamond"/>
                <a:sym typeface="EB Garamond"/>
              </a:rPr>
              <a:t>[3] </a:t>
            </a:r>
            <a:r>
              <a:rPr lang="en" sz="700">
                <a:solidFill>
                  <a:schemeClr val="dk1"/>
                </a:solidFill>
                <a:latin typeface="EB Garamond"/>
                <a:ea typeface="EB Garamond"/>
                <a:cs typeface="EB Garamond"/>
                <a:sym typeface="EB Garamond"/>
              </a:rPr>
              <a:t>Apache Spark. (2018). Current </a:t>
            </a:r>
            <a:r>
              <a:rPr i="1" lang="en" sz="700">
                <a:solidFill>
                  <a:schemeClr val="dk1"/>
                </a:solidFill>
                <a:latin typeface="EB Garamond"/>
                <a:ea typeface="EB Garamond"/>
                <a:cs typeface="EB Garamond"/>
                <a:sym typeface="EB Garamond"/>
              </a:rPr>
              <a:t>Committers</a:t>
            </a:r>
            <a:r>
              <a:rPr lang="en" sz="700">
                <a:solidFill>
                  <a:schemeClr val="dk1"/>
                </a:solidFill>
                <a:latin typeface="EB Garamond"/>
                <a:ea typeface="EB Garamond"/>
                <a:cs typeface="EB Garamond"/>
                <a:sym typeface="EB Garamond"/>
              </a:rPr>
              <a:t>. Retrieved from spark.apache.org: https://spark.apache.org/committers.html</a:t>
            </a:r>
            <a:endParaRPr sz="600">
              <a:latin typeface="EB Garamond"/>
              <a:ea typeface="EB Garamond"/>
              <a:cs typeface="EB Garamond"/>
              <a:sym typeface="EB Garamond"/>
            </a:endParaRPr>
          </a:p>
          <a:p>
            <a:pPr indent="0" lvl="0" marL="0" rtl="0" algn="l">
              <a:lnSpc>
                <a:spcPct val="115000"/>
              </a:lnSpc>
              <a:spcBef>
                <a:spcPts val="0"/>
              </a:spcBef>
              <a:spcAft>
                <a:spcPts val="0"/>
              </a:spcAft>
              <a:buNone/>
            </a:pPr>
            <a:r>
              <a:rPr lang="en" sz="700">
                <a:latin typeface="EB Garamond"/>
                <a:ea typeface="EB Garamond"/>
                <a:cs typeface="EB Garamond"/>
                <a:sym typeface="EB Garamond"/>
              </a:rPr>
              <a:t>[4] </a:t>
            </a:r>
            <a:r>
              <a:rPr lang="en" sz="700">
                <a:solidFill>
                  <a:schemeClr val="dk1"/>
                </a:solidFill>
                <a:latin typeface="EB Garamond"/>
                <a:ea typeface="EB Garamond"/>
                <a:cs typeface="EB Garamond"/>
                <a:sym typeface="EB Garamond"/>
              </a:rPr>
              <a:t>The Apache Software Foundation. (2022). </a:t>
            </a:r>
            <a:r>
              <a:rPr i="1" lang="en" sz="700">
                <a:solidFill>
                  <a:schemeClr val="dk1"/>
                </a:solidFill>
                <a:latin typeface="EB Garamond"/>
                <a:ea typeface="EB Garamond"/>
                <a:cs typeface="EB Garamond"/>
                <a:sym typeface="EB Garamond"/>
              </a:rPr>
              <a:t>COMMUNITY-LED DEVELOPMENT "THE APACHE WAY"</a:t>
            </a:r>
            <a:r>
              <a:rPr lang="en" sz="700">
                <a:solidFill>
                  <a:schemeClr val="dk1"/>
                </a:solidFill>
                <a:latin typeface="EB Garamond"/>
                <a:ea typeface="EB Garamond"/>
                <a:cs typeface="EB Garamond"/>
                <a:sym typeface="EB Garamond"/>
              </a:rPr>
              <a:t>. Retrieved from APACHECON: https://www.apache.org/</a:t>
            </a:r>
            <a:endParaRPr sz="700">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None/>
            </a:pPr>
            <a:r>
              <a:rPr lang="en" sz="700">
                <a:latin typeface="EB Garamond"/>
                <a:ea typeface="EB Garamond"/>
                <a:cs typeface="EB Garamond"/>
                <a:sym typeface="EB Garamond"/>
              </a:rPr>
              <a:t>[5] </a:t>
            </a:r>
            <a:r>
              <a:rPr lang="en" sz="700">
                <a:solidFill>
                  <a:schemeClr val="dk1"/>
                </a:solidFill>
                <a:latin typeface="EB Garamond"/>
                <a:ea typeface="EB Garamond"/>
                <a:cs typeface="EB Garamond"/>
                <a:sym typeface="EB Garamond"/>
              </a:rPr>
              <a:t>Apache Spark. (2018). </a:t>
            </a:r>
            <a:r>
              <a:rPr i="1" lang="en" sz="700">
                <a:solidFill>
                  <a:schemeClr val="dk1"/>
                </a:solidFill>
                <a:latin typeface="EB Garamond"/>
                <a:ea typeface="EB Garamond"/>
                <a:cs typeface="EB Garamond"/>
                <a:sym typeface="EB Garamond"/>
              </a:rPr>
              <a:t>Contributing to Spark</a:t>
            </a:r>
            <a:r>
              <a:rPr lang="en" sz="700">
                <a:solidFill>
                  <a:schemeClr val="dk1"/>
                </a:solidFill>
                <a:latin typeface="EB Garamond"/>
                <a:ea typeface="EB Garamond"/>
                <a:cs typeface="EB Garamond"/>
                <a:sym typeface="EB Garamond"/>
              </a:rPr>
              <a:t>. Retrieved from spark.apache.org: https://spark.apache.org/contributing.html</a:t>
            </a:r>
            <a:endParaRPr sz="700">
              <a:latin typeface="EB Garamond"/>
              <a:ea typeface="EB Garamond"/>
              <a:cs typeface="EB Garamond"/>
              <a:sym typeface="EB Garamond"/>
            </a:endParaRPr>
          </a:p>
          <a:p>
            <a:pPr indent="0" lvl="0" marL="0" rtl="0" algn="l">
              <a:lnSpc>
                <a:spcPct val="115000"/>
              </a:lnSpc>
              <a:spcBef>
                <a:spcPts val="0"/>
              </a:spcBef>
              <a:spcAft>
                <a:spcPts val="0"/>
              </a:spcAft>
              <a:buNone/>
            </a:pPr>
            <a:r>
              <a:rPr lang="en" sz="700">
                <a:latin typeface="EB Garamond"/>
                <a:ea typeface="EB Garamond"/>
                <a:cs typeface="EB Garamond"/>
                <a:sym typeface="EB Garamond"/>
              </a:rPr>
              <a:t>[6] </a:t>
            </a:r>
            <a:r>
              <a:rPr lang="en" sz="700">
                <a:solidFill>
                  <a:schemeClr val="dk1"/>
                </a:solidFill>
                <a:latin typeface="EB Garamond"/>
                <a:ea typeface="EB Garamond"/>
                <a:cs typeface="EB Garamond"/>
                <a:sym typeface="EB Garamond"/>
              </a:rPr>
              <a:t>Khudairi, S. (2014, February 27). </a:t>
            </a:r>
            <a:r>
              <a:rPr i="1" lang="en" sz="700">
                <a:solidFill>
                  <a:schemeClr val="dk1"/>
                </a:solidFill>
                <a:latin typeface="EB Garamond"/>
                <a:ea typeface="EB Garamond"/>
                <a:cs typeface="EB Garamond"/>
                <a:sym typeface="EB Garamond"/>
              </a:rPr>
              <a:t>The Apache Software Foundation Announces Apache™ Spark™ as a Top-Level Project</a:t>
            </a:r>
            <a:r>
              <a:rPr lang="en" sz="700">
                <a:solidFill>
                  <a:schemeClr val="dk1"/>
                </a:solidFill>
                <a:latin typeface="EB Garamond"/>
                <a:ea typeface="EB Garamond"/>
                <a:cs typeface="EB Garamond"/>
                <a:sym typeface="EB Garamond"/>
              </a:rPr>
              <a:t>. Retrieved from blogs.apache.org: </a:t>
            </a:r>
            <a:endParaRPr sz="300">
              <a:latin typeface="EB Garamond"/>
              <a:ea typeface="EB Garamond"/>
              <a:cs typeface="EB Garamond"/>
              <a:sym typeface="EB Garamond"/>
            </a:endParaRPr>
          </a:p>
          <a:p>
            <a:pPr indent="0" lvl="0" marL="0" rtl="0" algn="l">
              <a:lnSpc>
                <a:spcPct val="115000"/>
              </a:lnSpc>
              <a:spcBef>
                <a:spcPts val="0"/>
              </a:spcBef>
              <a:spcAft>
                <a:spcPts val="0"/>
              </a:spcAft>
              <a:buNone/>
            </a:pPr>
            <a:r>
              <a:rPr lang="en" sz="700">
                <a:latin typeface="EB Garamond"/>
                <a:ea typeface="EB Garamond"/>
                <a:cs typeface="EB Garamond"/>
                <a:sym typeface="EB Garamond"/>
              </a:rPr>
              <a:t>[7] </a:t>
            </a:r>
            <a:r>
              <a:rPr lang="en" sz="700">
                <a:solidFill>
                  <a:schemeClr val="dk1"/>
                </a:solidFill>
                <a:latin typeface="EB Garamond"/>
                <a:ea typeface="EB Garamond"/>
                <a:cs typeface="EB Garamond"/>
                <a:sym typeface="EB Garamond"/>
              </a:rPr>
              <a:t>databricks. (n.d.). </a:t>
            </a:r>
            <a:r>
              <a:rPr i="1" lang="en" sz="700">
                <a:solidFill>
                  <a:schemeClr val="dk1"/>
                </a:solidFill>
                <a:latin typeface="EB Garamond"/>
                <a:ea typeface="EB Garamond"/>
                <a:cs typeface="EB Garamond"/>
                <a:sym typeface="EB Garamond"/>
              </a:rPr>
              <a:t>Apache Spark</a:t>
            </a:r>
            <a:r>
              <a:rPr lang="en" sz="700">
                <a:solidFill>
                  <a:schemeClr val="dk1"/>
                </a:solidFill>
                <a:latin typeface="EB Garamond"/>
                <a:ea typeface="EB Garamond"/>
                <a:cs typeface="EB Garamond"/>
                <a:sym typeface="EB Garamond"/>
              </a:rPr>
              <a:t>. Retrieved from databricks.com: https://databricks.com/spark/about</a:t>
            </a:r>
            <a:endParaRPr sz="700">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None/>
            </a:pPr>
            <a:r>
              <a:rPr lang="en" sz="700">
                <a:latin typeface="EB Garamond"/>
                <a:ea typeface="EB Garamond"/>
                <a:cs typeface="EB Garamond"/>
                <a:sym typeface="EB Garamond"/>
              </a:rPr>
              <a:t>[8] databricks. (n.d.). Retrieved from https://databricks.com/</a:t>
            </a:r>
            <a:endParaRPr sz="700">
              <a:latin typeface="EB Garamond"/>
              <a:ea typeface="EB Garamond"/>
              <a:cs typeface="EB Garamond"/>
              <a:sym typeface="EB Garamond"/>
            </a:endParaRPr>
          </a:p>
          <a:p>
            <a:pPr indent="0" lvl="0" marL="0" rtl="0" algn="l">
              <a:lnSpc>
                <a:spcPct val="115000"/>
              </a:lnSpc>
              <a:spcBef>
                <a:spcPts val="0"/>
              </a:spcBef>
              <a:spcAft>
                <a:spcPts val="0"/>
              </a:spcAft>
              <a:buNone/>
            </a:pPr>
            <a:r>
              <a:t/>
            </a:r>
            <a:endParaRPr sz="700">
              <a:latin typeface="EB Garamond"/>
              <a:ea typeface="EB Garamond"/>
              <a:cs typeface="EB Garamond"/>
              <a:sym typeface="EB Garamond"/>
            </a:endParaRPr>
          </a:p>
        </p:txBody>
      </p:sp>
      <p:sp>
        <p:nvSpPr>
          <p:cNvPr id="441" name="Google Shape;441;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4"/>
          <p:cNvSpPr txBox="1"/>
          <p:nvPr>
            <p:ph type="ctrTitle"/>
          </p:nvPr>
        </p:nvSpPr>
        <p:spPr>
          <a:xfrm>
            <a:off x="2638350" y="497424"/>
            <a:ext cx="3867300" cy="60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114" name="Google Shape;114;p14"/>
          <p:cNvSpPr/>
          <p:nvPr/>
        </p:nvSpPr>
        <p:spPr>
          <a:xfrm>
            <a:off x="1430200" y="1252550"/>
            <a:ext cx="1154700" cy="1332600"/>
          </a:xfrm>
          <a:prstGeom prst="roundRect">
            <a:avLst>
              <a:gd fmla="val 16667" name="adj"/>
            </a:avLst>
          </a:prstGeom>
          <a:solidFill>
            <a:srgbClr val="E3E9ED"/>
          </a:solidFill>
          <a:ln cap="flat" cmpd="sng" w="9525">
            <a:solidFill>
              <a:srgbClr val="DADCD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Photo</a:t>
            </a:r>
            <a:endParaRPr/>
          </a:p>
        </p:txBody>
      </p:sp>
      <p:sp>
        <p:nvSpPr>
          <p:cNvPr id="115" name="Google Shape;115;p14"/>
          <p:cNvSpPr/>
          <p:nvPr/>
        </p:nvSpPr>
        <p:spPr>
          <a:xfrm>
            <a:off x="3967938" y="1252550"/>
            <a:ext cx="1154700" cy="1332600"/>
          </a:xfrm>
          <a:prstGeom prst="roundRect">
            <a:avLst>
              <a:gd fmla="val 16667" name="adj"/>
            </a:avLst>
          </a:prstGeom>
          <a:solidFill>
            <a:srgbClr val="E3E9ED"/>
          </a:solidFill>
          <a:ln cap="flat" cmpd="sng" w="9525">
            <a:solidFill>
              <a:srgbClr val="DADCD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Photo</a:t>
            </a:r>
            <a:endParaRPr/>
          </a:p>
        </p:txBody>
      </p:sp>
      <p:sp>
        <p:nvSpPr>
          <p:cNvPr id="116" name="Google Shape;116;p14"/>
          <p:cNvSpPr/>
          <p:nvPr/>
        </p:nvSpPr>
        <p:spPr>
          <a:xfrm>
            <a:off x="6336700" y="1252550"/>
            <a:ext cx="1154700" cy="1332600"/>
          </a:xfrm>
          <a:prstGeom prst="roundRect">
            <a:avLst>
              <a:gd fmla="val 16667" name="adj"/>
            </a:avLst>
          </a:prstGeom>
          <a:solidFill>
            <a:srgbClr val="E3E9ED"/>
          </a:solidFill>
          <a:ln cap="flat" cmpd="sng" w="9525">
            <a:solidFill>
              <a:srgbClr val="DADCD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4"/>
          <p:cNvSpPr/>
          <p:nvPr/>
        </p:nvSpPr>
        <p:spPr>
          <a:xfrm>
            <a:off x="2581725" y="3148875"/>
            <a:ext cx="1154700" cy="1332600"/>
          </a:xfrm>
          <a:prstGeom prst="roundRect">
            <a:avLst>
              <a:gd fmla="val 16667" name="adj"/>
            </a:avLst>
          </a:prstGeom>
          <a:solidFill>
            <a:srgbClr val="E3E9ED"/>
          </a:solidFill>
          <a:ln cap="flat" cmpd="sng" w="9525">
            <a:solidFill>
              <a:srgbClr val="DADCD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Photo</a:t>
            </a:r>
            <a:endParaRPr/>
          </a:p>
        </p:txBody>
      </p:sp>
      <p:sp>
        <p:nvSpPr>
          <p:cNvPr id="118" name="Google Shape;118;p14"/>
          <p:cNvSpPr/>
          <p:nvPr/>
        </p:nvSpPr>
        <p:spPr>
          <a:xfrm>
            <a:off x="7425925" y="3148875"/>
            <a:ext cx="1154700" cy="1332600"/>
          </a:xfrm>
          <a:prstGeom prst="roundRect">
            <a:avLst>
              <a:gd fmla="val 16667" name="adj"/>
            </a:avLst>
          </a:prstGeom>
          <a:solidFill>
            <a:srgbClr val="E3E9ED"/>
          </a:solidFill>
          <a:ln cap="flat" cmpd="sng" w="9525">
            <a:solidFill>
              <a:srgbClr val="DADCD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Photo</a:t>
            </a:r>
            <a:endParaRPr/>
          </a:p>
        </p:txBody>
      </p:sp>
      <p:sp>
        <p:nvSpPr>
          <p:cNvPr id="119" name="Google Shape;119;p14"/>
          <p:cNvSpPr txBox="1"/>
          <p:nvPr/>
        </p:nvSpPr>
        <p:spPr>
          <a:xfrm>
            <a:off x="1288050" y="2540725"/>
            <a:ext cx="1350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434343"/>
                </a:solidFill>
                <a:latin typeface="EB Garamond"/>
                <a:ea typeface="EB Garamond"/>
                <a:cs typeface="EB Garamond"/>
                <a:sym typeface="EB Garamond"/>
              </a:rPr>
              <a:t>Pallavi Saboo</a:t>
            </a:r>
            <a:endParaRPr sz="1200">
              <a:solidFill>
                <a:srgbClr val="434343"/>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rPr lang="en" sz="1200">
                <a:solidFill>
                  <a:srgbClr val="434343"/>
                </a:solidFill>
                <a:latin typeface="EB Garamond"/>
                <a:ea typeface="EB Garamond"/>
                <a:cs typeface="EB Garamond"/>
                <a:sym typeface="EB Garamond"/>
              </a:rPr>
              <a:t>Role: Scrum Master</a:t>
            </a:r>
            <a:endParaRPr sz="1200">
              <a:solidFill>
                <a:srgbClr val="434343"/>
              </a:solidFill>
              <a:latin typeface="EB Garamond"/>
              <a:ea typeface="EB Garamond"/>
              <a:cs typeface="EB Garamond"/>
              <a:sym typeface="EB Garamond"/>
            </a:endParaRPr>
          </a:p>
        </p:txBody>
      </p:sp>
      <p:sp>
        <p:nvSpPr>
          <p:cNvPr id="120" name="Google Shape;120;p14"/>
          <p:cNvSpPr txBox="1"/>
          <p:nvPr/>
        </p:nvSpPr>
        <p:spPr>
          <a:xfrm>
            <a:off x="3818550" y="2540725"/>
            <a:ext cx="1506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434343"/>
                </a:solidFill>
                <a:latin typeface="EB Garamond"/>
                <a:ea typeface="EB Garamond"/>
                <a:cs typeface="EB Garamond"/>
                <a:sym typeface="EB Garamond"/>
              </a:rPr>
              <a:t>Bhupinder Jagwani</a:t>
            </a:r>
            <a:endParaRPr sz="1200">
              <a:solidFill>
                <a:srgbClr val="434343"/>
              </a:solidFill>
              <a:latin typeface="EB Garamond"/>
              <a:ea typeface="EB Garamond"/>
              <a:cs typeface="EB Garamond"/>
              <a:sym typeface="EB Garamond"/>
            </a:endParaRPr>
          </a:p>
          <a:p>
            <a:pPr indent="0" lvl="0" marL="0" rtl="0" algn="ctr">
              <a:spcBef>
                <a:spcPts val="0"/>
              </a:spcBef>
              <a:spcAft>
                <a:spcPts val="0"/>
              </a:spcAft>
              <a:buNone/>
            </a:pPr>
            <a:r>
              <a:rPr lang="en" sz="1200">
                <a:solidFill>
                  <a:srgbClr val="434343"/>
                </a:solidFill>
                <a:latin typeface="EB Garamond"/>
                <a:ea typeface="EB Garamond"/>
                <a:cs typeface="EB Garamond"/>
                <a:sym typeface="EB Garamond"/>
              </a:rPr>
              <a:t>Role: Product Owner</a:t>
            </a:r>
            <a:endParaRPr sz="1200">
              <a:solidFill>
                <a:srgbClr val="434343"/>
              </a:solidFill>
              <a:latin typeface="EB Garamond"/>
              <a:ea typeface="EB Garamond"/>
              <a:cs typeface="EB Garamond"/>
              <a:sym typeface="EB Garamond"/>
            </a:endParaRPr>
          </a:p>
        </p:txBody>
      </p:sp>
      <p:sp>
        <p:nvSpPr>
          <p:cNvPr id="121" name="Google Shape;121;p14"/>
          <p:cNvSpPr txBox="1"/>
          <p:nvPr/>
        </p:nvSpPr>
        <p:spPr>
          <a:xfrm>
            <a:off x="6160600" y="2540725"/>
            <a:ext cx="15069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200">
                <a:solidFill>
                  <a:srgbClr val="434343"/>
                </a:solidFill>
                <a:uFill>
                  <a:noFill/>
                </a:uFill>
                <a:latin typeface="EB Garamond"/>
                <a:ea typeface="EB Garamond"/>
                <a:cs typeface="EB Garamond"/>
                <a:sym typeface="EB Garamond"/>
                <a:hlinkClick r:id="rId3">
                  <a:extLst>
                    <a:ext uri="{A12FA001-AC4F-418D-AE19-62706E023703}">
                      <ahyp:hlinkClr val="tx"/>
                    </a:ext>
                  </a:extLst>
                </a:hlinkClick>
              </a:rPr>
              <a:t>Pratik </a:t>
            </a:r>
            <a:r>
              <a:rPr lang="en" sz="1200">
                <a:latin typeface="EB Garamond"/>
                <a:ea typeface="EB Garamond"/>
                <a:cs typeface="EB Garamond"/>
                <a:sym typeface="EB Garamond"/>
              </a:rPr>
              <a:t>Deshmukh</a:t>
            </a:r>
            <a:endParaRPr sz="1200">
              <a:solidFill>
                <a:srgbClr val="434343"/>
              </a:solidFill>
              <a:latin typeface="EB Garamond"/>
              <a:ea typeface="EB Garamond"/>
              <a:cs typeface="EB Garamond"/>
              <a:sym typeface="EB Garamond"/>
            </a:endParaRPr>
          </a:p>
          <a:p>
            <a:pPr indent="0" lvl="0" marL="0" marR="0" rtl="0" algn="ctr">
              <a:lnSpc>
                <a:spcPct val="100000"/>
              </a:lnSpc>
              <a:spcBef>
                <a:spcPts val="0"/>
              </a:spcBef>
              <a:spcAft>
                <a:spcPts val="0"/>
              </a:spcAft>
              <a:buNone/>
            </a:pPr>
            <a:r>
              <a:rPr lang="en" sz="1200">
                <a:solidFill>
                  <a:srgbClr val="434343"/>
                </a:solidFill>
                <a:latin typeface="EB Garamond"/>
                <a:ea typeface="EB Garamond"/>
                <a:cs typeface="EB Garamond"/>
                <a:sym typeface="EB Garamond"/>
              </a:rPr>
              <a:t>Role</a:t>
            </a:r>
            <a:r>
              <a:rPr lang="en" sz="1200">
                <a:solidFill>
                  <a:srgbClr val="434343"/>
                </a:solidFill>
                <a:latin typeface="EB Garamond"/>
                <a:ea typeface="EB Garamond"/>
                <a:cs typeface="EB Garamond"/>
                <a:sym typeface="EB Garamond"/>
              </a:rPr>
              <a:t>: Support</a:t>
            </a:r>
            <a:endParaRPr sz="1200">
              <a:solidFill>
                <a:srgbClr val="434343"/>
              </a:solidFill>
              <a:latin typeface="EB Garamond"/>
              <a:ea typeface="EB Garamond"/>
              <a:cs typeface="EB Garamond"/>
              <a:sym typeface="EB Garamond"/>
            </a:endParaRPr>
          </a:p>
        </p:txBody>
      </p:sp>
      <p:sp>
        <p:nvSpPr>
          <p:cNvPr id="122" name="Google Shape;122;p14"/>
          <p:cNvSpPr txBox="1"/>
          <p:nvPr/>
        </p:nvSpPr>
        <p:spPr>
          <a:xfrm>
            <a:off x="91325" y="4535525"/>
            <a:ext cx="18687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200">
                <a:solidFill>
                  <a:srgbClr val="434343"/>
                </a:solidFill>
                <a:latin typeface="EB Garamond"/>
                <a:ea typeface="EB Garamond"/>
                <a:cs typeface="EB Garamond"/>
                <a:sym typeface="EB Garamond"/>
              </a:rPr>
              <a:t>Moranda Gao</a:t>
            </a:r>
            <a:endParaRPr sz="1200">
              <a:solidFill>
                <a:srgbClr val="434343"/>
              </a:solidFill>
              <a:latin typeface="EB Garamond"/>
              <a:ea typeface="EB Garamond"/>
              <a:cs typeface="EB Garamond"/>
              <a:sym typeface="EB Garamond"/>
            </a:endParaRPr>
          </a:p>
          <a:p>
            <a:pPr indent="0" lvl="0" marL="0" marR="0" rtl="0" algn="ctr">
              <a:lnSpc>
                <a:spcPct val="100000"/>
              </a:lnSpc>
              <a:spcBef>
                <a:spcPts val="0"/>
              </a:spcBef>
              <a:spcAft>
                <a:spcPts val="0"/>
              </a:spcAft>
              <a:buNone/>
            </a:pPr>
            <a:r>
              <a:rPr lang="en" sz="1200">
                <a:solidFill>
                  <a:srgbClr val="434343"/>
                </a:solidFill>
                <a:latin typeface="EB Garamond"/>
                <a:ea typeface="EB Garamond"/>
                <a:cs typeface="EB Garamond"/>
                <a:sym typeface="EB Garamond"/>
              </a:rPr>
              <a:t>Role: Software Developer</a:t>
            </a:r>
            <a:endParaRPr sz="1200">
              <a:solidFill>
                <a:srgbClr val="434343"/>
              </a:solidFill>
              <a:latin typeface="EB Garamond"/>
              <a:ea typeface="EB Garamond"/>
              <a:cs typeface="EB Garamond"/>
              <a:sym typeface="EB Garamond"/>
            </a:endParaRPr>
          </a:p>
        </p:txBody>
      </p:sp>
      <p:sp>
        <p:nvSpPr>
          <p:cNvPr id="123" name="Google Shape;123;p14"/>
          <p:cNvSpPr txBox="1"/>
          <p:nvPr/>
        </p:nvSpPr>
        <p:spPr>
          <a:xfrm>
            <a:off x="2249525" y="4535525"/>
            <a:ext cx="18318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200">
                <a:solidFill>
                  <a:srgbClr val="434343"/>
                </a:solidFill>
                <a:latin typeface="EB Garamond"/>
                <a:ea typeface="EB Garamond"/>
                <a:cs typeface="EB Garamond"/>
                <a:sym typeface="EB Garamond"/>
              </a:rPr>
              <a:t>Zhaoyi Zhang</a:t>
            </a:r>
            <a:endParaRPr sz="1200">
              <a:solidFill>
                <a:srgbClr val="434343"/>
              </a:solidFill>
              <a:latin typeface="EB Garamond"/>
              <a:ea typeface="EB Garamond"/>
              <a:cs typeface="EB Garamond"/>
              <a:sym typeface="EB Garamond"/>
            </a:endParaRPr>
          </a:p>
          <a:p>
            <a:pPr indent="0" lvl="0" marL="0" marR="0" rtl="0" algn="ctr">
              <a:lnSpc>
                <a:spcPct val="100000"/>
              </a:lnSpc>
              <a:spcBef>
                <a:spcPts val="0"/>
              </a:spcBef>
              <a:spcAft>
                <a:spcPts val="0"/>
              </a:spcAft>
              <a:buNone/>
            </a:pPr>
            <a:r>
              <a:rPr lang="en" sz="1200">
                <a:solidFill>
                  <a:srgbClr val="434343"/>
                </a:solidFill>
                <a:latin typeface="EB Garamond"/>
                <a:ea typeface="EB Garamond"/>
                <a:cs typeface="EB Garamond"/>
                <a:sym typeface="EB Garamond"/>
              </a:rPr>
              <a:t>Role: Software Developer</a:t>
            </a:r>
            <a:endParaRPr sz="1200">
              <a:solidFill>
                <a:srgbClr val="434343"/>
              </a:solidFill>
              <a:latin typeface="EB Garamond"/>
              <a:ea typeface="EB Garamond"/>
              <a:cs typeface="EB Garamond"/>
              <a:sym typeface="EB Garamond"/>
            </a:endParaRPr>
          </a:p>
        </p:txBody>
      </p:sp>
      <p:sp>
        <p:nvSpPr>
          <p:cNvPr id="124" name="Google Shape;124;p14"/>
          <p:cNvSpPr txBox="1"/>
          <p:nvPr/>
        </p:nvSpPr>
        <p:spPr>
          <a:xfrm>
            <a:off x="4912125" y="4481475"/>
            <a:ext cx="15069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200">
                <a:latin typeface="EB Garamond"/>
                <a:ea typeface="EB Garamond"/>
                <a:cs typeface="EB Garamond"/>
                <a:sym typeface="EB Garamond"/>
              </a:rPr>
              <a:t>Niveditha Shanbhag</a:t>
            </a:r>
            <a:endParaRPr sz="1200">
              <a:solidFill>
                <a:srgbClr val="434343"/>
              </a:solidFill>
              <a:latin typeface="EB Garamond"/>
              <a:ea typeface="EB Garamond"/>
              <a:cs typeface="EB Garamond"/>
              <a:sym typeface="EB Garamond"/>
            </a:endParaRPr>
          </a:p>
          <a:p>
            <a:pPr indent="0" lvl="0" marL="0" marR="0" rtl="0" algn="ctr">
              <a:lnSpc>
                <a:spcPct val="100000"/>
              </a:lnSpc>
              <a:spcBef>
                <a:spcPts val="0"/>
              </a:spcBef>
              <a:spcAft>
                <a:spcPts val="0"/>
              </a:spcAft>
              <a:buNone/>
            </a:pPr>
            <a:r>
              <a:rPr lang="en" sz="1200">
                <a:solidFill>
                  <a:srgbClr val="434343"/>
                </a:solidFill>
                <a:latin typeface="EB Garamond"/>
                <a:ea typeface="EB Garamond"/>
                <a:cs typeface="EB Garamond"/>
                <a:sym typeface="EB Garamond"/>
              </a:rPr>
              <a:t>Role: Software Tester </a:t>
            </a:r>
            <a:endParaRPr sz="1200">
              <a:solidFill>
                <a:srgbClr val="434343"/>
              </a:solidFill>
              <a:latin typeface="EB Garamond"/>
              <a:ea typeface="EB Garamond"/>
              <a:cs typeface="EB Garamond"/>
              <a:sym typeface="EB Garamond"/>
            </a:endParaRPr>
          </a:p>
        </p:txBody>
      </p:sp>
      <p:sp>
        <p:nvSpPr>
          <p:cNvPr id="125" name="Google Shape;125;p14"/>
          <p:cNvSpPr txBox="1"/>
          <p:nvPr/>
        </p:nvSpPr>
        <p:spPr>
          <a:xfrm>
            <a:off x="7249825" y="4481475"/>
            <a:ext cx="15069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200">
                <a:latin typeface="EB Garamond"/>
                <a:ea typeface="EB Garamond"/>
                <a:cs typeface="EB Garamond"/>
                <a:sym typeface="EB Garamond"/>
              </a:rPr>
              <a:t>Madhavi Ranganadha</a:t>
            </a:r>
            <a:endParaRPr sz="1200">
              <a:latin typeface="EB Garamond"/>
              <a:ea typeface="EB Garamond"/>
              <a:cs typeface="EB Garamond"/>
              <a:sym typeface="EB Garamond"/>
            </a:endParaRPr>
          </a:p>
          <a:p>
            <a:pPr indent="0" lvl="0" marL="0" marR="0" rtl="0" algn="ctr">
              <a:lnSpc>
                <a:spcPct val="100000"/>
              </a:lnSpc>
              <a:spcBef>
                <a:spcPts val="0"/>
              </a:spcBef>
              <a:spcAft>
                <a:spcPts val="0"/>
              </a:spcAft>
              <a:buNone/>
            </a:pPr>
            <a:r>
              <a:rPr lang="en" sz="1200">
                <a:solidFill>
                  <a:srgbClr val="434343"/>
                </a:solidFill>
                <a:latin typeface="EB Garamond"/>
                <a:ea typeface="EB Garamond"/>
                <a:cs typeface="EB Garamond"/>
                <a:sym typeface="EB Garamond"/>
              </a:rPr>
              <a:t>Role: Data Analyst</a:t>
            </a:r>
            <a:endParaRPr sz="1200">
              <a:solidFill>
                <a:srgbClr val="434343"/>
              </a:solidFill>
              <a:latin typeface="EB Garamond"/>
              <a:ea typeface="EB Garamond"/>
              <a:cs typeface="EB Garamond"/>
              <a:sym typeface="EB Garamond"/>
            </a:endParaRPr>
          </a:p>
        </p:txBody>
      </p:sp>
      <p:pic>
        <p:nvPicPr>
          <p:cNvPr id="126" name="Google Shape;126;p14"/>
          <p:cNvPicPr preferRelativeResize="0"/>
          <p:nvPr/>
        </p:nvPicPr>
        <p:blipFill>
          <a:blip r:embed="rId4">
            <a:alphaModFix/>
          </a:blip>
          <a:stretch>
            <a:fillRect/>
          </a:stretch>
        </p:blipFill>
        <p:spPr>
          <a:xfrm>
            <a:off x="6336700" y="1252550"/>
            <a:ext cx="1269451" cy="1332600"/>
          </a:xfrm>
          <a:prstGeom prst="rect">
            <a:avLst/>
          </a:prstGeom>
          <a:noFill/>
          <a:ln cap="flat" cmpd="sng" w="9525">
            <a:solidFill>
              <a:srgbClr val="DADCDE"/>
            </a:solidFill>
            <a:prstDash val="solid"/>
            <a:round/>
            <a:headEnd len="sm" w="sm" type="none"/>
            <a:tailEnd len="sm" w="sm" type="none"/>
          </a:ln>
        </p:spPr>
      </p:pic>
      <p:pic>
        <p:nvPicPr>
          <p:cNvPr id="127" name="Google Shape;127;p14"/>
          <p:cNvPicPr preferRelativeResize="0"/>
          <p:nvPr/>
        </p:nvPicPr>
        <p:blipFill>
          <a:blip r:embed="rId5">
            <a:alphaModFix/>
          </a:blip>
          <a:stretch>
            <a:fillRect/>
          </a:stretch>
        </p:blipFill>
        <p:spPr>
          <a:xfrm>
            <a:off x="3937275" y="1250825"/>
            <a:ext cx="1269449" cy="1336058"/>
          </a:xfrm>
          <a:prstGeom prst="rect">
            <a:avLst/>
          </a:prstGeom>
          <a:noFill/>
          <a:ln>
            <a:noFill/>
          </a:ln>
        </p:spPr>
      </p:pic>
      <p:pic>
        <p:nvPicPr>
          <p:cNvPr id="128" name="Google Shape;128;p14"/>
          <p:cNvPicPr preferRelativeResize="0"/>
          <p:nvPr/>
        </p:nvPicPr>
        <p:blipFill>
          <a:blip r:embed="rId6">
            <a:alphaModFix/>
          </a:blip>
          <a:stretch>
            <a:fillRect/>
          </a:stretch>
        </p:blipFill>
        <p:spPr>
          <a:xfrm>
            <a:off x="495248" y="3148872"/>
            <a:ext cx="1060877" cy="1414548"/>
          </a:xfrm>
          <a:prstGeom prst="rect">
            <a:avLst/>
          </a:prstGeom>
          <a:noFill/>
          <a:ln>
            <a:noFill/>
          </a:ln>
        </p:spPr>
      </p:pic>
      <p:pic>
        <p:nvPicPr>
          <p:cNvPr id="129" name="Google Shape;129;p14"/>
          <p:cNvPicPr preferRelativeResize="0"/>
          <p:nvPr/>
        </p:nvPicPr>
        <p:blipFill>
          <a:blip r:embed="rId7">
            <a:alphaModFix/>
          </a:blip>
          <a:stretch>
            <a:fillRect/>
          </a:stretch>
        </p:blipFill>
        <p:spPr>
          <a:xfrm>
            <a:off x="5135125" y="3165404"/>
            <a:ext cx="1060875" cy="1381471"/>
          </a:xfrm>
          <a:prstGeom prst="rect">
            <a:avLst/>
          </a:prstGeom>
          <a:noFill/>
          <a:ln cap="flat" cmpd="sng" w="9525">
            <a:solidFill>
              <a:srgbClr val="DADCDE"/>
            </a:solidFill>
            <a:prstDash val="solid"/>
            <a:round/>
            <a:headEnd len="sm" w="sm" type="none"/>
            <a:tailEnd len="sm" w="sm" type="none"/>
          </a:ln>
        </p:spPr>
      </p:pic>
      <p:sp>
        <p:nvSpPr>
          <p:cNvPr id="130" name="Google Shape;130;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1" name="Google Shape;131;p14"/>
          <p:cNvPicPr preferRelativeResize="0"/>
          <p:nvPr/>
        </p:nvPicPr>
        <p:blipFill>
          <a:blip r:embed="rId8">
            <a:alphaModFix/>
          </a:blip>
          <a:stretch>
            <a:fillRect/>
          </a:stretch>
        </p:blipFill>
        <p:spPr>
          <a:xfrm>
            <a:off x="2417025" y="3148875"/>
            <a:ext cx="1350300" cy="1414549"/>
          </a:xfrm>
          <a:prstGeom prst="rect">
            <a:avLst/>
          </a:prstGeom>
          <a:noFill/>
          <a:ln cap="flat" cmpd="sng" w="9525">
            <a:solidFill>
              <a:srgbClr val="DADCDE"/>
            </a:solidFill>
            <a:prstDash val="solid"/>
            <a:round/>
            <a:headEnd len="sm" w="sm" type="none"/>
            <a:tailEnd len="sm" w="sm" type="none"/>
          </a:ln>
        </p:spPr>
      </p:pic>
      <p:pic>
        <p:nvPicPr>
          <p:cNvPr id="132" name="Google Shape;132;p14"/>
          <p:cNvPicPr preferRelativeResize="0"/>
          <p:nvPr/>
        </p:nvPicPr>
        <p:blipFill>
          <a:blip r:embed="rId9">
            <a:alphaModFix/>
          </a:blip>
          <a:stretch>
            <a:fillRect/>
          </a:stretch>
        </p:blipFill>
        <p:spPr>
          <a:xfrm>
            <a:off x="7437850" y="3148875"/>
            <a:ext cx="1130850" cy="1332600"/>
          </a:xfrm>
          <a:prstGeom prst="rect">
            <a:avLst/>
          </a:prstGeom>
          <a:noFill/>
          <a:ln cap="flat" cmpd="sng" w="9525">
            <a:solidFill>
              <a:srgbClr val="DADCDE"/>
            </a:solidFill>
            <a:prstDash val="solid"/>
            <a:round/>
            <a:headEnd len="sm" w="sm" type="none"/>
            <a:tailEnd len="sm" w="sm" type="none"/>
          </a:ln>
        </p:spPr>
      </p:pic>
      <p:pic>
        <p:nvPicPr>
          <p:cNvPr id="133" name="Google Shape;133;p14"/>
          <p:cNvPicPr preferRelativeResize="0"/>
          <p:nvPr/>
        </p:nvPicPr>
        <p:blipFill>
          <a:blip r:embed="rId10">
            <a:alphaModFix/>
          </a:blip>
          <a:stretch>
            <a:fillRect/>
          </a:stretch>
        </p:blipFill>
        <p:spPr>
          <a:xfrm>
            <a:off x="1430200" y="1228125"/>
            <a:ext cx="1208150" cy="1381475"/>
          </a:xfrm>
          <a:prstGeom prst="rect">
            <a:avLst/>
          </a:prstGeom>
          <a:noFill/>
          <a:ln cap="flat" cmpd="sng" w="9525">
            <a:solidFill>
              <a:srgbClr val="DADCDE"/>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32"/>
          <p:cNvSpPr txBox="1"/>
          <p:nvPr>
            <p:ph idx="1" type="subTitle"/>
          </p:nvPr>
        </p:nvSpPr>
        <p:spPr>
          <a:xfrm>
            <a:off x="2084825" y="842875"/>
            <a:ext cx="5146500" cy="6762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3000">
                <a:solidFill>
                  <a:schemeClr val="dk1"/>
                </a:solidFill>
                <a:latin typeface="Montserrat"/>
                <a:ea typeface="Montserrat"/>
                <a:cs typeface="Montserrat"/>
                <a:sym typeface="Montserrat"/>
              </a:rPr>
              <a:t>Business Requirements</a:t>
            </a:r>
            <a:endParaRPr b="1" sz="3000">
              <a:solidFill>
                <a:schemeClr val="dk1"/>
              </a:solidFill>
              <a:latin typeface="Montserrat"/>
              <a:ea typeface="Montserrat"/>
              <a:cs typeface="Montserrat"/>
              <a:sym typeface="Montserrat"/>
            </a:endParaRPr>
          </a:p>
        </p:txBody>
      </p:sp>
      <p:sp>
        <p:nvSpPr>
          <p:cNvPr id="447" name="Google Shape;447;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48" name="Google Shape;448;p32"/>
          <p:cNvPicPr preferRelativeResize="0"/>
          <p:nvPr/>
        </p:nvPicPr>
        <p:blipFill>
          <a:blip r:embed="rId3">
            <a:alphaModFix/>
          </a:blip>
          <a:stretch>
            <a:fillRect/>
          </a:stretch>
        </p:blipFill>
        <p:spPr>
          <a:xfrm>
            <a:off x="1962300" y="2113025"/>
            <a:ext cx="5146450" cy="3030474"/>
          </a:xfrm>
          <a:prstGeom prst="rect">
            <a:avLst/>
          </a:prstGeom>
          <a:noFill/>
          <a:ln>
            <a:noFill/>
          </a:ln>
        </p:spPr>
      </p:pic>
      <p:sp>
        <p:nvSpPr>
          <p:cNvPr id="449" name="Google Shape;449;p32"/>
          <p:cNvSpPr/>
          <p:nvPr/>
        </p:nvSpPr>
        <p:spPr>
          <a:xfrm>
            <a:off x="8124645" y="3736010"/>
            <a:ext cx="711615" cy="1192282"/>
          </a:xfrm>
          <a:custGeom>
            <a:rect b="b" l="l" r="r" t="t"/>
            <a:pathLst>
              <a:path extrusionOk="0" h="50371" w="30064">
                <a:moveTo>
                  <a:pt x="15034" y="1"/>
                </a:moveTo>
                <a:cubicBezTo>
                  <a:pt x="14716" y="1"/>
                  <a:pt x="14399" y="57"/>
                  <a:pt x="14096" y="171"/>
                </a:cubicBezTo>
                <a:cubicBezTo>
                  <a:pt x="11145" y="1148"/>
                  <a:pt x="10358" y="8034"/>
                  <a:pt x="10150" y="11614"/>
                </a:cubicBezTo>
                <a:cubicBezTo>
                  <a:pt x="10106" y="12369"/>
                  <a:pt x="9716" y="12953"/>
                  <a:pt x="9249" y="12953"/>
                </a:cubicBezTo>
                <a:cubicBezTo>
                  <a:pt x="9232" y="12953"/>
                  <a:pt x="9215" y="12952"/>
                  <a:pt x="9197" y="12951"/>
                </a:cubicBezTo>
                <a:cubicBezTo>
                  <a:pt x="9141" y="12946"/>
                  <a:pt x="9082" y="12943"/>
                  <a:pt x="9022" y="12943"/>
                </a:cubicBezTo>
                <a:cubicBezTo>
                  <a:pt x="7939" y="12943"/>
                  <a:pt x="6280" y="13762"/>
                  <a:pt x="5326" y="15294"/>
                </a:cubicBezTo>
                <a:cubicBezTo>
                  <a:pt x="3929" y="17538"/>
                  <a:pt x="4074" y="23910"/>
                  <a:pt x="4247" y="27122"/>
                </a:cubicBezTo>
                <a:cubicBezTo>
                  <a:pt x="4295" y="28002"/>
                  <a:pt x="3856" y="28713"/>
                  <a:pt x="3308" y="28713"/>
                </a:cubicBezTo>
                <a:cubicBezTo>
                  <a:pt x="3304" y="28713"/>
                  <a:pt x="3301" y="28713"/>
                  <a:pt x="3297" y="28713"/>
                </a:cubicBezTo>
                <a:cubicBezTo>
                  <a:pt x="3288" y="28712"/>
                  <a:pt x="3279" y="28712"/>
                  <a:pt x="3270" y="28712"/>
                </a:cubicBezTo>
                <a:cubicBezTo>
                  <a:pt x="1277" y="28712"/>
                  <a:pt x="578" y="32075"/>
                  <a:pt x="578" y="32075"/>
                </a:cubicBezTo>
                <a:cubicBezTo>
                  <a:pt x="82" y="33866"/>
                  <a:pt x="1" y="35689"/>
                  <a:pt x="228" y="37501"/>
                </a:cubicBezTo>
                <a:cubicBezTo>
                  <a:pt x="1304" y="46079"/>
                  <a:pt x="8158" y="50371"/>
                  <a:pt x="15017" y="50371"/>
                </a:cubicBezTo>
                <a:cubicBezTo>
                  <a:pt x="21864" y="50371"/>
                  <a:pt x="28714" y="46095"/>
                  <a:pt x="29828" y="37537"/>
                </a:cubicBezTo>
                <a:cubicBezTo>
                  <a:pt x="30064" y="35713"/>
                  <a:pt x="29988" y="33878"/>
                  <a:pt x="29489" y="32075"/>
                </a:cubicBezTo>
                <a:cubicBezTo>
                  <a:pt x="29489" y="32075"/>
                  <a:pt x="28791" y="28712"/>
                  <a:pt x="26797" y="28712"/>
                </a:cubicBezTo>
                <a:cubicBezTo>
                  <a:pt x="26788" y="28712"/>
                  <a:pt x="26779" y="28712"/>
                  <a:pt x="26770" y="28713"/>
                </a:cubicBezTo>
                <a:cubicBezTo>
                  <a:pt x="26767" y="28713"/>
                  <a:pt x="26763" y="28713"/>
                  <a:pt x="26760" y="28713"/>
                </a:cubicBezTo>
                <a:cubicBezTo>
                  <a:pt x="26214" y="28713"/>
                  <a:pt x="25773" y="28002"/>
                  <a:pt x="25821" y="27122"/>
                </a:cubicBezTo>
                <a:cubicBezTo>
                  <a:pt x="25993" y="23910"/>
                  <a:pt x="26141" y="17538"/>
                  <a:pt x="24741" y="15294"/>
                </a:cubicBezTo>
                <a:cubicBezTo>
                  <a:pt x="23787" y="13759"/>
                  <a:pt x="22129" y="12943"/>
                  <a:pt x="21046" y="12943"/>
                </a:cubicBezTo>
                <a:cubicBezTo>
                  <a:pt x="20986" y="12943"/>
                  <a:pt x="20927" y="12946"/>
                  <a:pt x="20870" y="12951"/>
                </a:cubicBezTo>
                <a:cubicBezTo>
                  <a:pt x="20853" y="12952"/>
                  <a:pt x="20835" y="12953"/>
                  <a:pt x="20818" y="12953"/>
                </a:cubicBezTo>
                <a:cubicBezTo>
                  <a:pt x="20351" y="12953"/>
                  <a:pt x="19961" y="12369"/>
                  <a:pt x="19918" y="11614"/>
                </a:cubicBezTo>
                <a:cubicBezTo>
                  <a:pt x="19709" y="8034"/>
                  <a:pt x="18923" y="1148"/>
                  <a:pt x="15971" y="171"/>
                </a:cubicBezTo>
                <a:cubicBezTo>
                  <a:pt x="15669" y="57"/>
                  <a:pt x="15351" y="1"/>
                  <a:pt x="150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2"/>
          <p:cNvSpPr/>
          <p:nvPr/>
        </p:nvSpPr>
        <p:spPr>
          <a:xfrm>
            <a:off x="8346273" y="4112419"/>
            <a:ext cx="258145" cy="1222627"/>
          </a:xfrm>
          <a:custGeom>
            <a:rect b="b" l="l" r="r" t="t"/>
            <a:pathLst>
              <a:path extrusionOk="0" h="51653" w="10906">
                <a:moveTo>
                  <a:pt x="5689" y="0"/>
                </a:moveTo>
                <a:cubicBezTo>
                  <a:pt x="5311" y="0"/>
                  <a:pt x="5005" y="306"/>
                  <a:pt x="5005" y="684"/>
                </a:cubicBezTo>
                <a:lnTo>
                  <a:pt x="5005" y="9641"/>
                </a:lnTo>
                <a:lnTo>
                  <a:pt x="887" y="4890"/>
                </a:lnTo>
                <a:cubicBezTo>
                  <a:pt x="792" y="4786"/>
                  <a:pt x="663" y="4734"/>
                  <a:pt x="534" y="4734"/>
                </a:cubicBezTo>
                <a:cubicBezTo>
                  <a:pt x="422" y="4734"/>
                  <a:pt x="311" y="4773"/>
                  <a:pt x="221" y="4851"/>
                </a:cubicBezTo>
                <a:cubicBezTo>
                  <a:pt x="25" y="5020"/>
                  <a:pt x="0" y="5314"/>
                  <a:pt x="164" y="5516"/>
                </a:cubicBezTo>
                <a:lnTo>
                  <a:pt x="5005" y="11096"/>
                </a:lnTo>
                <a:lnTo>
                  <a:pt x="5005" y="21399"/>
                </a:lnTo>
                <a:lnTo>
                  <a:pt x="1156" y="16781"/>
                </a:lnTo>
                <a:cubicBezTo>
                  <a:pt x="1058" y="16653"/>
                  <a:pt x="909" y="16585"/>
                  <a:pt x="759" y="16585"/>
                </a:cubicBezTo>
                <a:cubicBezTo>
                  <a:pt x="647" y="16585"/>
                  <a:pt x="535" y="16622"/>
                  <a:pt x="442" y="16700"/>
                </a:cubicBezTo>
                <a:cubicBezTo>
                  <a:pt x="224" y="16881"/>
                  <a:pt x="203" y="17205"/>
                  <a:pt x="391" y="17416"/>
                </a:cubicBezTo>
                <a:lnTo>
                  <a:pt x="5005" y="22953"/>
                </a:lnTo>
                <a:lnTo>
                  <a:pt x="5005" y="50969"/>
                </a:lnTo>
                <a:cubicBezTo>
                  <a:pt x="5005" y="51347"/>
                  <a:pt x="5311" y="51652"/>
                  <a:pt x="5689" y="51652"/>
                </a:cubicBezTo>
                <a:cubicBezTo>
                  <a:pt x="6064" y="51652"/>
                  <a:pt x="6369" y="51347"/>
                  <a:pt x="6369" y="50969"/>
                </a:cubicBezTo>
                <a:lnTo>
                  <a:pt x="6369" y="21689"/>
                </a:lnTo>
                <a:lnTo>
                  <a:pt x="10730" y="16660"/>
                </a:lnTo>
                <a:cubicBezTo>
                  <a:pt x="10905" y="16461"/>
                  <a:pt x="10881" y="16158"/>
                  <a:pt x="10682" y="15986"/>
                </a:cubicBezTo>
                <a:cubicBezTo>
                  <a:pt x="10593" y="15908"/>
                  <a:pt x="10482" y="15869"/>
                  <a:pt x="10371" y="15869"/>
                </a:cubicBezTo>
                <a:cubicBezTo>
                  <a:pt x="10238" y="15869"/>
                  <a:pt x="10105" y="15925"/>
                  <a:pt x="10010" y="16034"/>
                </a:cubicBezTo>
                <a:lnTo>
                  <a:pt x="6372" y="20232"/>
                </a:lnTo>
                <a:lnTo>
                  <a:pt x="6372" y="11162"/>
                </a:lnTo>
                <a:lnTo>
                  <a:pt x="10733" y="6136"/>
                </a:lnTo>
                <a:cubicBezTo>
                  <a:pt x="10905" y="5937"/>
                  <a:pt x="10884" y="5634"/>
                  <a:pt x="10685" y="5462"/>
                </a:cubicBezTo>
                <a:cubicBezTo>
                  <a:pt x="10594" y="5384"/>
                  <a:pt x="10483" y="5345"/>
                  <a:pt x="10372" y="5345"/>
                </a:cubicBezTo>
                <a:cubicBezTo>
                  <a:pt x="10238" y="5345"/>
                  <a:pt x="10105" y="5401"/>
                  <a:pt x="10010" y="5510"/>
                </a:cubicBezTo>
                <a:lnTo>
                  <a:pt x="6372" y="9705"/>
                </a:lnTo>
                <a:lnTo>
                  <a:pt x="6372" y="684"/>
                </a:lnTo>
                <a:cubicBezTo>
                  <a:pt x="6372" y="306"/>
                  <a:pt x="6064" y="0"/>
                  <a:pt x="568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2"/>
          <p:cNvSpPr/>
          <p:nvPr/>
        </p:nvSpPr>
        <p:spPr>
          <a:xfrm>
            <a:off x="76660" y="3453301"/>
            <a:ext cx="1081101" cy="1399756"/>
          </a:xfrm>
          <a:custGeom>
            <a:rect b="b" l="l" r="r" t="t"/>
            <a:pathLst>
              <a:path extrusionOk="0" h="65570" w="50643">
                <a:moveTo>
                  <a:pt x="25739" y="0"/>
                </a:moveTo>
                <a:cubicBezTo>
                  <a:pt x="25667" y="0"/>
                  <a:pt x="25596" y="1"/>
                  <a:pt x="25524" y="2"/>
                </a:cubicBezTo>
                <a:cubicBezTo>
                  <a:pt x="16739" y="108"/>
                  <a:pt x="9629" y="6736"/>
                  <a:pt x="9590" y="14932"/>
                </a:cubicBezTo>
                <a:cubicBezTo>
                  <a:pt x="9587" y="15255"/>
                  <a:pt x="9596" y="15576"/>
                  <a:pt x="9617" y="15893"/>
                </a:cubicBezTo>
                <a:cubicBezTo>
                  <a:pt x="9901" y="20378"/>
                  <a:pt x="8519" y="24796"/>
                  <a:pt x="5613" y="28386"/>
                </a:cubicBezTo>
                <a:cubicBezTo>
                  <a:pt x="1930" y="32928"/>
                  <a:pt x="0" y="38765"/>
                  <a:pt x="759" y="45037"/>
                </a:cubicBezTo>
                <a:cubicBezTo>
                  <a:pt x="2044" y="55682"/>
                  <a:pt x="11153" y="64170"/>
                  <a:pt x="22612" y="65407"/>
                </a:cubicBezTo>
                <a:cubicBezTo>
                  <a:pt x="23621" y="65516"/>
                  <a:pt x="24620" y="65569"/>
                  <a:pt x="25606" y="65569"/>
                </a:cubicBezTo>
                <a:cubicBezTo>
                  <a:pt x="39363" y="65569"/>
                  <a:pt x="50550" y="55243"/>
                  <a:pt x="50615" y="42451"/>
                </a:cubicBezTo>
                <a:cubicBezTo>
                  <a:pt x="50642" y="36969"/>
                  <a:pt x="48622" y="31921"/>
                  <a:pt x="45220" y="27935"/>
                </a:cubicBezTo>
                <a:cubicBezTo>
                  <a:pt x="42550" y="24799"/>
                  <a:pt x="41240" y="20838"/>
                  <a:pt x="41772" y="16870"/>
                </a:cubicBezTo>
                <a:cubicBezTo>
                  <a:pt x="41872" y="16132"/>
                  <a:pt x="41912" y="15388"/>
                  <a:pt x="41893" y="14644"/>
                </a:cubicBezTo>
                <a:cubicBezTo>
                  <a:pt x="41689" y="6537"/>
                  <a:pt x="34447" y="0"/>
                  <a:pt x="25739"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2"/>
          <p:cNvSpPr/>
          <p:nvPr/>
        </p:nvSpPr>
        <p:spPr>
          <a:xfrm>
            <a:off x="404800" y="3991678"/>
            <a:ext cx="433141" cy="1320556"/>
          </a:xfrm>
          <a:custGeom>
            <a:rect b="b" l="l" r="r" t="t"/>
            <a:pathLst>
              <a:path extrusionOk="0" h="61860" w="20290">
                <a:moveTo>
                  <a:pt x="10419" y="1"/>
                </a:moveTo>
                <a:cubicBezTo>
                  <a:pt x="9684" y="1"/>
                  <a:pt x="9082" y="595"/>
                  <a:pt x="9079" y="1334"/>
                </a:cubicBezTo>
                <a:lnTo>
                  <a:pt x="8973" y="23985"/>
                </a:lnTo>
                <a:lnTo>
                  <a:pt x="2520" y="16237"/>
                </a:lnTo>
                <a:cubicBezTo>
                  <a:pt x="2255" y="15928"/>
                  <a:pt x="1879" y="15770"/>
                  <a:pt x="1502" y="15770"/>
                </a:cubicBezTo>
                <a:cubicBezTo>
                  <a:pt x="1199" y="15770"/>
                  <a:pt x="895" y="15872"/>
                  <a:pt x="645" y="16080"/>
                </a:cubicBezTo>
                <a:cubicBezTo>
                  <a:pt x="82" y="16549"/>
                  <a:pt x="1" y="17380"/>
                  <a:pt x="460" y="17952"/>
                </a:cubicBezTo>
                <a:lnTo>
                  <a:pt x="8952" y="28149"/>
                </a:lnTo>
                <a:lnTo>
                  <a:pt x="8801" y="60513"/>
                </a:lnTo>
                <a:cubicBezTo>
                  <a:pt x="8798" y="61254"/>
                  <a:pt x="9397" y="61856"/>
                  <a:pt x="10135" y="61859"/>
                </a:cubicBezTo>
                <a:cubicBezTo>
                  <a:pt x="10138" y="61859"/>
                  <a:pt x="10142" y="61859"/>
                  <a:pt x="10146" y="61859"/>
                </a:cubicBezTo>
                <a:cubicBezTo>
                  <a:pt x="10882" y="61859"/>
                  <a:pt x="11477" y="61263"/>
                  <a:pt x="11480" y="60529"/>
                </a:cubicBezTo>
                <a:lnTo>
                  <a:pt x="11683" y="17846"/>
                </a:lnTo>
                <a:cubicBezTo>
                  <a:pt x="11864" y="17752"/>
                  <a:pt x="12025" y="17616"/>
                  <a:pt x="12146" y="17453"/>
                </a:cubicBezTo>
                <a:lnTo>
                  <a:pt x="19854" y="6959"/>
                </a:lnTo>
                <a:cubicBezTo>
                  <a:pt x="20290" y="6364"/>
                  <a:pt x="20163" y="5526"/>
                  <a:pt x="19567" y="5087"/>
                </a:cubicBezTo>
                <a:cubicBezTo>
                  <a:pt x="19328" y="4912"/>
                  <a:pt x="19050" y="4827"/>
                  <a:pt x="18774" y="4827"/>
                </a:cubicBezTo>
                <a:cubicBezTo>
                  <a:pt x="18362" y="4827"/>
                  <a:pt x="17956" y="5016"/>
                  <a:pt x="17695" y="5375"/>
                </a:cubicBezTo>
                <a:lnTo>
                  <a:pt x="11701" y="13531"/>
                </a:lnTo>
                <a:lnTo>
                  <a:pt x="11759" y="1347"/>
                </a:lnTo>
                <a:cubicBezTo>
                  <a:pt x="11762" y="609"/>
                  <a:pt x="11166" y="4"/>
                  <a:pt x="10425" y="1"/>
                </a:cubicBezTo>
                <a:cubicBezTo>
                  <a:pt x="10423" y="1"/>
                  <a:pt x="10421" y="1"/>
                  <a:pt x="10419"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2"/>
          <p:cNvSpPr/>
          <p:nvPr/>
        </p:nvSpPr>
        <p:spPr>
          <a:xfrm>
            <a:off x="7705626" y="4667826"/>
            <a:ext cx="711558" cy="489052"/>
          </a:xfrm>
          <a:custGeom>
            <a:rect b="b" l="l" r="r" t="t"/>
            <a:pathLst>
              <a:path extrusionOk="0" h="27894" w="39145">
                <a:moveTo>
                  <a:pt x="16693" y="1"/>
                </a:moveTo>
                <a:cubicBezTo>
                  <a:pt x="16372" y="1"/>
                  <a:pt x="16051" y="15"/>
                  <a:pt x="15729" y="45"/>
                </a:cubicBezTo>
                <a:cubicBezTo>
                  <a:pt x="11229" y="453"/>
                  <a:pt x="7645" y="3628"/>
                  <a:pt x="6505" y="7738"/>
                </a:cubicBezTo>
                <a:cubicBezTo>
                  <a:pt x="6299" y="8488"/>
                  <a:pt x="5652" y="9032"/>
                  <a:pt x="4881" y="9108"/>
                </a:cubicBezTo>
                <a:cubicBezTo>
                  <a:pt x="4588" y="9138"/>
                  <a:pt x="4297" y="9193"/>
                  <a:pt x="4013" y="9268"/>
                </a:cubicBezTo>
                <a:cubicBezTo>
                  <a:pt x="1781" y="9873"/>
                  <a:pt x="151" y="11899"/>
                  <a:pt x="64" y="14213"/>
                </a:cubicBezTo>
                <a:cubicBezTo>
                  <a:pt x="0" y="15631"/>
                  <a:pt x="505" y="17019"/>
                  <a:pt x="1467" y="18068"/>
                </a:cubicBezTo>
                <a:cubicBezTo>
                  <a:pt x="2026" y="18679"/>
                  <a:pt x="2268" y="19508"/>
                  <a:pt x="2078" y="20315"/>
                </a:cubicBezTo>
                <a:cubicBezTo>
                  <a:pt x="1718" y="21824"/>
                  <a:pt x="1663" y="23394"/>
                  <a:pt x="1914" y="24927"/>
                </a:cubicBezTo>
                <a:cubicBezTo>
                  <a:pt x="2081" y="25952"/>
                  <a:pt x="2386" y="26950"/>
                  <a:pt x="2822" y="27894"/>
                </a:cubicBezTo>
                <a:lnTo>
                  <a:pt x="37357" y="27891"/>
                </a:lnTo>
                <a:cubicBezTo>
                  <a:pt x="38534" y="26001"/>
                  <a:pt x="39144" y="23745"/>
                  <a:pt x="38933" y="21392"/>
                </a:cubicBezTo>
                <a:cubicBezTo>
                  <a:pt x="38769" y="19565"/>
                  <a:pt x="38131" y="17811"/>
                  <a:pt x="37085" y="16305"/>
                </a:cubicBezTo>
                <a:cubicBezTo>
                  <a:pt x="36468" y="15413"/>
                  <a:pt x="36232" y="14309"/>
                  <a:pt x="36426" y="13242"/>
                </a:cubicBezTo>
                <a:cubicBezTo>
                  <a:pt x="36613" y="12199"/>
                  <a:pt x="36604" y="11125"/>
                  <a:pt x="36402" y="10085"/>
                </a:cubicBezTo>
                <a:cubicBezTo>
                  <a:pt x="35642" y="6114"/>
                  <a:pt x="32122" y="3172"/>
                  <a:pt x="28082" y="3123"/>
                </a:cubicBezTo>
                <a:cubicBezTo>
                  <a:pt x="28034" y="3122"/>
                  <a:pt x="27985" y="3122"/>
                  <a:pt x="27937" y="3122"/>
                </a:cubicBezTo>
                <a:cubicBezTo>
                  <a:pt x="27285" y="3122"/>
                  <a:pt x="26638" y="3198"/>
                  <a:pt x="26005" y="3347"/>
                </a:cubicBezTo>
                <a:cubicBezTo>
                  <a:pt x="25830" y="3387"/>
                  <a:pt x="25654" y="3407"/>
                  <a:pt x="25479" y="3407"/>
                </a:cubicBezTo>
                <a:cubicBezTo>
                  <a:pt x="24852" y="3407"/>
                  <a:pt x="24242" y="3157"/>
                  <a:pt x="23767" y="2727"/>
                </a:cubicBezTo>
                <a:cubicBezTo>
                  <a:pt x="21820" y="963"/>
                  <a:pt x="19296" y="1"/>
                  <a:pt x="16693"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2"/>
          <p:cNvSpPr/>
          <p:nvPr/>
        </p:nvSpPr>
        <p:spPr>
          <a:xfrm>
            <a:off x="885645" y="3888410"/>
            <a:ext cx="711615" cy="1192282"/>
          </a:xfrm>
          <a:custGeom>
            <a:rect b="b" l="l" r="r" t="t"/>
            <a:pathLst>
              <a:path extrusionOk="0" h="50371" w="30064">
                <a:moveTo>
                  <a:pt x="15034" y="1"/>
                </a:moveTo>
                <a:cubicBezTo>
                  <a:pt x="14716" y="1"/>
                  <a:pt x="14399" y="57"/>
                  <a:pt x="14096" y="171"/>
                </a:cubicBezTo>
                <a:cubicBezTo>
                  <a:pt x="11145" y="1148"/>
                  <a:pt x="10358" y="8034"/>
                  <a:pt x="10150" y="11614"/>
                </a:cubicBezTo>
                <a:cubicBezTo>
                  <a:pt x="10106" y="12369"/>
                  <a:pt x="9716" y="12953"/>
                  <a:pt x="9249" y="12953"/>
                </a:cubicBezTo>
                <a:cubicBezTo>
                  <a:pt x="9232" y="12953"/>
                  <a:pt x="9215" y="12952"/>
                  <a:pt x="9197" y="12951"/>
                </a:cubicBezTo>
                <a:cubicBezTo>
                  <a:pt x="9141" y="12946"/>
                  <a:pt x="9082" y="12943"/>
                  <a:pt x="9022" y="12943"/>
                </a:cubicBezTo>
                <a:cubicBezTo>
                  <a:pt x="7939" y="12943"/>
                  <a:pt x="6280" y="13762"/>
                  <a:pt x="5326" y="15294"/>
                </a:cubicBezTo>
                <a:cubicBezTo>
                  <a:pt x="3929" y="17538"/>
                  <a:pt x="4074" y="23910"/>
                  <a:pt x="4247" y="27122"/>
                </a:cubicBezTo>
                <a:cubicBezTo>
                  <a:pt x="4295" y="28002"/>
                  <a:pt x="3856" y="28713"/>
                  <a:pt x="3308" y="28713"/>
                </a:cubicBezTo>
                <a:cubicBezTo>
                  <a:pt x="3304" y="28713"/>
                  <a:pt x="3301" y="28713"/>
                  <a:pt x="3297" y="28713"/>
                </a:cubicBezTo>
                <a:cubicBezTo>
                  <a:pt x="3288" y="28712"/>
                  <a:pt x="3279" y="28712"/>
                  <a:pt x="3270" y="28712"/>
                </a:cubicBezTo>
                <a:cubicBezTo>
                  <a:pt x="1277" y="28712"/>
                  <a:pt x="578" y="32075"/>
                  <a:pt x="578" y="32075"/>
                </a:cubicBezTo>
                <a:cubicBezTo>
                  <a:pt x="82" y="33866"/>
                  <a:pt x="1" y="35689"/>
                  <a:pt x="228" y="37501"/>
                </a:cubicBezTo>
                <a:cubicBezTo>
                  <a:pt x="1304" y="46079"/>
                  <a:pt x="8158" y="50371"/>
                  <a:pt x="15017" y="50371"/>
                </a:cubicBezTo>
                <a:cubicBezTo>
                  <a:pt x="21864" y="50371"/>
                  <a:pt x="28714" y="46095"/>
                  <a:pt x="29828" y="37537"/>
                </a:cubicBezTo>
                <a:cubicBezTo>
                  <a:pt x="30064" y="35713"/>
                  <a:pt x="29988" y="33878"/>
                  <a:pt x="29489" y="32075"/>
                </a:cubicBezTo>
                <a:cubicBezTo>
                  <a:pt x="29489" y="32075"/>
                  <a:pt x="28791" y="28712"/>
                  <a:pt x="26797" y="28712"/>
                </a:cubicBezTo>
                <a:cubicBezTo>
                  <a:pt x="26788" y="28712"/>
                  <a:pt x="26779" y="28712"/>
                  <a:pt x="26770" y="28713"/>
                </a:cubicBezTo>
                <a:cubicBezTo>
                  <a:pt x="26767" y="28713"/>
                  <a:pt x="26763" y="28713"/>
                  <a:pt x="26760" y="28713"/>
                </a:cubicBezTo>
                <a:cubicBezTo>
                  <a:pt x="26214" y="28713"/>
                  <a:pt x="25773" y="28002"/>
                  <a:pt x="25821" y="27122"/>
                </a:cubicBezTo>
                <a:cubicBezTo>
                  <a:pt x="25993" y="23910"/>
                  <a:pt x="26141" y="17538"/>
                  <a:pt x="24741" y="15294"/>
                </a:cubicBezTo>
                <a:cubicBezTo>
                  <a:pt x="23787" y="13759"/>
                  <a:pt x="22129" y="12943"/>
                  <a:pt x="21046" y="12943"/>
                </a:cubicBezTo>
                <a:cubicBezTo>
                  <a:pt x="20986" y="12943"/>
                  <a:pt x="20927" y="12946"/>
                  <a:pt x="20870" y="12951"/>
                </a:cubicBezTo>
                <a:cubicBezTo>
                  <a:pt x="20853" y="12952"/>
                  <a:pt x="20835" y="12953"/>
                  <a:pt x="20818" y="12953"/>
                </a:cubicBezTo>
                <a:cubicBezTo>
                  <a:pt x="20351" y="12953"/>
                  <a:pt x="19961" y="12369"/>
                  <a:pt x="19918" y="11614"/>
                </a:cubicBezTo>
                <a:cubicBezTo>
                  <a:pt x="19709" y="8034"/>
                  <a:pt x="18923" y="1148"/>
                  <a:pt x="15971" y="171"/>
                </a:cubicBezTo>
                <a:cubicBezTo>
                  <a:pt x="15669" y="57"/>
                  <a:pt x="15351" y="1"/>
                  <a:pt x="150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2"/>
          <p:cNvSpPr/>
          <p:nvPr/>
        </p:nvSpPr>
        <p:spPr>
          <a:xfrm>
            <a:off x="1107273" y="4264819"/>
            <a:ext cx="258145" cy="1222627"/>
          </a:xfrm>
          <a:custGeom>
            <a:rect b="b" l="l" r="r" t="t"/>
            <a:pathLst>
              <a:path extrusionOk="0" h="51653" w="10906">
                <a:moveTo>
                  <a:pt x="5689" y="0"/>
                </a:moveTo>
                <a:cubicBezTo>
                  <a:pt x="5311" y="0"/>
                  <a:pt x="5005" y="306"/>
                  <a:pt x="5005" y="684"/>
                </a:cubicBezTo>
                <a:lnTo>
                  <a:pt x="5005" y="9641"/>
                </a:lnTo>
                <a:lnTo>
                  <a:pt x="887" y="4890"/>
                </a:lnTo>
                <a:cubicBezTo>
                  <a:pt x="792" y="4786"/>
                  <a:pt x="663" y="4734"/>
                  <a:pt x="534" y="4734"/>
                </a:cubicBezTo>
                <a:cubicBezTo>
                  <a:pt x="422" y="4734"/>
                  <a:pt x="311" y="4773"/>
                  <a:pt x="221" y="4851"/>
                </a:cubicBezTo>
                <a:cubicBezTo>
                  <a:pt x="25" y="5020"/>
                  <a:pt x="0" y="5314"/>
                  <a:pt x="164" y="5516"/>
                </a:cubicBezTo>
                <a:lnTo>
                  <a:pt x="5005" y="11096"/>
                </a:lnTo>
                <a:lnTo>
                  <a:pt x="5005" y="21399"/>
                </a:lnTo>
                <a:lnTo>
                  <a:pt x="1156" y="16781"/>
                </a:lnTo>
                <a:cubicBezTo>
                  <a:pt x="1058" y="16653"/>
                  <a:pt x="909" y="16585"/>
                  <a:pt x="759" y="16585"/>
                </a:cubicBezTo>
                <a:cubicBezTo>
                  <a:pt x="647" y="16585"/>
                  <a:pt x="535" y="16622"/>
                  <a:pt x="442" y="16700"/>
                </a:cubicBezTo>
                <a:cubicBezTo>
                  <a:pt x="224" y="16881"/>
                  <a:pt x="203" y="17205"/>
                  <a:pt x="391" y="17416"/>
                </a:cubicBezTo>
                <a:lnTo>
                  <a:pt x="5005" y="22953"/>
                </a:lnTo>
                <a:lnTo>
                  <a:pt x="5005" y="50969"/>
                </a:lnTo>
                <a:cubicBezTo>
                  <a:pt x="5005" y="51347"/>
                  <a:pt x="5311" y="51652"/>
                  <a:pt x="5689" y="51652"/>
                </a:cubicBezTo>
                <a:cubicBezTo>
                  <a:pt x="6064" y="51652"/>
                  <a:pt x="6369" y="51347"/>
                  <a:pt x="6369" y="50969"/>
                </a:cubicBezTo>
                <a:lnTo>
                  <a:pt x="6369" y="21689"/>
                </a:lnTo>
                <a:lnTo>
                  <a:pt x="10730" y="16660"/>
                </a:lnTo>
                <a:cubicBezTo>
                  <a:pt x="10905" y="16461"/>
                  <a:pt x="10881" y="16158"/>
                  <a:pt x="10682" y="15986"/>
                </a:cubicBezTo>
                <a:cubicBezTo>
                  <a:pt x="10593" y="15908"/>
                  <a:pt x="10482" y="15869"/>
                  <a:pt x="10371" y="15869"/>
                </a:cubicBezTo>
                <a:cubicBezTo>
                  <a:pt x="10238" y="15869"/>
                  <a:pt x="10105" y="15925"/>
                  <a:pt x="10010" y="16034"/>
                </a:cubicBezTo>
                <a:lnTo>
                  <a:pt x="6372" y="20232"/>
                </a:lnTo>
                <a:lnTo>
                  <a:pt x="6372" y="11162"/>
                </a:lnTo>
                <a:lnTo>
                  <a:pt x="10733" y="6136"/>
                </a:lnTo>
                <a:cubicBezTo>
                  <a:pt x="10905" y="5937"/>
                  <a:pt x="10884" y="5634"/>
                  <a:pt x="10685" y="5462"/>
                </a:cubicBezTo>
                <a:cubicBezTo>
                  <a:pt x="10594" y="5384"/>
                  <a:pt x="10483" y="5345"/>
                  <a:pt x="10372" y="5345"/>
                </a:cubicBezTo>
                <a:cubicBezTo>
                  <a:pt x="10238" y="5345"/>
                  <a:pt x="10105" y="5401"/>
                  <a:pt x="10010" y="5510"/>
                </a:cubicBezTo>
                <a:lnTo>
                  <a:pt x="6372" y="9705"/>
                </a:lnTo>
                <a:lnTo>
                  <a:pt x="6372" y="684"/>
                </a:lnTo>
                <a:cubicBezTo>
                  <a:pt x="6372" y="306"/>
                  <a:pt x="6064" y="0"/>
                  <a:pt x="568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33"/>
          <p:cNvSpPr txBox="1"/>
          <p:nvPr>
            <p:ph type="ctrTitle"/>
          </p:nvPr>
        </p:nvSpPr>
        <p:spPr>
          <a:xfrm>
            <a:off x="2638350" y="372299"/>
            <a:ext cx="3867300" cy="66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PERSONAS</a:t>
            </a:r>
            <a:endParaRPr/>
          </a:p>
        </p:txBody>
      </p:sp>
      <p:pic>
        <p:nvPicPr>
          <p:cNvPr id="461" name="Google Shape;461;p33"/>
          <p:cNvPicPr preferRelativeResize="0"/>
          <p:nvPr/>
        </p:nvPicPr>
        <p:blipFill>
          <a:blip r:embed="rId3">
            <a:alphaModFix/>
          </a:blip>
          <a:stretch>
            <a:fillRect/>
          </a:stretch>
        </p:blipFill>
        <p:spPr>
          <a:xfrm>
            <a:off x="912225" y="1593725"/>
            <a:ext cx="885051" cy="1807399"/>
          </a:xfrm>
          <a:prstGeom prst="rect">
            <a:avLst/>
          </a:prstGeom>
          <a:noFill/>
          <a:ln>
            <a:noFill/>
          </a:ln>
        </p:spPr>
      </p:pic>
      <p:pic>
        <p:nvPicPr>
          <p:cNvPr id="462" name="Google Shape;462;p33"/>
          <p:cNvPicPr preferRelativeResize="0"/>
          <p:nvPr/>
        </p:nvPicPr>
        <p:blipFill>
          <a:blip r:embed="rId4">
            <a:alphaModFix/>
          </a:blip>
          <a:stretch>
            <a:fillRect/>
          </a:stretch>
        </p:blipFill>
        <p:spPr>
          <a:xfrm>
            <a:off x="2634400" y="1510163"/>
            <a:ext cx="659200" cy="1974525"/>
          </a:xfrm>
          <a:prstGeom prst="rect">
            <a:avLst/>
          </a:prstGeom>
          <a:noFill/>
          <a:ln>
            <a:noFill/>
          </a:ln>
        </p:spPr>
      </p:pic>
      <p:pic>
        <p:nvPicPr>
          <p:cNvPr id="463" name="Google Shape;463;p33"/>
          <p:cNvPicPr preferRelativeResize="0"/>
          <p:nvPr/>
        </p:nvPicPr>
        <p:blipFill>
          <a:blip r:embed="rId5">
            <a:alphaModFix/>
          </a:blip>
          <a:stretch>
            <a:fillRect/>
          </a:stretch>
        </p:blipFill>
        <p:spPr>
          <a:xfrm>
            <a:off x="3925075" y="1529050"/>
            <a:ext cx="713550" cy="1936749"/>
          </a:xfrm>
          <a:prstGeom prst="rect">
            <a:avLst/>
          </a:prstGeom>
          <a:noFill/>
          <a:ln>
            <a:noFill/>
          </a:ln>
        </p:spPr>
      </p:pic>
      <p:pic>
        <p:nvPicPr>
          <p:cNvPr id="464" name="Google Shape;464;p33"/>
          <p:cNvPicPr preferRelativeResize="0"/>
          <p:nvPr/>
        </p:nvPicPr>
        <p:blipFill>
          <a:blip r:embed="rId6">
            <a:alphaModFix/>
          </a:blip>
          <a:stretch>
            <a:fillRect/>
          </a:stretch>
        </p:blipFill>
        <p:spPr>
          <a:xfrm>
            <a:off x="5574900" y="1477575"/>
            <a:ext cx="757425" cy="2039702"/>
          </a:xfrm>
          <a:prstGeom prst="rect">
            <a:avLst/>
          </a:prstGeom>
          <a:noFill/>
          <a:ln>
            <a:noFill/>
          </a:ln>
        </p:spPr>
      </p:pic>
      <p:pic>
        <p:nvPicPr>
          <p:cNvPr id="465" name="Google Shape;465;p33"/>
          <p:cNvPicPr preferRelativeResize="0"/>
          <p:nvPr/>
        </p:nvPicPr>
        <p:blipFill>
          <a:blip r:embed="rId7">
            <a:alphaModFix/>
          </a:blip>
          <a:stretch>
            <a:fillRect/>
          </a:stretch>
        </p:blipFill>
        <p:spPr>
          <a:xfrm>
            <a:off x="7255450" y="1448075"/>
            <a:ext cx="927325" cy="2098699"/>
          </a:xfrm>
          <a:prstGeom prst="rect">
            <a:avLst/>
          </a:prstGeom>
          <a:noFill/>
          <a:ln>
            <a:noFill/>
          </a:ln>
        </p:spPr>
      </p:pic>
      <p:sp>
        <p:nvSpPr>
          <p:cNvPr id="466" name="Google Shape;466;p33"/>
          <p:cNvSpPr txBox="1"/>
          <p:nvPr/>
        </p:nvSpPr>
        <p:spPr>
          <a:xfrm>
            <a:off x="697450" y="3484675"/>
            <a:ext cx="1314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EB Garamond"/>
                <a:ea typeface="EB Garamond"/>
                <a:cs typeface="EB Garamond"/>
                <a:sym typeface="EB Garamond"/>
              </a:rPr>
              <a:t>Data Architect</a:t>
            </a:r>
            <a:endParaRPr b="1">
              <a:latin typeface="EB Garamond"/>
              <a:ea typeface="EB Garamond"/>
              <a:cs typeface="EB Garamond"/>
              <a:sym typeface="EB Garamond"/>
            </a:endParaRPr>
          </a:p>
        </p:txBody>
      </p:sp>
      <p:sp>
        <p:nvSpPr>
          <p:cNvPr id="467" name="Google Shape;467;p33"/>
          <p:cNvSpPr txBox="1"/>
          <p:nvPr/>
        </p:nvSpPr>
        <p:spPr>
          <a:xfrm>
            <a:off x="2226775" y="3484675"/>
            <a:ext cx="1314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EB Garamond"/>
                <a:ea typeface="EB Garamond"/>
                <a:cs typeface="EB Garamond"/>
                <a:sym typeface="EB Garamond"/>
              </a:rPr>
              <a:t>Data Analyst</a:t>
            </a:r>
            <a:endParaRPr b="1">
              <a:latin typeface="EB Garamond"/>
              <a:ea typeface="EB Garamond"/>
              <a:cs typeface="EB Garamond"/>
              <a:sym typeface="EB Garamond"/>
            </a:endParaRPr>
          </a:p>
        </p:txBody>
      </p:sp>
      <p:sp>
        <p:nvSpPr>
          <p:cNvPr id="468" name="Google Shape;468;p33"/>
          <p:cNvSpPr txBox="1"/>
          <p:nvPr/>
        </p:nvSpPr>
        <p:spPr>
          <a:xfrm>
            <a:off x="3603700" y="3484675"/>
            <a:ext cx="1585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EB Garamond"/>
                <a:ea typeface="EB Garamond"/>
                <a:cs typeface="EB Garamond"/>
                <a:sym typeface="EB Garamond"/>
              </a:rPr>
              <a:t>Product Manager</a:t>
            </a:r>
            <a:endParaRPr b="1">
              <a:latin typeface="EB Garamond"/>
              <a:ea typeface="EB Garamond"/>
              <a:cs typeface="EB Garamond"/>
              <a:sym typeface="EB Garamond"/>
            </a:endParaRPr>
          </a:p>
        </p:txBody>
      </p:sp>
      <p:sp>
        <p:nvSpPr>
          <p:cNvPr id="469" name="Google Shape;469;p33"/>
          <p:cNvSpPr txBox="1"/>
          <p:nvPr/>
        </p:nvSpPr>
        <p:spPr>
          <a:xfrm>
            <a:off x="5177175" y="3484675"/>
            <a:ext cx="1718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EB Garamond"/>
                <a:ea typeface="EB Garamond"/>
                <a:cs typeface="EB Garamond"/>
                <a:sym typeface="EB Garamond"/>
              </a:rPr>
              <a:t>Marketing Manager</a:t>
            </a:r>
            <a:endParaRPr b="1">
              <a:latin typeface="EB Garamond"/>
              <a:ea typeface="EB Garamond"/>
              <a:cs typeface="EB Garamond"/>
              <a:sym typeface="EB Garamond"/>
            </a:endParaRPr>
          </a:p>
        </p:txBody>
      </p:sp>
      <p:sp>
        <p:nvSpPr>
          <p:cNvPr id="470" name="Google Shape;470;p33"/>
          <p:cNvSpPr txBox="1"/>
          <p:nvPr/>
        </p:nvSpPr>
        <p:spPr>
          <a:xfrm>
            <a:off x="6833750" y="3484675"/>
            <a:ext cx="1612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EB Garamond"/>
                <a:ea typeface="EB Garamond"/>
                <a:cs typeface="EB Garamond"/>
                <a:sym typeface="EB Garamond"/>
              </a:rPr>
              <a:t>Software Tester</a:t>
            </a:r>
            <a:endParaRPr b="1">
              <a:latin typeface="EB Garamond"/>
              <a:ea typeface="EB Garamond"/>
              <a:cs typeface="EB Garamond"/>
              <a:sym typeface="EB Garamond"/>
            </a:endParaRPr>
          </a:p>
        </p:txBody>
      </p:sp>
      <p:sp>
        <p:nvSpPr>
          <p:cNvPr id="471" name="Google Shape;471;p33"/>
          <p:cNvSpPr txBox="1"/>
          <p:nvPr/>
        </p:nvSpPr>
        <p:spPr>
          <a:xfrm>
            <a:off x="3189439" y="1448075"/>
            <a:ext cx="434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EB Garamond"/>
                <a:ea typeface="EB Garamond"/>
                <a:cs typeface="EB Garamond"/>
                <a:sym typeface="EB Garamond"/>
              </a:rPr>
              <a:t>[1]</a:t>
            </a:r>
            <a:endParaRPr/>
          </a:p>
        </p:txBody>
      </p:sp>
      <p:sp>
        <p:nvSpPr>
          <p:cNvPr id="472" name="Google Shape;472;p33"/>
          <p:cNvSpPr txBox="1"/>
          <p:nvPr/>
        </p:nvSpPr>
        <p:spPr>
          <a:xfrm>
            <a:off x="4638625" y="4669600"/>
            <a:ext cx="4379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EB Garamond"/>
                <a:ea typeface="EB Garamond"/>
                <a:cs typeface="EB Garamond"/>
                <a:sym typeface="EB Garamond"/>
              </a:rPr>
              <a:t>[1]</a:t>
            </a:r>
            <a:r>
              <a:rPr lang="en" sz="800">
                <a:latin typeface="EB Garamond"/>
                <a:ea typeface="EB Garamond"/>
                <a:cs typeface="EB Garamond"/>
                <a:sym typeface="EB Garamond"/>
              </a:rPr>
              <a:t>: (n.d.). Retrieved from freepix.com: https://www.freepik.com/vectors/business-character</a:t>
            </a:r>
            <a:endParaRPr sz="800">
              <a:latin typeface="EB Garamond"/>
              <a:ea typeface="EB Garamond"/>
              <a:cs typeface="EB Garamond"/>
              <a:sym typeface="EB Garamond"/>
            </a:endParaRPr>
          </a:p>
          <a:p>
            <a:pPr indent="0" lvl="0" marL="0" rtl="0" algn="l">
              <a:spcBef>
                <a:spcPts val="0"/>
              </a:spcBef>
              <a:spcAft>
                <a:spcPts val="0"/>
              </a:spcAft>
              <a:buNone/>
            </a:pPr>
            <a:r>
              <a:t/>
            </a:r>
            <a:endParaRPr sz="800">
              <a:latin typeface="EB Garamond"/>
              <a:ea typeface="EB Garamond"/>
              <a:cs typeface="EB Garamond"/>
              <a:sym typeface="EB Garamond"/>
            </a:endParaRPr>
          </a:p>
          <a:p>
            <a:pPr indent="0" lvl="0" marL="0" rtl="0" algn="l">
              <a:spcBef>
                <a:spcPts val="0"/>
              </a:spcBef>
              <a:spcAft>
                <a:spcPts val="0"/>
              </a:spcAft>
              <a:buNone/>
            </a:pPr>
            <a:r>
              <a:t/>
            </a:r>
            <a:endParaRPr sz="800">
              <a:latin typeface="EB Garamond"/>
              <a:ea typeface="EB Garamond"/>
              <a:cs typeface="EB Garamond"/>
              <a:sym typeface="EB Garamond"/>
            </a:endParaRPr>
          </a:p>
        </p:txBody>
      </p:sp>
      <p:sp>
        <p:nvSpPr>
          <p:cNvPr id="473" name="Google Shape;473;p33"/>
          <p:cNvSpPr txBox="1"/>
          <p:nvPr/>
        </p:nvSpPr>
        <p:spPr>
          <a:xfrm>
            <a:off x="1689025" y="1510175"/>
            <a:ext cx="434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EB Garamond"/>
                <a:ea typeface="EB Garamond"/>
                <a:cs typeface="EB Garamond"/>
                <a:sym typeface="EB Garamond"/>
              </a:rPr>
              <a:t>[1]</a:t>
            </a:r>
            <a:endParaRPr/>
          </a:p>
        </p:txBody>
      </p:sp>
      <p:sp>
        <p:nvSpPr>
          <p:cNvPr id="474" name="Google Shape;474;p33"/>
          <p:cNvSpPr txBox="1"/>
          <p:nvPr/>
        </p:nvSpPr>
        <p:spPr>
          <a:xfrm>
            <a:off x="4638625" y="1510175"/>
            <a:ext cx="434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EB Garamond"/>
                <a:ea typeface="EB Garamond"/>
                <a:cs typeface="EB Garamond"/>
                <a:sym typeface="EB Garamond"/>
              </a:rPr>
              <a:t>[1]</a:t>
            </a:r>
            <a:endParaRPr/>
          </a:p>
        </p:txBody>
      </p:sp>
      <p:sp>
        <p:nvSpPr>
          <p:cNvPr id="475" name="Google Shape;475;p33"/>
          <p:cNvSpPr txBox="1"/>
          <p:nvPr/>
        </p:nvSpPr>
        <p:spPr>
          <a:xfrm flipH="1">
            <a:off x="6087800" y="1448075"/>
            <a:ext cx="434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EB Garamond"/>
                <a:ea typeface="EB Garamond"/>
                <a:cs typeface="EB Garamond"/>
                <a:sym typeface="EB Garamond"/>
              </a:rPr>
              <a:t>[1]</a:t>
            </a:r>
            <a:endParaRPr/>
          </a:p>
        </p:txBody>
      </p:sp>
      <p:sp>
        <p:nvSpPr>
          <p:cNvPr id="476" name="Google Shape;476;p33"/>
          <p:cNvSpPr txBox="1"/>
          <p:nvPr/>
        </p:nvSpPr>
        <p:spPr>
          <a:xfrm>
            <a:off x="7914375" y="1448075"/>
            <a:ext cx="434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EB Garamond"/>
                <a:ea typeface="EB Garamond"/>
                <a:cs typeface="EB Garamond"/>
                <a:sym typeface="EB Garamond"/>
              </a:rPr>
              <a:t>[1]</a:t>
            </a:r>
            <a:endParaRPr/>
          </a:p>
        </p:txBody>
      </p:sp>
      <p:sp>
        <p:nvSpPr>
          <p:cNvPr id="477" name="Google Shape;477;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34"/>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STORY POINTS ALGORITHM &amp; RATIONALE</a:t>
            </a:r>
            <a:endParaRPr/>
          </a:p>
        </p:txBody>
      </p:sp>
      <p:sp>
        <p:nvSpPr>
          <p:cNvPr id="483" name="Google Shape;483;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484" name="Google Shape;484;p34"/>
          <p:cNvGraphicFramePr/>
          <p:nvPr/>
        </p:nvGraphicFramePr>
        <p:xfrm>
          <a:off x="832250" y="1353910"/>
          <a:ext cx="3000000" cy="3000000"/>
        </p:xfrm>
        <a:graphic>
          <a:graphicData uri="http://schemas.openxmlformats.org/drawingml/2006/table">
            <a:tbl>
              <a:tblPr>
                <a:noFill/>
                <a:tableStyleId>{8C577D0D-909D-4F2A-B3C5-32B6E3C17CE5}</a:tableStyleId>
              </a:tblPr>
              <a:tblGrid>
                <a:gridCol w="991425"/>
                <a:gridCol w="1100925"/>
                <a:gridCol w="1024175"/>
                <a:gridCol w="4362975"/>
              </a:tblGrid>
              <a:tr h="533700">
                <a:tc>
                  <a:txBody>
                    <a:bodyPr/>
                    <a:lstStyle/>
                    <a:p>
                      <a:pPr indent="0" lvl="0" marL="0" rtl="0" algn="l">
                        <a:spcBef>
                          <a:spcPts val="0"/>
                        </a:spcBef>
                        <a:spcAft>
                          <a:spcPts val="0"/>
                        </a:spcAft>
                        <a:buNone/>
                      </a:pPr>
                      <a:r>
                        <a:t/>
                      </a:r>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accent5"/>
                          </a:solidFill>
                          <a:latin typeface="Montserrat ExtraBold"/>
                          <a:ea typeface="Montserrat ExtraBold"/>
                          <a:cs typeface="Montserrat ExtraBold"/>
                          <a:sym typeface="Montserrat ExtraBold"/>
                        </a:rPr>
                        <a:t>GRADING</a:t>
                      </a:r>
                      <a:endParaRPr sz="1100">
                        <a:solidFill>
                          <a:schemeClr val="accent5"/>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9AD7D2"/>
                          </a:solidFill>
                          <a:latin typeface="Montserrat ExtraBold"/>
                          <a:ea typeface="Montserrat ExtraBold"/>
                          <a:cs typeface="Montserrat ExtraBold"/>
                          <a:sym typeface="Montserrat ExtraBold"/>
                        </a:rPr>
                        <a:t>POINTS</a:t>
                      </a:r>
                      <a:endParaRPr sz="11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9AD7D2"/>
                          </a:solidFill>
                          <a:latin typeface="Montserrat ExtraBold"/>
                          <a:ea typeface="Montserrat ExtraBold"/>
                          <a:cs typeface="Montserrat ExtraBold"/>
                          <a:sym typeface="Montserrat ExtraBold"/>
                        </a:rPr>
                        <a:t>RATIONAL</a:t>
                      </a:r>
                      <a:endParaRPr sz="11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r>
              <a:tr h="486275">
                <a:tc rowSpan="5">
                  <a:txBody>
                    <a:bodyPr/>
                    <a:lstStyle/>
                    <a:p>
                      <a:pPr indent="0" lvl="0" marL="0" rtl="0" algn="l">
                        <a:lnSpc>
                          <a:spcPct val="115000"/>
                        </a:lnSpc>
                        <a:spcBef>
                          <a:spcPts val="0"/>
                        </a:spcBef>
                        <a:spcAft>
                          <a:spcPts val="0"/>
                        </a:spcAft>
                        <a:buNone/>
                      </a:pPr>
                      <a:r>
                        <a:rPr lang="en" sz="1100">
                          <a:solidFill>
                            <a:srgbClr val="FFFFFF"/>
                          </a:solidFill>
                          <a:latin typeface="Montserrat ExtraBold"/>
                          <a:ea typeface="Montserrat ExtraBold"/>
                          <a:cs typeface="Montserrat ExtraBold"/>
                          <a:sym typeface="Montserrat ExtraBold"/>
                        </a:rPr>
                        <a:t>Fibonacci</a:t>
                      </a:r>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rowSpan="2">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SIMPLE</a:t>
                      </a:r>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latin typeface="EB Garamond"/>
                          <a:ea typeface="EB Garamond"/>
                          <a:cs typeface="EB Garamond"/>
                          <a:sym typeface="EB Garamond"/>
                        </a:rPr>
                        <a:t>1</a:t>
                      </a:r>
                      <a:endParaRPr sz="1100">
                        <a:latin typeface="EB Garamond"/>
                        <a:ea typeface="EB Garamond"/>
                        <a:cs typeface="EB Garamond"/>
                        <a:sym typeface="EB Garamond"/>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alpha val="0"/>
                        </a:schemeClr>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1100">
                          <a:latin typeface="EB Garamond"/>
                          <a:ea typeface="EB Garamond"/>
                          <a:cs typeface="EB Garamond"/>
                          <a:sym typeface="EB Garamond"/>
                        </a:rPr>
                        <a:t>The task is small, specific, and cannot be broken down into subtasks.</a:t>
                      </a:r>
                      <a:endParaRPr sz="1100">
                        <a:latin typeface="EB Garamond"/>
                        <a:ea typeface="EB Garamond"/>
                        <a:cs typeface="EB Garamond"/>
                        <a:sym typeface="EB Garamond"/>
                      </a:endParaRPr>
                    </a:p>
                    <a:p>
                      <a:pPr indent="0" lvl="0" marL="0" rtl="0" algn="l">
                        <a:spcBef>
                          <a:spcPts val="0"/>
                        </a:spcBef>
                        <a:spcAft>
                          <a:spcPts val="0"/>
                        </a:spcAft>
                        <a:buNone/>
                      </a:pPr>
                      <a:r>
                        <a:t/>
                      </a:r>
                      <a:endParaRPr sz="1100">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alpha val="0"/>
                        </a:schemeClr>
                      </a:solidFill>
                      <a:prstDash val="solid"/>
                      <a:round/>
                      <a:headEnd len="sm" w="sm" type="none"/>
                      <a:tailEnd len="sm" w="sm" type="none"/>
                    </a:lnB>
                    <a:solidFill>
                      <a:srgbClr val="D9EAD3"/>
                    </a:solidFill>
                  </a:tcPr>
                </a:tc>
              </a:tr>
              <a:tr h="211175">
                <a:tc vMerge="1"/>
                <a:tc vMerge="1"/>
                <a:tc>
                  <a:txBody>
                    <a:bodyPr/>
                    <a:lstStyle/>
                    <a:p>
                      <a:pPr indent="0" lvl="0" marL="0" rtl="0" algn="ctr">
                        <a:spcBef>
                          <a:spcPts val="0"/>
                        </a:spcBef>
                        <a:spcAft>
                          <a:spcPts val="0"/>
                        </a:spcAft>
                        <a:buNone/>
                      </a:pPr>
                      <a:r>
                        <a:rPr lang="en" sz="1100">
                          <a:latin typeface="EB Garamond"/>
                          <a:ea typeface="EB Garamond"/>
                          <a:cs typeface="EB Garamond"/>
                          <a:sym typeface="EB Garamond"/>
                        </a:rPr>
                        <a:t>2</a:t>
                      </a:r>
                      <a:endParaRPr sz="1100">
                        <a:latin typeface="EB Garamond"/>
                        <a:ea typeface="EB Garamond"/>
                        <a:cs typeface="EB Garamond"/>
                        <a:sym typeface="EB Garamond"/>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alpha val="0"/>
                        </a:schemeClr>
                      </a:solidFill>
                      <a:prstDash val="solid"/>
                      <a:round/>
                      <a:headEnd len="sm" w="sm" type="none"/>
                      <a:tailEnd len="sm" w="sm" type="none"/>
                    </a:lnT>
                    <a:lnB cap="flat" cmpd="sng" w="19050">
                      <a:solidFill>
                        <a:schemeClr val="accent1">
                          <a:alpha val="0"/>
                        </a:schemeClr>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1100">
                          <a:latin typeface="EB Garamond"/>
                          <a:ea typeface="EB Garamond"/>
                          <a:cs typeface="EB Garamond"/>
                          <a:sym typeface="EB Garamond"/>
                        </a:rPr>
                        <a:t>The task is small, specific, and cannot be </a:t>
                      </a:r>
                      <a:r>
                        <a:rPr lang="en" sz="1100">
                          <a:latin typeface="EB Garamond"/>
                          <a:ea typeface="EB Garamond"/>
                          <a:cs typeface="EB Garamond"/>
                          <a:sym typeface="EB Garamond"/>
                        </a:rPr>
                        <a:t>broken</a:t>
                      </a:r>
                      <a:r>
                        <a:rPr lang="en" sz="1100">
                          <a:latin typeface="EB Garamond"/>
                          <a:ea typeface="EB Garamond"/>
                          <a:cs typeface="EB Garamond"/>
                          <a:sym typeface="EB Garamond"/>
                        </a:rPr>
                        <a:t> down into subtasks.</a:t>
                      </a:r>
                      <a:endParaRPr sz="1100">
                        <a:latin typeface="EB Garamond"/>
                        <a:ea typeface="EB Garamond"/>
                        <a:cs typeface="EB Garamond"/>
                        <a:sym typeface="EB Garamond"/>
                      </a:endParaRPr>
                    </a:p>
                    <a:p>
                      <a:pPr indent="0" lvl="0" marL="457200" rtl="0" algn="l">
                        <a:spcBef>
                          <a:spcPts val="0"/>
                        </a:spcBef>
                        <a:spcAft>
                          <a:spcPts val="0"/>
                        </a:spcAft>
                        <a:buNone/>
                      </a:pPr>
                      <a:r>
                        <a:t/>
                      </a:r>
                      <a:endParaRPr sz="1100">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alpha val="0"/>
                        </a:schemeClr>
                      </a:solidFill>
                      <a:prstDash val="solid"/>
                      <a:round/>
                      <a:headEnd len="sm" w="sm" type="none"/>
                      <a:tailEnd len="sm" w="sm" type="none"/>
                    </a:lnT>
                    <a:lnB cap="flat" cmpd="sng" w="19050">
                      <a:solidFill>
                        <a:schemeClr val="accent1">
                          <a:alpha val="0"/>
                        </a:schemeClr>
                      </a:solidFill>
                      <a:prstDash val="solid"/>
                      <a:round/>
                      <a:headEnd len="sm" w="sm" type="none"/>
                      <a:tailEnd len="sm" w="sm" type="none"/>
                    </a:lnB>
                    <a:solidFill>
                      <a:srgbClr val="D9EAD3"/>
                    </a:solidFill>
                  </a:tcPr>
                </a:tc>
              </a:tr>
              <a:tr h="335625">
                <a:tc vMerge="1"/>
                <a:tc rowSpan="2">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AVERAGE</a:t>
                      </a:r>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latin typeface="EB Garamond"/>
                          <a:ea typeface="EB Garamond"/>
                          <a:cs typeface="EB Garamond"/>
                          <a:sym typeface="EB Garamond"/>
                        </a:rPr>
                        <a:t>3</a:t>
                      </a:r>
                      <a:endParaRPr sz="1100">
                        <a:latin typeface="EB Garamond"/>
                        <a:ea typeface="EB Garamond"/>
                        <a:cs typeface="EB Garamond"/>
                        <a:sym typeface="EB Garamond"/>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alpha val="0"/>
                        </a:schemeClr>
                      </a:solidFill>
                      <a:prstDash val="solid"/>
                      <a:round/>
                      <a:headEnd len="sm" w="sm" type="none"/>
                      <a:tailEnd len="sm" w="sm" type="none"/>
                    </a:lnT>
                    <a:lnB cap="flat" cmpd="sng" w="19050">
                      <a:solidFill>
                        <a:schemeClr val="accent1">
                          <a:alpha val="0"/>
                        </a:schemeClr>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lang="en" sz="1100">
                          <a:latin typeface="EB Garamond"/>
                          <a:ea typeface="EB Garamond"/>
                          <a:cs typeface="EB Garamond"/>
                          <a:sym typeface="EB Garamond"/>
                        </a:rPr>
                        <a:t>The task is small and can be broken down into 1-2 subtasks.</a:t>
                      </a:r>
                      <a:endParaRPr sz="1100">
                        <a:latin typeface="EB Garamond"/>
                        <a:ea typeface="EB Garamond"/>
                        <a:cs typeface="EB Garamond"/>
                        <a:sym typeface="EB Garamond"/>
                      </a:endParaRPr>
                    </a:p>
                    <a:p>
                      <a:pPr indent="0" lvl="0" marL="457200" rtl="0" algn="l">
                        <a:spcBef>
                          <a:spcPts val="0"/>
                        </a:spcBef>
                        <a:spcAft>
                          <a:spcPts val="0"/>
                        </a:spcAft>
                        <a:buNone/>
                      </a:pPr>
                      <a:r>
                        <a:t/>
                      </a:r>
                      <a:endParaRPr sz="1100">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alpha val="0"/>
                        </a:schemeClr>
                      </a:solidFill>
                      <a:prstDash val="solid"/>
                      <a:round/>
                      <a:headEnd len="sm" w="sm" type="none"/>
                      <a:tailEnd len="sm" w="sm" type="none"/>
                    </a:lnT>
                    <a:lnB cap="flat" cmpd="sng" w="19050">
                      <a:solidFill>
                        <a:schemeClr val="accent1">
                          <a:alpha val="0"/>
                        </a:schemeClr>
                      </a:solidFill>
                      <a:prstDash val="solid"/>
                      <a:round/>
                      <a:headEnd len="sm" w="sm" type="none"/>
                      <a:tailEnd len="sm" w="sm" type="none"/>
                    </a:lnB>
                    <a:solidFill>
                      <a:srgbClr val="FCE5CD"/>
                    </a:solidFill>
                  </a:tcPr>
                </a:tc>
              </a:tr>
              <a:tr h="388950">
                <a:tc vMerge="1"/>
                <a:tc vMerge="1"/>
                <a:tc>
                  <a:txBody>
                    <a:bodyPr/>
                    <a:lstStyle/>
                    <a:p>
                      <a:pPr indent="0" lvl="0" marL="0" rtl="0" algn="ctr">
                        <a:spcBef>
                          <a:spcPts val="0"/>
                        </a:spcBef>
                        <a:spcAft>
                          <a:spcPts val="0"/>
                        </a:spcAft>
                        <a:buNone/>
                      </a:pPr>
                      <a:r>
                        <a:rPr lang="en" sz="1100">
                          <a:latin typeface="EB Garamond"/>
                          <a:ea typeface="EB Garamond"/>
                          <a:cs typeface="EB Garamond"/>
                          <a:sym typeface="EB Garamond"/>
                        </a:rPr>
                        <a:t>5</a:t>
                      </a:r>
                      <a:endParaRPr sz="1100">
                        <a:latin typeface="EB Garamond"/>
                        <a:ea typeface="EB Garamond"/>
                        <a:cs typeface="EB Garamond"/>
                        <a:sym typeface="EB Garamond"/>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alpha val="0"/>
                        </a:schemeClr>
                      </a:solidFill>
                      <a:prstDash val="solid"/>
                      <a:round/>
                      <a:headEnd len="sm" w="sm" type="none"/>
                      <a:tailEnd len="sm" w="sm" type="none"/>
                    </a:lnT>
                    <a:lnB cap="flat" cmpd="sng" w="19050">
                      <a:solidFill>
                        <a:schemeClr val="accent1">
                          <a:alpha val="0"/>
                        </a:schemeClr>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lang="en" sz="1100">
                          <a:solidFill>
                            <a:schemeClr val="dk1"/>
                          </a:solidFill>
                          <a:latin typeface="EB Garamond"/>
                          <a:ea typeface="EB Garamond"/>
                          <a:cs typeface="EB Garamond"/>
                          <a:sym typeface="EB Garamond"/>
                        </a:rPr>
                        <a:t>The task is medium and can be broken down into 1-3 subtasks.</a:t>
                      </a:r>
                      <a:endParaRPr sz="1100">
                        <a:solidFill>
                          <a:schemeClr val="dk1"/>
                        </a:solidFill>
                        <a:latin typeface="EB Garamond"/>
                        <a:ea typeface="EB Garamond"/>
                        <a:cs typeface="EB Garamond"/>
                        <a:sym typeface="EB Garamond"/>
                      </a:endParaRPr>
                    </a:p>
                    <a:p>
                      <a:pPr indent="0" lvl="0" marL="457200" rtl="0" algn="l">
                        <a:spcBef>
                          <a:spcPts val="0"/>
                        </a:spcBef>
                        <a:spcAft>
                          <a:spcPts val="0"/>
                        </a:spcAft>
                        <a:buNone/>
                      </a:pPr>
                      <a:r>
                        <a:t/>
                      </a:r>
                      <a:endParaRPr sz="1100">
                        <a:solidFill>
                          <a:schemeClr val="dk1"/>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alpha val="0"/>
                        </a:schemeClr>
                      </a:solidFill>
                      <a:prstDash val="solid"/>
                      <a:round/>
                      <a:headEnd len="sm" w="sm" type="none"/>
                      <a:tailEnd len="sm" w="sm" type="none"/>
                    </a:lnT>
                    <a:lnB cap="flat" cmpd="sng" w="19050">
                      <a:solidFill>
                        <a:schemeClr val="accent1">
                          <a:alpha val="0"/>
                        </a:schemeClr>
                      </a:solidFill>
                      <a:prstDash val="solid"/>
                      <a:round/>
                      <a:headEnd len="sm" w="sm" type="none"/>
                      <a:tailEnd len="sm" w="sm" type="none"/>
                    </a:lnB>
                    <a:solidFill>
                      <a:srgbClr val="FCE5CD"/>
                    </a:solidFill>
                  </a:tcPr>
                </a:tc>
              </a:tr>
              <a:tr h="326775">
                <a:tc vMerge="1"/>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COMPLEX</a:t>
                      </a:r>
                      <a:endParaRPr sz="1100">
                        <a:solidFill>
                          <a:srgbClr val="FFFFFF"/>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latin typeface="EB Garamond"/>
                          <a:ea typeface="EB Garamond"/>
                          <a:cs typeface="EB Garamond"/>
                          <a:sym typeface="EB Garamond"/>
                        </a:rPr>
                        <a:t>8</a:t>
                      </a:r>
                      <a:endParaRPr sz="1100">
                        <a:latin typeface="EB Garamond"/>
                        <a:ea typeface="EB Garamond"/>
                        <a:cs typeface="EB Garamond"/>
                        <a:sym typeface="EB Garamond"/>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alpha val="0"/>
                        </a:schemeClr>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 sz="1100">
                          <a:latin typeface="EB Garamond"/>
                          <a:ea typeface="EB Garamond"/>
                          <a:cs typeface="EB Garamond"/>
                          <a:sym typeface="EB Garamond"/>
                        </a:rPr>
                        <a:t>The task is large and can be broken down into more than 1 subtasks.</a:t>
                      </a:r>
                      <a:endParaRPr sz="1100">
                        <a:latin typeface="EB Garamond"/>
                        <a:ea typeface="EB Garamond"/>
                        <a:cs typeface="EB Garamond"/>
                        <a:sym typeface="EB Garamond"/>
                      </a:endParaRPr>
                    </a:p>
                    <a:p>
                      <a:pPr indent="0" lvl="0" marL="457200" rtl="0" algn="l">
                        <a:spcBef>
                          <a:spcPts val="0"/>
                        </a:spcBef>
                        <a:spcAft>
                          <a:spcPts val="0"/>
                        </a:spcAft>
                        <a:buNone/>
                      </a:pPr>
                      <a:r>
                        <a:t/>
                      </a:r>
                      <a:endParaRPr sz="1100">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alpha val="0"/>
                        </a:schemeClr>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4CCCC"/>
                    </a:solid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35"/>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ARCHITECT - JANE TRAN</a:t>
            </a:r>
            <a:endParaRPr/>
          </a:p>
        </p:txBody>
      </p:sp>
      <p:sp>
        <p:nvSpPr>
          <p:cNvPr id="490" name="Google Shape;490;p35"/>
          <p:cNvSpPr txBox="1"/>
          <p:nvPr/>
        </p:nvSpPr>
        <p:spPr>
          <a:xfrm>
            <a:off x="693100" y="1124925"/>
            <a:ext cx="3718500" cy="1490700"/>
          </a:xfrm>
          <a:prstGeom prst="rect">
            <a:avLst/>
          </a:prstGeom>
          <a:noFill/>
          <a:ln>
            <a:noFill/>
          </a:ln>
        </p:spPr>
        <p:txBody>
          <a:bodyPr anchorCtr="0" anchor="t" bIns="0" lIns="0" spcFirstLastPara="1" rIns="0" wrap="square" tIns="6350">
            <a:noAutofit/>
          </a:bodyPr>
          <a:lstStyle/>
          <a:p>
            <a:pPr indent="0" lvl="0" marL="0" marR="0" rtl="0" algn="ctr">
              <a:lnSpc>
                <a:spcPct val="100000"/>
              </a:lnSpc>
              <a:spcBef>
                <a:spcPts val="0"/>
              </a:spcBef>
              <a:spcAft>
                <a:spcPts val="0"/>
              </a:spcAft>
              <a:buNone/>
            </a:pPr>
            <a:r>
              <a:rPr lang="en" sz="1200">
                <a:solidFill>
                  <a:srgbClr val="434343"/>
                </a:solidFill>
                <a:latin typeface="Montserrat ExtraBold"/>
                <a:ea typeface="Montserrat ExtraBold"/>
                <a:cs typeface="Montserrat ExtraBold"/>
                <a:sym typeface="Montserrat ExtraBold"/>
              </a:rPr>
              <a:t>BACKGROUND</a:t>
            </a:r>
            <a:endParaRPr sz="1200">
              <a:solidFill>
                <a:srgbClr val="434343"/>
              </a:solidFill>
              <a:latin typeface="Montserrat ExtraBold"/>
              <a:ea typeface="Montserrat ExtraBold"/>
              <a:cs typeface="Montserrat ExtraBold"/>
              <a:sym typeface="Montserrat ExtraBold"/>
            </a:endParaRPr>
          </a:p>
          <a:p>
            <a:pPr indent="-298450" lvl="0" marL="457200" marR="0" rtl="0" algn="l">
              <a:lnSpc>
                <a:spcPct val="100000"/>
              </a:lnSpc>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34 Years old, lives in California</a:t>
            </a:r>
            <a:endParaRPr sz="1100">
              <a:solidFill>
                <a:srgbClr val="434343"/>
              </a:solidFill>
              <a:latin typeface="EB Garamond"/>
              <a:ea typeface="EB Garamond"/>
              <a:cs typeface="EB Garamond"/>
              <a:sym typeface="EB Garamond"/>
            </a:endParaRPr>
          </a:p>
          <a:p>
            <a:pPr indent="-298450" lvl="0" marL="457200" marR="0" rtl="0" algn="l">
              <a:lnSpc>
                <a:spcPct val="100000"/>
              </a:lnSpc>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Master’s in IS from SCU; With Sprinters Inc. for 2 years</a:t>
            </a:r>
            <a:endParaRPr sz="1100">
              <a:solidFill>
                <a:srgbClr val="434343"/>
              </a:solidFill>
              <a:latin typeface="EB Garamond"/>
              <a:ea typeface="EB Garamond"/>
              <a:cs typeface="EB Garamond"/>
              <a:sym typeface="EB Garamond"/>
            </a:endParaRPr>
          </a:p>
          <a:p>
            <a:pPr indent="-298450" lvl="0" marL="457200" marR="0" rtl="0" algn="l">
              <a:lnSpc>
                <a:spcPct val="100000"/>
              </a:lnSpc>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Assessed Sprinters’ potential data sources and designed a structure to store, integrate, and maintain data. </a:t>
            </a:r>
            <a:endParaRPr sz="1100">
              <a:solidFill>
                <a:srgbClr val="434343"/>
              </a:solidFill>
              <a:latin typeface="EB Garamond"/>
              <a:ea typeface="EB Garamond"/>
              <a:cs typeface="EB Garamond"/>
              <a:sym typeface="EB Garamond"/>
            </a:endParaRPr>
          </a:p>
          <a:p>
            <a:pPr indent="-298450" lvl="0" marL="457200" marR="0" rtl="0" algn="l">
              <a:lnSpc>
                <a:spcPct val="100000"/>
              </a:lnSpc>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Works cross-functionally with marketing team, product team, and analytics team to build out a platform for Sprinters Inc. to analyze insights.</a:t>
            </a:r>
            <a:endParaRPr sz="1100">
              <a:solidFill>
                <a:srgbClr val="434343"/>
              </a:solidFill>
              <a:latin typeface="EB Garamond"/>
              <a:ea typeface="EB Garamond"/>
              <a:cs typeface="EB Garamond"/>
              <a:sym typeface="EB Garamond"/>
            </a:endParaRPr>
          </a:p>
          <a:p>
            <a:pPr indent="0" lvl="0" marL="0" marR="0" rtl="0" algn="l">
              <a:lnSpc>
                <a:spcPct val="100000"/>
              </a:lnSpc>
              <a:spcBef>
                <a:spcPts val="0"/>
              </a:spcBef>
              <a:spcAft>
                <a:spcPts val="0"/>
              </a:spcAft>
              <a:buNone/>
            </a:pPr>
            <a:r>
              <a:t/>
            </a:r>
            <a:endParaRPr sz="1100">
              <a:solidFill>
                <a:srgbClr val="434343"/>
              </a:solidFill>
              <a:latin typeface="EB Garamond"/>
              <a:ea typeface="EB Garamond"/>
              <a:cs typeface="EB Garamond"/>
              <a:sym typeface="EB Garamond"/>
            </a:endParaRPr>
          </a:p>
          <a:p>
            <a:pPr indent="0" lvl="0" marL="0" marR="0" rtl="0" algn="l">
              <a:lnSpc>
                <a:spcPct val="100000"/>
              </a:lnSpc>
              <a:spcBef>
                <a:spcPts val="0"/>
              </a:spcBef>
              <a:spcAft>
                <a:spcPts val="0"/>
              </a:spcAft>
              <a:buNone/>
            </a:pPr>
            <a:r>
              <a:t/>
            </a:r>
            <a:endParaRPr sz="1100">
              <a:solidFill>
                <a:srgbClr val="434343"/>
              </a:solidFill>
              <a:latin typeface="EB Garamond"/>
              <a:ea typeface="EB Garamond"/>
              <a:cs typeface="EB Garamond"/>
              <a:sym typeface="EB Garamond"/>
            </a:endParaRPr>
          </a:p>
        </p:txBody>
      </p:sp>
      <p:sp>
        <p:nvSpPr>
          <p:cNvPr id="491" name="Google Shape;491;p35"/>
          <p:cNvSpPr txBox="1"/>
          <p:nvPr/>
        </p:nvSpPr>
        <p:spPr>
          <a:xfrm>
            <a:off x="814875" y="3749100"/>
            <a:ext cx="3458400" cy="1227000"/>
          </a:xfrm>
          <a:prstGeom prst="rect">
            <a:avLst/>
          </a:prstGeom>
          <a:noFill/>
          <a:ln>
            <a:noFill/>
          </a:ln>
        </p:spPr>
        <p:txBody>
          <a:bodyPr anchorCtr="0" anchor="t" bIns="0" lIns="0" spcFirstLastPara="1" rIns="0" wrap="square" tIns="6350">
            <a:noAutofit/>
          </a:bodyPr>
          <a:lstStyle/>
          <a:p>
            <a:pPr indent="0" lvl="0" marL="0" marR="0" rtl="0" algn="ctr">
              <a:lnSpc>
                <a:spcPct val="100000"/>
              </a:lnSpc>
              <a:spcBef>
                <a:spcPts val="0"/>
              </a:spcBef>
              <a:spcAft>
                <a:spcPts val="0"/>
              </a:spcAft>
              <a:buNone/>
            </a:pPr>
            <a:r>
              <a:rPr lang="en" sz="1200">
                <a:solidFill>
                  <a:srgbClr val="434343"/>
                </a:solidFill>
                <a:latin typeface="Montserrat ExtraBold"/>
                <a:ea typeface="Montserrat ExtraBold"/>
                <a:cs typeface="Montserrat ExtraBold"/>
                <a:sym typeface="Montserrat ExtraBold"/>
              </a:rPr>
              <a:t>CHARACTERISTICS</a:t>
            </a:r>
            <a:endParaRPr sz="1200">
              <a:solidFill>
                <a:srgbClr val="434343"/>
              </a:solidFill>
              <a:latin typeface="Montserrat ExtraBold"/>
              <a:ea typeface="Montserrat ExtraBold"/>
              <a:cs typeface="Montserrat ExtraBold"/>
              <a:sym typeface="Montserrat ExtraBold"/>
            </a:endParaRPr>
          </a:p>
          <a:p>
            <a:pPr indent="-298450" lvl="0" marL="457200" marR="0" rtl="0" algn="l">
              <a:lnSpc>
                <a:spcPct val="100000"/>
              </a:lnSpc>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Always be punctual</a:t>
            </a:r>
            <a:endParaRPr sz="1100">
              <a:solidFill>
                <a:srgbClr val="434343"/>
              </a:solidFill>
              <a:latin typeface="EB Garamond"/>
              <a:ea typeface="EB Garamond"/>
              <a:cs typeface="EB Garamond"/>
              <a:sym typeface="EB Garamond"/>
            </a:endParaRPr>
          </a:p>
          <a:p>
            <a:pPr indent="-298450" lvl="0" marL="457200" marR="0" rtl="0" algn="l">
              <a:lnSpc>
                <a:spcPct val="100000"/>
              </a:lnSpc>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Attention to detail &amp; precise</a:t>
            </a:r>
            <a:endParaRPr sz="1100">
              <a:solidFill>
                <a:srgbClr val="434343"/>
              </a:solidFill>
              <a:latin typeface="EB Garamond"/>
              <a:ea typeface="EB Garamond"/>
              <a:cs typeface="EB Garamond"/>
              <a:sym typeface="EB Garamond"/>
            </a:endParaRPr>
          </a:p>
          <a:p>
            <a:pPr indent="0" lvl="0" marL="0" marR="0" rtl="0" algn="l">
              <a:lnSpc>
                <a:spcPct val="100000"/>
              </a:lnSpc>
              <a:spcBef>
                <a:spcPts val="0"/>
              </a:spcBef>
              <a:spcAft>
                <a:spcPts val="0"/>
              </a:spcAft>
              <a:buNone/>
            </a:pPr>
            <a:r>
              <a:t/>
            </a:r>
            <a:endParaRPr sz="1100">
              <a:solidFill>
                <a:srgbClr val="434343"/>
              </a:solidFill>
              <a:latin typeface="EB Garamond"/>
              <a:ea typeface="EB Garamond"/>
              <a:cs typeface="EB Garamond"/>
              <a:sym typeface="EB Garamond"/>
            </a:endParaRPr>
          </a:p>
        </p:txBody>
      </p:sp>
      <p:sp>
        <p:nvSpPr>
          <p:cNvPr id="492" name="Google Shape;492;p35"/>
          <p:cNvSpPr txBox="1"/>
          <p:nvPr/>
        </p:nvSpPr>
        <p:spPr>
          <a:xfrm>
            <a:off x="790975" y="2615625"/>
            <a:ext cx="3631800" cy="1069500"/>
          </a:xfrm>
          <a:prstGeom prst="rect">
            <a:avLst/>
          </a:prstGeom>
          <a:noFill/>
          <a:ln>
            <a:noFill/>
          </a:ln>
        </p:spPr>
        <p:txBody>
          <a:bodyPr anchorCtr="0" anchor="t" bIns="0" lIns="0" spcFirstLastPara="1" rIns="0" wrap="square" tIns="6350">
            <a:noAutofit/>
          </a:bodyPr>
          <a:lstStyle/>
          <a:p>
            <a:pPr indent="0" lvl="0" marL="0" marR="0" rtl="0" algn="ctr">
              <a:lnSpc>
                <a:spcPct val="100000"/>
              </a:lnSpc>
              <a:spcBef>
                <a:spcPts val="0"/>
              </a:spcBef>
              <a:spcAft>
                <a:spcPts val="0"/>
              </a:spcAft>
              <a:buNone/>
            </a:pPr>
            <a:r>
              <a:rPr lang="en" sz="1200">
                <a:solidFill>
                  <a:srgbClr val="434343"/>
                </a:solidFill>
                <a:latin typeface="Montserrat ExtraBold"/>
                <a:ea typeface="Montserrat ExtraBold"/>
                <a:cs typeface="Montserrat ExtraBold"/>
                <a:sym typeface="Montserrat ExtraBold"/>
              </a:rPr>
              <a:t>FUNCTIONS</a:t>
            </a:r>
            <a:endParaRPr sz="1200">
              <a:solidFill>
                <a:srgbClr val="434343"/>
              </a:solidFill>
              <a:latin typeface="Montserrat ExtraBold"/>
              <a:ea typeface="Montserrat ExtraBold"/>
              <a:cs typeface="Montserrat ExtraBold"/>
              <a:sym typeface="Montserrat ExtraBold"/>
            </a:endParaRPr>
          </a:p>
          <a:p>
            <a:pPr indent="-298450" lvl="0" marL="457200" marR="0" rtl="0" algn="l">
              <a:lnSpc>
                <a:spcPct val="100000"/>
              </a:lnSpc>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Plan and design big-data systems and handle large-scale development of Hadoop applications</a:t>
            </a:r>
            <a:endParaRPr sz="1100">
              <a:solidFill>
                <a:srgbClr val="434343"/>
              </a:solidFill>
              <a:latin typeface="EB Garamond"/>
              <a:ea typeface="EB Garamond"/>
              <a:cs typeface="EB Garamond"/>
              <a:sym typeface="EB Garamond"/>
            </a:endParaRPr>
          </a:p>
          <a:p>
            <a:pPr indent="-298450" lvl="0" marL="457200" marR="0" rtl="0" algn="l">
              <a:lnSpc>
                <a:spcPct val="100000"/>
              </a:lnSpc>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Define data standards and principles</a:t>
            </a:r>
            <a:endParaRPr sz="1100">
              <a:solidFill>
                <a:srgbClr val="434343"/>
              </a:solidFill>
              <a:latin typeface="EB Garamond"/>
              <a:ea typeface="EB Garamond"/>
              <a:cs typeface="EB Garamond"/>
              <a:sym typeface="EB Garamond"/>
            </a:endParaRPr>
          </a:p>
          <a:p>
            <a:pPr indent="-298450" lvl="0" marL="457200" marR="0" rtl="0" algn="l">
              <a:lnSpc>
                <a:spcPct val="100000"/>
              </a:lnSpc>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Translate business requirements into technology needs</a:t>
            </a:r>
            <a:endParaRPr sz="1100">
              <a:solidFill>
                <a:srgbClr val="434343"/>
              </a:solidFill>
              <a:latin typeface="EB Garamond"/>
              <a:ea typeface="EB Garamond"/>
              <a:cs typeface="EB Garamond"/>
              <a:sym typeface="EB Garamond"/>
            </a:endParaRPr>
          </a:p>
          <a:p>
            <a:pPr indent="-298450" lvl="0" marL="457200" marR="0" rtl="0" algn="l">
              <a:lnSpc>
                <a:spcPct val="100000"/>
              </a:lnSpc>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Integrate workflows using Hadoop</a:t>
            </a:r>
            <a:endParaRPr sz="1100">
              <a:solidFill>
                <a:srgbClr val="434343"/>
              </a:solidFill>
              <a:latin typeface="EB Garamond"/>
              <a:ea typeface="EB Garamond"/>
              <a:cs typeface="EB Garamond"/>
              <a:sym typeface="EB Garamond"/>
            </a:endParaRPr>
          </a:p>
          <a:p>
            <a:pPr indent="0" lvl="0" marL="457200" marR="0" rtl="0" algn="l">
              <a:lnSpc>
                <a:spcPct val="100000"/>
              </a:lnSpc>
              <a:spcBef>
                <a:spcPts val="0"/>
              </a:spcBef>
              <a:spcAft>
                <a:spcPts val="0"/>
              </a:spcAft>
              <a:buNone/>
            </a:pPr>
            <a:r>
              <a:t/>
            </a:r>
            <a:endParaRPr sz="1100">
              <a:solidFill>
                <a:srgbClr val="434343"/>
              </a:solidFill>
              <a:latin typeface="EB Garamond"/>
              <a:ea typeface="EB Garamond"/>
              <a:cs typeface="EB Garamond"/>
              <a:sym typeface="EB Garamond"/>
            </a:endParaRPr>
          </a:p>
        </p:txBody>
      </p:sp>
      <p:sp>
        <p:nvSpPr>
          <p:cNvPr id="493" name="Google Shape;493;p35"/>
          <p:cNvSpPr/>
          <p:nvPr/>
        </p:nvSpPr>
        <p:spPr>
          <a:xfrm>
            <a:off x="4701300" y="1189363"/>
            <a:ext cx="657300" cy="657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 name="Google Shape;494;p35"/>
          <p:cNvGrpSpPr/>
          <p:nvPr/>
        </p:nvGrpSpPr>
        <p:grpSpPr>
          <a:xfrm>
            <a:off x="4819666" y="1296170"/>
            <a:ext cx="420580" cy="443712"/>
            <a:chOff x="4982550" y="238125"/>
            <a:chExt cx="1939050" cy="2045700"/>
          </a:xfrm>
        </p:grpSpPr>
        <p:sp>
          <p:nvSpPr>
            <p:cNvPr id="495" name="Google Shape;495;p35"/>
            <p:cNvSpPr/>
            <p:nvPr/>
          </p:nvSpPr>
          <p:spPr>
            <a:xfrm>
              <a:off x="4982550" y="713900"/>
              <a:ext cx="1939050" cy="1095600"/>
            </a:xfrm>
            <a:custGeom>
              <a:rect b="b" l="l" r="r" t="t"/>
              <a:pathLst>
                <a:path extrusionOk="0" h="43824" w="77562">
                  <a:moveTo>
                    <a:pt x="22760" y="6988"/>
                  </a:moveTo>
                  <a:lnTo>
                    <a:pt x="22760" y="6988"/>
                  </a:lnTo>
                  <a:cubicBezTo>
                    <a:pt x="14895" y="15382"/>
                    <a:pt x="14895" y="28451"/>
                    <a:pt x="22760" y="36863"/>
                  </a:cubicBezTo>
                  <a:cubicBezTo>
                    <a:pt x="15680" y="34013"/>
                    <a:pt x="9503" y="29356"/>
                    <a:pt x="4846" y="23333"/>
                  </a:cubicBezTo>
                  <a:cubicBezTo>
                    <a:pt x="4180" y="22497"/>
                    <a:pt x="4180" y="21337"/>
                    <a:pt x="4846" y="20501"/>
                  </a:cubicBezTo>
                  <a:cubicBezTo>
                    <a:pt x="9503" y="14478"/>
                    <a:pt x="15680" y="9820"/>
                    <a:pt x="22760" y="6988"/>
                  </a:cubicBezTo>
                  <a:close/>
                  <a:moveTo>
                    <a:pt x="38798" y="3917"/>
                  </a:moveTo>
                  <a:cubicBezTo>
                    <a:pt x="48745" y="3917"/>
                    <a:pt x="56798" y="11970"/>
                    <a:pt x="56798" y="21917"/>
                  </a:cubicBezTo>
                  <a:cubicBezTo>
                    <a:pt x="56798" y="31864"/>
                    <a:pt x="48745" y="39917"/>
                    <a:pt x="38798" y="39917"/>
                  </a:cubicBezTo>
                  <a:lnTo>
                    <a:pt x="38764" y="39917"/>
                  </a:lnTo>
                  <a:cubicBezTo>
                    <a:pt x="28817" y="39917"/>
                    <a:pt x="20747" y="31864"/>
                    <a:pt x="20747" y="21917"/>
                  </a:cubicBezTo>
                  <a:cubicBezTo>
                    <a:pt x="20747" y="11970"/>
                    <a:pt x="28817" y="3917"/>
                    <a:pt x="38764" y="3917"/>
                  </a:cubicBezTo>
                  <a:close/>
                  <a:moveTo>
                    <a:pt x="38813" y="1"/>
                  </a:moveTo>
                  <a:cubicBezTo>
                    <a:pt x="24855" y="1"/>
                    <a:pt x="11027" y="6193"/>
                    <a:pt x="1757" y="18078"/>
                  </a:cubicBezTo>
                  <a:cubicBezTo>
                    <a:pt x="0" y="20330"/>
                    <a:pt x="0" y="23486"/>
                    <a:pt x="1757" y="25739"/>
                  </a:cubicBezTo>
                  <a:cubicBezTo>
                    <a:pt x="10646" y="37153"/>
                    <a:pt x="24313" y="43824"/>
                    <a:pt x="38781" y="43824"/>
                  </a:cubicBezTo>
                  <a:cubicBezTo>
                    <a:pt x="53249" y="43824"/>
                    <a:pt x="66915" y="37153"/>
                    <a:pt x="75804" y="25739"/>
                  </a:cubicBezTo>
                  <a:cubicBezTo>
                    <a:pt x="77562" y="23486"/>
                    <a:pt x="77562" y="20330"/>
                    <a:pt x="75804" y="18078"/>
                  </a:cubicBezTo>
                  <a:lnTo>
                    <a:pt x="75804" y="18095"/>
                  </a:lnTo>
                  <a:cubicBezTo>
                    <a:pt x="75418" y="17599"/>
                    <a:pt x="74841" y="17340"/>
                    <a:pt x="74259" y="17340"/>
                  </a:cubicBezTo>
                  <a:cubicBezTo>
                    <a:pt x="73838" y="17340"/>
                    <a:pt x="73415" y="17475"/>
                    <a:pt x="73058" y="17754"/>
                  </a:cubicBezTo>
                  <a:cubicBezTo>
                    <a:pt x="72204" y="18419"/>
                    <a:pt x="72051" y="19648"/>
                    <a:pt x="72716" y="20501"/>
                  </a:cubicBezTo>
                  <a:cubicBezTo>
                    <a:pt x="73365" y="21337"/>
                    <a:pt x="73365" y="22497"/>
                    <a:pt x="72716" y="23333"/>
                  </a:cubicBezTo>
                  <a:cubicBezTo>
                    <a:pt x="68041" y="29356"/>
                    <a:pt x="61865" y="34013"/>
                    <a:pt x="54785" y="36863"/>
                  </a:cubicBezTo>
                  <a:cubicBezTo>
                    <a:pt x="62633" y="28468"/>
                    <a:pt x="62667" y="15433"/>
                    <a:pt x="54836" y="7022"/>
                  </a:cubicBezTo>
                  <a:lnTo>
                    <a:pt x="54836" y="7022"/>
                  </a:lnTo>
                  <a:cubicBezTo>
                    <a:pt x="58879" y="8643"/>
                    <a:pt x="62667" y="10878"/>
                    <a:pt x="66028" y="13642"/>
                  </a:cubicBezTo>
                  <a:cubicBezTo>
                    <a:pt x="66455" y="13983"/>
                    <a:pt x="66864" y="14341"/>
                    <a:pt x="67274" y="14700"/>
                  </a:cubicBezTo>
                  <a:cubicBezTo>
                    <a:pt x="67651" y="15030"/>
                    <a:pt x="68116" y="15194"/>
                    <a:pt x="68578" y="15194"/>
                  </a:cubicBezTo>
                  <a:cubicBezTo>
                    <a:pt x="69117" y="15194"/>
                    <a:pt x="69652" y="14970"/>
                    <a:pt x="70038" y="14529"/>
                  </a:cubicBezTo>
                  <a:cubicBezTo>
                    <a:pt x="70754" y="13727"/>
                    <a:pt x="70686" y="12499"/>
                    <a:pt x="69867" y="11782"/>
                  </a:cubicBezTo>
                  <a:cubicBezTo>
                    <a:pt x="69423" y="11390"/>
                    <a:pt x="68963" y="10997"/>
                    <a:pt x="68519" y="10622"/>
                  </a:cubicBezTo>
                  <a:cubicBezTo>
                    <a:pt x="59783" y="3471"/>
                    <a:pt x="49262" y="1"/>
                    <a:pt x="388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5"/>
            <p:cNvSpPr/>
            <p:nvPr/>
          </p:nvSpPr>
          <p:spPr>
            <a:xfrm>
              <a:off x="5728550" y="1054500"/>
              <a:ext cx="430825" cy="414625"/>
            </a:xfrm>
            <a:custGeom>
              <a:rect b="b" l="l" r="r" t="t"/>
              <a:pathLst>
                <a:path extrusionOk="0" h="16585" w="17233">
                  <a:moveTo>
                    <a:pt x="8904" y="3895"/>
                  </a:moveTo>
                  <a:cubicBezTo>
                    <a:pt x="11161" y="3895"/>
                    <a:pt x="13326" y="5648"/>
                    <a:pt x="13326" y="8293"/>
                  </a:cubicBezTo>
                  <a:cubicBezTo>
                    <a:pt x="13326" y="10715"/>
                    <a:pt x="11364" y="12678"/>
                    <a:pt x="8941" y="12678"/>
                  </a:cubicBezTo>
                  <a:cubicBezTo>
                    <a:pt x="5034" y="12678"/>
                    <a:pt x="3072" y="7951"/>
                    <a:pt x="5836" y="5188"/>
                  </a:cubicBezTo>
                  <a:cubicBezTo>
                    <a:pt x="6729" y="4294"/>
                    <a:pt x="7827" y="3895"/>
                    <a:pt x="8904" y="3895"/>
                  </a:cubicBezTo>
                  <a:close/>
                  <a:moveTo>
                    <a:pt x="8941" y="1"/>
                  </a:moveTo>
                  <a:cubicBezTo>
                    <a:pt x="5580" y="1"/>
                    <a:pt x="2560" y="2014"/>
                    <a:pt x="1280" y="5119"/>
                  </a:cubicBezTo>
                  <a:cubicBezTo>
                    <a:pt x="1" y="8224"/>
                    <a:pt x="700" y="11790"/>
                    <a:pt x="3072" y="14162"/>
                  </a:cubicBezTo>
                  <a:cubicBezTo>
                    <a:pt x="4656" y="15747"/>
                    <a:pt x="6774" y="16585"/>
                    <a:pt x="8932" y="16585"/>
                  </a:cubicBezTo>
                  <a:cubicBezTo>
                    <a:pt x="10003" y="16585"/>
                    <a:pt x="11084" y="16378"/>
                    <a:pt x="12114" y="15953"/>
                  </a:cubicBezTo>
                  <a:cubicBezTo>
                    <a:pt x="15203" y="14674"/>
                    <a:pt x="17233" y="11654"/>
                    <a:pt x="17233" y="8293"/>
                  </a:cubicBezTo>
                  <a:cubicBezTo>
                    <a:pt x="17233" y="3720"/>
                    <a:pt x="13513" y="1"/>
                    <a:pt x="89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5"/>
            <p:cNvSpPr/>
            <p:nvPr/>
          </p:nvSpPr>
          <p:spPr>
            <a:xfrm>
              <a:off x="5903000" y="238125"/>
              <a:ext cx="97700" cy="279400"/>
            </a:xfrm>
            <a:custGeom>
              <a:rect b="b" l="l" r="r" t="t"/>
              <a:pathLst>
                <a:path extrusionOk="0" h="11176" w="3908">
                  <a:moveTo>
                    <a:pt x="1963" y="0"/>
                  </a:moveTo>
                  <a:cubicBezTo>
                    <a:pt x="888" y="0"/>
                    <a:pt x="1" y="870"/>
                    <a:pt x="1" y="1962"/>
                  </a:cubicBezTo>
                  <a:lnTo>
                    <a:pt x="1" y="9281"/>
                  </a:lnTo>
                  <a:cubicBezTo>
                    <a:pt x="35" y="10339"/>
                    <a:pt x="905" y="11175"/>
                    <a:pt x="1963" y="11175"/>
                  </a:cubicBezTo>
                  <a:cubicBezTo>
                    <a:pt x="3021" y="11175"/>
                    <a:pt x="3874" y="10339"/>
                    <a:pt x="3908" y="9281"/>
                  </a:cubicBezTo>
                  <a:lnTo>
                    <a:pt x="3908" y="1962"/>
                  </a:lnTo>
                  <a:cubicBezTo>
                    <a:pt x="3908" y="870"/>
                    <a:pt x="3038" y="0"/>
                    <a:pt x="19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5"/>
            <p:cNvSpPr/>
            <p:nvPr/>
          </p:nvSpPr>
          <p:spPr>
            <a:xfrm>
              <a:off x="5903000" y="2004825"/>
              <a:ext cx="97700" cy="279000"/>
            </a:xfrm>
            <a:custGeom>
              <a:rect b="b" l="l" r="r" t="t"/>
              <a:pathLst>
                <a:path extrusionOk="0" h="11160" w="3908">
                  <a:moveTo>
                    <a:pt x="1993" y="1"/>
                  </a:moveTo>
                  <a:cubicBezTo>
                    <a:pt x="1983" y="1"/>
                    <a:pt x="1973" y="1"/>
                    <a:pt x="1963" y="1"/>
                  </a:cubicBezTo>
                  <a:cubicBezTo>
                    <a:pt x="888" y="1"/>
                    <a:pt x="1" y="871"/>
                    <a:pt x="1" y="1946"/>
                  </a:cubicBezTo>
                  <a:lnTo>
                    <a:pt x="1" y="9282"/>
                  </a:lnTo>
                  <a:cubicBezTo>
                    <a:pt x="35" y="10323"/>
                    <a:pt x="905" y="11159"/>
                    <a:pt x="1963" y="11159"/>
                  </a:cubicBezTo>
                  <a:cubicBezTo>
                    <a:pt x="3021" y="11159"/>
                    <a:pt x="3874" y="10323"/>
                    <a:pt x="3908" y="9282"/>
                  </a:cubicBezTo>
                  <a:lnTo>
                    <a:pt x="3908" y="1946"/>
                  </a:lnTo>
                  <a:cubicBezTo>
                    <a:pt x="3908" y="881"/>
                    <a:pt x="3054" y="1"/>
                    <a:pt x="19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5"/>
            <p:cNvSpPr/>
            <p:nvPr/>
          </p:nvSpPr>
          <p:spPr>
            <a:xfrm>
              <a:off x="6496325" y="523575"/>
              <a:ext cx="198375" cy="189200"/>
            </a:xfrm>
            <a:custGeom>
              <a:rect b="b" l="l" r="r" t="t"/>
              <a:pathLst>
                <a:path extrusionOk="0" h="7568" w="7935">
                  <a:moveTo>
                    <a:pt x="5793" y="0"/>
                  </a:moveTo>
                  <a:cubicBezTo>
                    <a:pt x="5290" y="0"/>
                    <a:pt x="4786" y="192"/>
                    <a:pt x="4402" y="576"/>
                  </a:cubicBezTo>
                  <a:lnTo>
                    <a:pt x="768" y="4227"/>
                  </a:lnTo>
                  <a:cubicBezTo>
                    <a:pt x="0" y="4978"/>
                    <a:pt x="0" y="6224"/>
                    <a:pt x="751" y="6991"/>
                  </a:cubicBezTo>
                  <a:cubicBezTo>
                    <a:pt x="1135" y="7375"/>
                    <a:pt x="1638" y="7567"/>
                    <a:pt x="2142" y="7567"/>
                  </a:cubicBezTo>
                  <a:cubicBezTo>
                    <a:pt x="2645" y="7567"/>
                    <a:pt x="3148" y="7375"/>
                    <a:pt x="3532" y="6991"/>
                  </a:cubicBezTo>
                  <a:lnTo>
                    <a:pt x="7166" y="3340"/>
                  </a:lnTo>
                  <a:cubicBezTo>
                    <a:pt x="7934" y="2590"/>
                    <a:pt x="7934" y="1344"/>
                    <a:pt x="7166" y="576"/>
                  </a:cubicBezTo>
                  <a:lnTo>
                    <a:pt x="7183" y="576"/>
                  </a:lnTo>
                  <a:cubicBezTo>
                    <a:pt x="6799" y="192"/>
                    <a:pt x="6296" y="0"/>
                    <a:pt x="57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5"/>
            <p:cNvSpPr/>
            <p:nvPr/>
          </p:nvSpPr>
          <p:spPr>
            <a:xfrm>
              <a:off x="5209025" y="1810875"/>
              <a:ext cx="198800" cy="189300"/>
            </a:xfrm>
            <a:custGeom>
              <a:rect b="b" l="l" r="r" t="t"/>
              <a:pathLst>
                <a:path extrusionOk="0" h="7572" w="7952">
                  <a:moveTo>
                    <a:pt x="5795" y="0"/>
                  </a:moveTo>
                  <a:cubicBezTo>
                    <a:pt x="5294" y="0"/>
                    <a:pt x="4795" y="192"/>
                    <a:pt x="4420" y="576"/>
                  </a:cubicBezTo>
                  <a:lnTo>
                    <a:pt x="769" y="4227"/>
                  </a:lnTo>
                  <a:cubicBezTo>
                    <a:pt x="1" y="4995"/>
                    <a:pt x="1" y="6240"/>
                    <a:pt x="769" y="7008"/>
                  </a:cubicBezTo>
                  <a:cubicBezTo>
                    <a:pt x="1152" y="7384"/>
                    <a:pt x="1651" y="7571"/>
                    <a:pt x="2151" y="7571"/>
                  </a:cubicBezTo>
                  <a:cubicBezTo>
                    <a:pt x="2650" y="7571"/>
                    <a:pt x="3149" y="7384"/>
                    <a:pt x="3533" y="7008"/>
                  </a:cubicBezTo>
                  <a:lnTo>
                    <a:pt x="7184" y="3357"/>
                  </a:lnTo>
                  <a:cubicBezTo>
                    <a:pt x="7951" y="2589"/>
                    <a:pt x="7951" y="1344"/>
                    <a:pt x="7184" y="576"/>
                  </a:cubicBezTo>
                  <a:cubicBezTo>
                    <a:pt x="6800" y="192"/>
                    <a:pt x="6296" y="0"/>
                    <a:pt x="57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5"/>
            <p:cNvSpPr/>
            <p:nvPr/>
          </p:nvSpPr>
          <p:spPr>
            <a:xfrm>
              <a:off x="5209025" y="523575"/>
              <a:ext cx="198800" cy="188875"/>
            </a:xfrm>
            <a:custGeom>
              <a:rect b="b" l="l" r="r" t="t"/>
              <a:pathLst>
                <a:path extrusionOk="0" h="7555" w="7952">
                  <a:moveTo>
                    <a:pt x="2151" y="0"/>
                  </a:moveTo>
                  <a:cubicBezTo>
                    <a:pt x="1651" y="0"/>
                    <a:pt x="1152" y="192"/>
                    <a:pt x="769" y="576"/>
                  </a:cubicBezTo>
                  <a:cubicBezTo>
                    <a:pt x="1" y="1344"/>
                    <a:pt x="1" y="2590"/>
                    <a:pt x="769" y="3340"/>
                  </a:cubicBezTo>
                  <a:lnTo>
                    <a:pt x="4420" y="6991"/>
                  </a:lnTo>
                  <a:cubicBezTo>
                    <a:pt x="4795" y="7367"/>
                    <a:pt x="5294" y="7554"/>
                    <a:pt x="5795" y="7554"/>
                  </a:cubicBezTo>
                  <a:cubicBezTo>
                    <a:pt x="6296" y="7554"/>
                    <a:pt x="6800" y="7367"/>
                    <a:pt x="7184" y="6991"/>
                  </a:cubicBezTo>
                  <a:cubicBezTo>
                    <a:pt x="7951" y="6224"/>
                    <a:pt x="7951" y="4978"/>
                    <a:pt x="7184" y="4210"/>
                  </a:cubicBezTo>
                  <a:lnTo>
                    <a:pt x="7184" y="4227"/>
                  </a:lnTo>
                  <a:lnTo>
                    <a:pt x="3533" y="576"/>
                  </a:lnTo>
                  <a:cubicBezTo>
                    <a:pt x="3149" y="192"/>
                    <a:pt x="2650" y="0"/>
                    <a:pt x="21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5"/>
            <p:cNvSpPr/>
            <p:nvPr/>
          </p:nvSpPr>
          <p:spPr>
            <a:xfrm>
              <a:off x="6496325" y="1811200"/>
              <a:ext cx="198800" cy="188975"/>
            </a:xfrm>
            <a:custGeom>
              <a:rect b="b" l="l" r="r" t="t"/>
              <a:pathLst>
                <a:path extrusionOk="0" h="7559" w="7952">
                  <a:moveTo>
                    <a:pt x="2144" y="0"/>
                  </a:moveTo>
                  <a:cubicBezTo>
                    <a:pt x="1643" y="0"/>
                    <a:pt x="1144" y="188"/>
                    <a:pt x="768" y="563"/>
                  </a:cubicBezTo>
                  <a:cubicBezTo>
                    <a:pt x="0" y="1331"/>
                    <a:pt x="0" y="2576"/>
                    <a:pt x="768" y="3344"/>
                  </a:cubicBezTo>
                  <a:lnTo>
                    <a:pt x="4402" y="6995"/>
                  </a:lnTo>
                  <a:cubicBezTo>
                    <a:pt x="4786" y="7371"/>
                    <a:pt x="5290" y="7558"/>
                    <a:pt x="5793" y="7558"/>
                  </a:cubicBezTo>
                  <a:cubicBezTo>
                    <a:pt x="6296" y="7558"/>
                    <a:pt x="6799" y="7371"/>
                    <a:pt x="7183" y="6995"/>
                  </a:cubicBezTo>
                  <a:cubicBezTo>
                    <a:pt x="7951" y="6227"/>
                    <a:pt x="7951" y="4982"/>
                    <a:pt x="7183" y="4214"/>
                  </a:cubicBezTo>
                  <a:lnTo>
                    <a:pt x="3532" y="563"/>
                  </a:lnTo>
                  <a:cubicBezTo>
                    <a:pt x="3148" y="188"/>
                    <a:pt x="2645" y="0"/>
                    <a:pt x="21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3" name="Google Shape;503;p35"/>
          <p:cNvSpPr/>
          <p:nvPr/>
        </p:nvSpPr>
        <p:spPr>
          <a:xfrm>
            <a:off x="4701300" y="2510925"/>
            <a:ext cx="657300" cy="657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 name="Google Shape;504;p35"/>
          <p:cNvGrpSpPr/>
          <p:nvPr/>
        </p:nvGrpSpPr>
        <p:grpSpPr>
          <a:xfrm>
            <a:off x="4819642" y="2629022"/>
            <a:ext cx="420626" cy="421150"/>
            <a:chOff x="697975" y="3427775"/>
            <a:chExt cx="2044850" cy="2047400"/>
          </a:xfrm>
        </p:grpSpPr>
        <p:sp>
          <p:nvSpPr>
            <p:cNvPr id="505" name="Google Shape;505;p35"/>
            <p:cNvSpPr/>
            <p:nvPr/>
          </p:nvSpPr>
          <p:spPr>
            <a:xfrm>
              <a:off x="1038350" y="3780525"/>
              <a:ext cx="1365375" cy="1401200"/>
            </a:xfrm>
            <a:custGeom>
              <a:rect b="b" l="l" r="r" t="t"/>
              <a:pathLst>
                <a:path extrusionOk="0" h="56048" w="54615">
                  <a:moveTo>
                    <a:pt x="22986" y="2834"/>
                  </a:moveTo>
                  <a:cubicBezTo>
                    <a:pt x="24845" y="2834"/>
                    <a:pt x="26096" y="3960"/>
                    <a:pt x="26309" y="4163"/>
                  </a:cubicBezTo>
                  <a:cubicBezTo>
                    <a:pt x="26565" y="4436"/>
                    <a:pt x="26923" y="4573"/>
                    <a:pt x="27299" y="4573"/>
                  </a:cubicBezTo>
                  <a:lnTo>
                    <a:pt x="27333" y="4573"/>
                  </a:lnTo>
                  <a:cubicBezTo>
                    <a:pt x="27708" y="4573"/>
                    <a:pt x="28066" y="4436"/>
                    <a:pt x="28339" y="4180"/>
                  </a:cubicBezTo>
                  <a:cubicBezTo>
                    <a:pt x="28553" y="3967"/>
                    <a:pt x="29800" y="2835"/>
                    <a:pt x="31659" y="2835"/>
                  </a:cubicBezTo>
                  <a:cubicBezTo>
                    <a:pt x="32924" y="2835"/>
                    <a:pt x="34472" y="3358"/>
                    <a:pt x="36171" y="5050"/>
                  </a:cubicBezTo>
                  <a:cubicBezTo>
                    <a:pt x="36438" y="5317"/>
                    <a:pt x="36799" y="5459"/>
                    <a:pt x="37172" y="5459"/>
                  </a:cubicBezTo>
                  <a:cubicBezTo>
                    <a:pt x="37276" y="5459"/>
                    <a:pt x="37380" y="5448"/>
                    <a:pt x="37484" y="5426"/>
                  </a:cubicBezTo>
                  <a:cubicBezTo>
                    <a:pt x="37542" y="5414"/>
                    <a:pt x="37700" y="5386"/>
                    <a:pt x="37925" y="5386"/>
                  </a:cubicBezTo>
                  <a:cubicBezTo>
                    <a:pt x="38690" y="5386"/>
                    <a:pt x="40228" y="5715"/>
                    <a:pt x="41204" y="8156"/>
                  </a:cubicBezTo>
                  <a:cubicBezTo>
                    <a:pt x="41426" y="8685"/>
                    <a:pt x="41937" y="9043"/>
                    <a:pt x="42518" y="9043"/>
                  </a:cubicBezTo>
                  <a:cubicBezTo>
                    <a:pt x="43882" y="9162"/>
                    <a:pt x="45162" y="9794"/>
                    <a:pt x="46083" y="10817"/>
                  </a:cubicBezTo>
                  <a:cubicBezTo>
                    <a:pt x="47807" y="12660"/>
                    <a:pt x="48557" y="15850"/>
                    <a:pt x="48250" y="20030"/>
                  </a:cubicBezTo>
                  <a:cubicBezTo>
                    <a:pt x="48233" y="20338"/>
                    <a:pt x="48318" y="20645"/>
                    <a:pt x="48489" y="20918"/>
                  </a:cubicBezTo>
                  <a:cubicBezTo>
                    <a:pt x="48950" y="21617"/>
                    <a:pt x="52823" y="27930"/>
                    <a:pt x="46203" y="32349"/>
                  </a:cubicBezTo>
                  <a:lnTo>
                    <a:pt x="46186" y="32349"/>
                  </a:lnTo>
                  <a:cubicBezTo>
                    <a:pt x="45691" y="32673"/>
                    <a:pt x="45452" y="33287"/>
                    <a:pt x="45606" y="33850"/>
                  </a:cubicBezTo>
                  <a:cubicBezTo>
                    <a:pt x="45657" y="34106"/>
                    <a:pt x="47005" y="39890"/>
                    <a:pt x="41955" y="42040"/>
                  </a:cubicBezTo>
                  <a:cubicBezTo>
                    <a:pt x="41272" y="42330"/>
                    <a:pt x="40931" y="43098"/>
                    <a:pt x="41170" y="43797"/>
                  </a:cubicBezTo>
                  <a:cubicBezTo>
                    <a:pt x="41170" y="43814"/>
                    <a:pt x="41750" y="45674"/>
                    <a:pt x="40999" y="46919"/>
                  </a:cubicBezTo>
                  <a:cubicBezTo>
                    <a:pt x="40590" y="47585"/>
                    <a:pt x="39839" y="48011"/>
                    <a:pt x="38696" y="48199"/>
                  </a:cubicBezTo>
                  <a:cubicBezTo>
                    <a:pt x="38286" y="48267"/>
                    <a:pt x="37928" y="48523"/>
                    <a:pt x="37723" y="48882"/>
                  </a:cubicBezTo>
                  <a:cubicBezTo>
                    <a:pt x="37007" y="50093"/>
                    <a:pt x="34686" y="53232"/>
                    <a:pt x="32434" y="53232"/>
                  </a:cubicBezTo>
                  <a:lnTo>
                    <a:pt x="32383" y="53232"/>
                  </a:lnTo>
                  <a:cubicBezTo>
                    <a:pt x="31086" y="53215"/>
                    <a:pt x="29790" y="52072"/>
                    <a:pt x="28578" y="49820"/>
                  </a:cubicBezTo>
                  <a:cubicBezTo>
                    <a:pt x="28305" y="49359"/>
                    <a:pt x="27811" y="49086"/>
                    <a:pt x="27299" y="49086"/>
                  </a:cubicBezTo>
                  <a:cubicBezTo>
                    <a:pt x="26770" y="49086"/>
                    <a:pt x="26292" y="49359"/>
                    <a:pt x="26053" y="49820"/>
                  </a:cubicBezTo>
                  <a:cubicBezTo>
                    <a:pt x="24825" y="52055"/>
                    <a:pt x="23545" y="53215"/>
                    <a:pt x="22231" y="53232"/>
                  </a:cubicBezTo>
                  <a:lnTo>
                    <a:pt x="22197" y="53232"/>
                  </a:lnTo>
                  <a:cubicBezTo>
                    <a:pt x="19945" y="53232"/>
                    <a:pt x="17608" y="50110"/>
                    <a:pt x="16908" y="48899"/>
                  </a:cubicBezTo>
                  <a:cubicBezTo>
                    <a:pt x="16686" y="48523"/>
                    <a:pt x="16328" y="48284"/>
                    <a:pt x="15919" y="48216"/>
                  </a:cubicBezTo>
                  <a:cubicBezTo>
                    <a:pt x="14793" y="48028"/>
                    <a:pt x="14042" y="47602"/>
                    <a:pt x="13632" y="46937"/>
                  </a:cubicBezTo>
                  <a:cubicBezTo>
                    <a:pt x="12984" y="45879"/>
                    <a:pt x="13291" y="44309"/>
                    <a:pt x="13445" y="43797"/>
                  </a:cubicBezTo>
                  <a:cubicBezTo>
                    <a:pt x="13684" y="43098"/>
                    <a:pt x="13342" y="42330"/>
                    <a:pt x="12660" y="42040"/>
                  </a:cubicBezTo>
                  <a:cubicBezTo>
                    <a:pt x="7627" y="39890"/>
                    <a:pt x="8958" y="34106"/>
                    <a:pt x="9009" y="33867"/>
                  </a:cubicBezTo>
                  <a:cubicBezTo>
                    <a:pt x="9162" y="33287"/>
                    <a:pt x="8923" y="32673"/>
                    <a:pt x="8429" y="32349"/>
                  </a:cubicBezTo>
                  <a:cubicBezTo>
                    <a:pt x="1809" y="27930"/>
                    <a:pt x="5682" y="21617"/>
                    <a:pt x="6142" y="20918"/>
                  </a:cubicBezTo>
                  <a:cubicBezTo>
                    <a:pt x="6313" y="20645"/>
                    <a:pt x="6398" y="20338"/>
                    <a:pt x="6381" y="20030"/>
                  </a:cubicBezTo>
                  <a:cubicBezTo>
                    <a:pt x="6091" y="15867"/>
                    <a:pt x="6825" y="12694"/>
                    <a:pt x="8514" y="10851"/>
                  </a:cubicBezTo>
                  <a:cubicBezTo>
                    <a:pt x="9435" y="9811"/>
                    <a:pt x="10732" y="9162"/>
                    <a:pt x="12131" y="9043"/>
                  </a:cubicBezTo>
                  <a:cubicBezTo>
                    <a:pt x="12694" y="9043"/>
                    <a:pt x="13223" y="8685"/>
                    <a:pt x="13428" y="8156"/>
                  </a:cubicBezTo>
                  <a:cubicBezTo>
                    <a:pt x="14409" y="5702"/>
                    <a:pt x="15968" y="5393"/>
                    <a:pt x="16726" y="5393"/>
                  </a:cubicBezTo>
                  <a:cubicBezTo>
                    <a:pt x="16943" y="5393"/>
                    <a:pt x="17094" y="5418"/>
                    <a:pt x="17147" y="5426"/>
                  </a:cubicBezTo>
                  <a:cubicBezTo>
                    <a:pt x="17260" y="5454"/>
                    <a:pt x="17376" y="5468"/>
                    <a:pt x="17490" y="5468"/>
                  </a:cubicBezTo>
                  <a:cubicBezTo>
                    <a:pt x="17858" y="5468"/>
                    <a:pt x="18218" y="5324"/>
                    <a:pt x="18478" y="5050"/>
                  </a:cubicBezTo>
                  <a:cubicBezTo>
                    <a:pt x="20172" y="3357"/>
                    <a:pt x="21720" y="2834"/>
                    <a:pt x="22986" y="2834"/>
                  </a:cubicBezTo>
                  <a:close/>
                  <a:moveTo>
                    <a:pt x="22933" y="1"/>
                  </a:moveTo>
                  <a:cubicBezTo>
                    <a:pt x="21243" y="1"/>
                    <a:pt x="19171" y="583"/>
                    <a:pt x="16994" y="2577"/>
                  </a:cubicBezTo>
                  <a:cubicBezTo>
                    <a:pt x="16906" y="2572"/>
                    <a:pt x="16815" y="2570"/>
                    <a:pt x="16723" y="2570"/>
                  </a:cubicBezTo>
                  <a:cubicBezTo>
                    <a:pt x="15026" y="2570"/>
                    <a:pt x="12647" y="3353"/>
                    <a:pt x="11159" y="6330"/>
                  </a:cubicBezTo>
                  <a:cubicBezTo>
                    <a:pt x="9367" y="6654"/>
                    <a:pt x="7712" y="7541"/>
                    <a:pt x="6484" y="8889"/>
                  </a:cubicBezTo>
                  <a:cubicBezTo>
                    <a:pt x="4249" y="11278"/>
                    <a:pt x="3259" y="14929"/>
                    <a:pt x="3532" y="19757"/>
                  </a:cubicBezTo>
                  <a:cubicBezTo>
                    <a:pt x="1587" y="22999"/>
                    <a:pt x="0" y="29517"/>
                    <a:pt x="6091" y="34140"/>
                  </a:cubicBezTo>
                  <a:cubicBezTo>
                    <a:pt x="5682" y="37024"/>
                    <a:pt x="6228" y="41665"/>
                    <a:pt x="10493" y="44121"/>
                  </a:cubicBezTo>
                  <a:cubicBezTo>
                    <a:pt x="10340" y="45230"/>
                    <a:pt x="10322" y="46885"/>
                    <a:pt x="11210" y="48387"/>
                  </a:cubicBezTo>
                  <a:cubicBezTo>
                    <a:pt x="11960" y="49632"/>
                    <a:pt x="13172" y="50451"/>
                    <a:pt x="14810" y="50861"/>
                  </a:cubicBezTo>
                  <a:cubicBezTo>
                    <a:pt x="15782" y="52345"/>
                    <a:pt x="18580" y="56047"/>
                    <a:pt x="22197" y="56047"/>
                  </a:cubicBezTo>
                  <a:lnTo>
                    <a:pt x="22266" y="56047"/>
                  </a:lnTo>
                  <a:cubicBezTo>
                    <a:pt x="24142" y="56013"/>
                    <a:pt x="25831" y="55024"/>
                    <a:pt x="27316" y="53079"/>
                  </a:cubicBezTo>
                  <a:cubicBezTo>
                    <a:pt x="28783" y="55024"/>
                    <a:pt x="30472" y="56013"/>
                    <a:pt x="32349" y="56047"/>
                  </a:cubicBezTo>
                  <a:lnTo>
                    <a:pt x="32417" y="56047"/>
                  </a:lnTo>
                  <a:cubicBezTo>
                    <a:pt x="36034" y="56047"/>
                    <a:pt x="38832" y="52345"/>
                    <a:pt x="39822" y="50861"/>
                  </a:cubicBezTo>
                  <a:cubicBezTo>
                    <a:pt x="41460" y="50451"/>
                    <a:pt x="42654" y="49632"/>
                    <a:pt x="43405" y="48387"/>
                  </a:cubicBezTo>
                  <a:cubicBezTo>
                    <a:pt x="44309" y="46885"/>
                    <a:pt x="44292" y="45230"/>
                    <a:pt x="44121" y="44121"/>
                  </a:cubicBezTo>
                  <a:cubicBezTo>
                    <a:pt x="48387" y="41665"/>
                    <a:pt x="48933" y="37024"/>
                    <a:pt x="48523" y="34140"/>
                  </a:cubicBezTo>
                  <a:cubicBezTo>
                    <a:pt x="54614" y="29517"/>
                    <a:pt x="53027" y="22999"/>
                    <a:pt x="51082" y="19757"/>
                  </a:cubicBezTo>
                  <a:lnTo>
                    <a:pt x="51100" y="19757"/>
                  </a:lnTo>
                  <a:cubicBezTo>
                    <a:pt x="51355" y="14929"/>
                    <a:pt x="50366" y="11278"/>
                    <a:pt x="48148" y="8889"/>
                  </a:cubicBezTo>
                  <a:cubicBezTo>
                    <a:pt x="46902" y="7541"/>
                    <a:pt x="45264" y="6654"/>
                    <a:pt x="43473" y="6330"/>
                  </a:cubicBezTo>
                  <a:cubicBezTo>
                    <a:pt x="41983" y="3366"/>
                    <a:pt x="39585" y="2570"/>
                    <a:pt x="37901" y="2570"/>
                  </a:cubicBezTo>
                  <a:cubicBezTo>
                    <a:pt x="37811" y="2570"/>
                    <a:pt x="37723" y="2572"/>
                    <a:pt x="37638" y="2577"/>
                  </a:cubicBezTo>
                  <a:cubicBezTo>
                    <a:pt x="35446" y="594"/>
                    <a:pt x="33360" y="7"/>
                    <a:pt x="31664" y="7"/>
                  </a:cubicBezTo>
                  <a:cubicBezTo>
                    <a:pt x="31010" y="7"/>
                    <a:pt x="30414" y="94"/>
                    <a:pt x="29892" y="222"/>
                  </a:cubicBezTo>
                  <a:cubicBezTo>
                    <a:pt x="28971" y="461"/>
                    <a:pt x="28101" y="853"/>
                    <a:pt x="27316" y="1382"/>
                  </a:cubicBezTo>
                  <a:cubicBezTo>
                    <a:pt x="26531" y="853"/>
                    <a:pt x="25661" y="461"/>
                    <a:pt x="24739" y="222"/>
                  </a:cubicBezTo>
                  <a:cubicBezTo>
                    <a:pt x="24208" y="92"/>
                    <a:pt x="23600" y="1"/>
                    <a:pt x="2293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5"/>
            <p:cNvSpPr/>
            <p:nvPr/>
          </p:nvSpPr>
          <p:spPr>
            <a:xfrm>
              <a:off x="1301525" y="3935750"/>
              <a:ext cx="209025" cy="226975"/>
            </a:xfrm>
            <a:custGeom>
              <a:rect b="b" l="l" r="r" t="t"/>
              <a:pathLst>
                <a:path extrusionOk="0" h="9079" w="8361">
                  <a:moveTo>
                    <a:pt x="1601" y="0"/>
                  </a:moveTo>
                  <a:cubicBezTo>
                    <a:pt x="1002" y="0"/>
                    <a:pt x="448" y="372"/>
                    <a:pt x="256" y="974"/>
                  </a:cubicBezTo>
                  <a:cubicBezTo>
                    <a:pt x="0" y="1708"/>
                    <a:pt x="410" y="2510"/>
                    <a:pt x="1143" y="2749"/>
                  </a:cubicBezTo>
                  <a:cubicBezTo>
                    <a:pt x="5392" y="4165"/>
                    <a:pt x="5528" y="7509"/>
                    <a:pt x="5545" y="7679"/>
                  </a:cubicBezTo>
                  <a:cubicBezTo>
                    <a:pt x="5545" y="8454"/>
                    <a:pt x="6160" y="9079"/>
                    <a:pt x="6930" y="9079"/>
                  </a:cubicBezTo>
                  <a:cubicBezTo>
                    <a:pt x="6941" y="9079"/>
                    <a:pt x="6951" y="9079"/>
                    <a:pt x="6961" y="9078"/>
                  </a:cubicBezTo>
                  <a:cubicBezTo>
                    <a:pt x="7729" y="9078"/>
                    <a:pt x="8360" y="8447"/>
                    <a:pt x="8360" y="7662"/>
                  </a:cubicBezTo>
                  <a:cubicBezTo>
                    <a:pt x="8360" y="7440"/>
                    <a:pt x="8292" y="2168"/>
                    <a:pt x="2048" y="70"/>
                  </a:cubicBezTo>
                  <a:cubicBezTo>
                    <a:pt x="1899" y="23"/>
                    <a:pt x="1749" y="0"/>
                    <a:pt x="16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5"/>
            <p:cNvSpPr/>
            <p:nvPr/>
          </p:nvSpPr>
          <p:spPr>
            <a:xfrm>
              <a:off x="1180325" y="4516200"/>
              <a:ext cx="312300" cy="177125"/>
            </a:xfrm>
            <a:custGeom>
              <a:rect b="b" l="l" r="r" t="t"/>
              <a:pathLst>
                <a:path extrusionOk="0" h="7085" w="12492">
                  <a:moveTo>
                    <a:pt x="10892" y="1"/>
                  </a:moveTo>
                  <a:cubicBezTo>
                    <a:pt x="10320" y="1"/>
                    <a:pt x="9787" y="355"/>
                    <a:pt x="9574" y="926"/>
                  </a:cubicBezTo>
                  <a:cubicBezTo>
                    <a:pt x="9574" y="960"/>
                    <a:pt x="8534" y="3587"/>
                    <a:pt x="6606" y="4150"/>
                  </a:cubicBezTo>
                  <a:cubicBezTo>
                    <a:pt x="6370" y="4223"/>
                    <a:pt x="6124" y="4258"/>
                    <a:pt x="5867" y="4258"/>
                  </a:cubicBezTo>
                  <a:cubicBezTo>
                    <a:pt x="4969" y="4258"/>
                    <a:pt x="3945" y="3822"/>
                    <a:pt x="2818" y="2973"/>
                  </a:cubicBezTo>
                  <a:cubicBezTo>
                    <a:pt x="2546" y="2783"/>
                    <a:pt x="2269" y="2701"/>
                    <a:pt x="2007" y="2701"/>
                  </a:cubicBezTo>
                  <a:cubicBezTo>
                    <a:pt x="858" y="2701"/>
                    <a:pt x="0" y="4277"/>
                    <a:pt x="1112" y="5208"/>
                  </a:cubicBezTo>
                  <a:cubicBezTo>
                    <a:pt x="2750" y="6454"/>
                    <a:pt x="4336" y="7085"/>
                    <a:pt x="5855" y="7085"/>
                  </a:cubicBezTo>
                  <a:cubicBezTo>
                    <a:pt x="6384" y="7085"/>
                    <a:pt x="6896" y="7017"/>
                    <a:pt x="7407" y="6863"/>
                  </a:cubicBezTo>
                  <a:cubicBezTo>
                    <a:pt x="10717" y="5908"/>
                    <a:pt x="12168" y="2069"/>
                    <a:pt x="12236" y="1915"/>
                  </a:cubicBezTo>
                  <a:cubicBezTo>
                    <a:pt x="12492" y="1182"/>
                    <a:pt x="12116" y="363"/>
                    <a:pt x="11400" y="107"/>
                  </a:cubicBezTo>
                  <a:lnTo>
                    <a:pt x="11383" y="90"/>
                  </a:lnTo>
                  <a:cubicBezTo>
                    <a:pt x="11220" y="29"/>
                    <a:pt x="11054" y="1"/>
                    <a:pt x="108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5"/>
            <p:cNvSpPr/>
            <p:nvPr/>
          </p:nvSpPr>
          <p:spPr>
            <a:xfrm>
              <a:off x="1437150" y="4739475"/>
              <a:ext cx="165950" cy="249025"/>
            </a:xfrm>
            <a:custGeom>
              <a:rect b="b" l="l" r="r" t="t"/>
              <a:pathLst>
                <a:path extrusionOk="0" h="9961" w="6638">
                  <a:moveTo>
                    <a:pt x="5094" y="1"/>
                  </a:moveTo>
                  <a:cubicBezTo>
                    <a:pt x="4731" y="1"/>
                    <a:pt x="4369" y="142"/>
                    <a:pt x="4096" y="423"/>
                  </a:cubicBezTo>
                  <a:cubicBezTo>
                    <a:pt x="1" y="4501"/>
                    <a:pt x="990" y="8732"/>
                    <a:pt x="1042" y="8903"/>
                  </a:cubicBezTo>
                  <a:cubicBezTo>
                    <a:pt x="1195" y="9534"/>
                    <a:pt x="1758" y="9961"/>
                    <a:pt x="2406" y="9961"/>
                  </a:cubicBezTo>
                  <a:cubicBezTo>
                    <a:pt x="2509" y="9961"/>
                    <a:pt x="2628" y="9961"/>
                    <a:pt x="2731" y="9926"/>
                  </a:cubicBezTo>
                  <a:cubicBezTo>
                    <a:pt x="3481" y="9739"/>
                    <a:pt x="3959" y="8988"/>
                    <a:pt x="3788" y="8237"/>
                  </a:cubicBezTo>
                  <a:cubicBezTo>
                    <a:pt x="3754" y="8118"/>
                    <a:pt x="3174" y="5337"/>
                    <a:pt x="6092" y="2419"/>
                  </a:cubicBezTo>
                  <a:cubicBezTo>
                    <a:pt x="6638" y="1873"/>
                    <a:pt x="6638" y="969"/>
                    <a:pt x="6092" y="423"/>
                  </a:cubicBezTo>
                  <a:cubicBezTo>
                    <a:pt x="5819" y="142"/>
                    <a:pt x="5456" y="1"/>
                    <a:pt x="50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5"/>
            <p:cNvSpPr/>
            <p:nvPr/>
          </p:nvSpPr>
          <p:spPr>
            <a:xfrm>
              <a:off x="1206025" y="4243925"/>
              <a:ext cx="465750" cy="175150"/>
            </a:xfrm>
            <a:custGeom>
              <a:rect b="b" l="l" r="r" t="t"/>
              <a:pathLst>
                <a:path extrusionOk="0" h="7006" w="18630">
                  <a:moveTo>
                    <a:pt x="16323" y="0"/>
                  </a:moveTo>
                  <a:cubicBezTo>
                    <a:pt x="15179" y="0"/>
                    <a:pt x="14222" y="754"/>
                    <a:pt x="13358" y="1443"/>
                  </a:cubicBezTo>
                  <a:cubicBezTo>
                    <a:pt x="12146" y="2450"/>
                    <a:pt x="10798" y="3252"/>
                    <a:pt x="9348" y="3849"/>
                  </a:cubicBezTo>
                  <a:cubicBezTo>
                    <a:pt x="8788" y="4073"/>
                    <a:pt x="8243" y="4167"/>
                    <a:pt x="7722" y="4167"/>
                  </a:cubicBezTo>
                  <a:cubicBezTo>
                    <a:pt x="5064" y="4167"/>
                    <a:pt x="3033" y="1725"/>
                    <a:pt x="2933" y="1597"/>
                  </a:cubicBezTo>
                  <a:cubicBezTo>
                    <a:pt x="2627" y="1269"/>
                    <a:pt x="2267" y="1130"/>
                    <a:pt x="1920" y="1130"/>
                  </a:cubicBezTo>
                  <a:cubicBezTo>
                    <a:pt x="912" y="1130"/>
                    <a:pt x="1" y="2293"/>
                    <a:pt x="749" y="3371"/>
                  </a:cubicBezTo>
                  <a:cubicBezTo>
                    <a:pt x="886" y="3542"/>
                    <a:pt x="3718" y="7005"/>
                    <a:pt x="7710" y="7005"/>
                  </a:cubicBezTo>
                  <a:cubicBezTo>
                    <a:pt x="8632" y="7005"/>
                    <a:pt x="9553" y="6818"/>
                    <a:pt x="10406" y="6476"/>
                  </a:cubicBezTo>
                  <a:cubicBezTo>
                    <a:pt x="12095" y="5777"/>
                    <a:pt x="13682" y="4839"/>
                    <a:pt x="15098" y="3661"/>
                  </a:cubicBezTo>
                  <a:cubicBezTo>
                    <a:pt x="15541" y="3320"/>
                    <a:pt x="16139" y="2859"/>
                    <a:pt x="16309" y="2825"/>
                  </a:cubicBezTo>
                  <a:cubicBezTo>
                    <a:pt x="16343" y="2842"/>
                    <a:pt x="16360" y="2842"/>
                    <a:pt x="16395" y="2859"/>
                  </a:cubicBezTo>
                  <a:cubicBezTo>
                    <a:pt x="16598" y="2959"/>
                    <a:pt x="16813" y="3006"/>
                    <a:pt x="17024" y="3006"/>
                  </a:cubicBezTo>
                  <a:cubicBezTo>
                    <a:pt x="17540" y="3006"/>
                    <a:pt x="18034" y="2724"/>
                    <a:pt x="18288" y="2228"/>
                  </a:cubicBezTo>
                  <a:cubicBezTo>
                    <a:pt x="18630" y="1529"/>
                    <a:pt x="18357" y="676"/>
                    <a:pt x="17657" y="334"/>
                  </a:cubicBezTo>
                  <a:lnTo>
                    <a:pt x="17640" y="334"/>
                  </a:lnTo>
                  <a:cubicBezTo>
                    <a:pt x="17174" y="99"/>
                    <a:pt x="16736" y="0"/>
                    <a:pt x="163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5"/>
            <p:cNvSpPr/>
            <p:nvPr/>
          </p:nvSpPr>
          <p:spPr>
            <a:xfrm>
              <a:off x="1931100" y="3935950"/>
              <a:ext cx="208600" cy="226775"/>
            </a:xfrm>
            <a:custGeom>
              <a:rect b="b" l="l" r="r" t="t"/>
              <a:pathLst>
                <a:path extrusionOk="0" h="9071" w="8344">
                  <a:moveTo>
                    <a:pt x="6773" y="1"/>
                  </a:moveTo>
                  <a:cubicBezTo>
                    <a:pt x="6620" y="1"/>
                    <a:pt x="6465" y="26"/>
                    <a:pt x="6313" y="79"/>
                  </a:cubicBezTo>
                  <a:cubicBezTo>
                    <a:pt x="68" y="2160"/>
                    <a:pt x="0" y="7432"/>
                    <a:pt x="0" y="7654"/>
                  </a:cubicBezTo>
                  <a:cubicBezTo>
                    <a:pt x="0" y="8439"/>
                    <a:pt x="614" y="9053"/>
                    <a:pt x="1399" y="9070"/>
                  </a:cubicBezTo>
                  <a:cubicBezTo>
                    <a:pt x="2167" y="9053"/>
                    <a:pt x="2798" y="8439"/>
                    <a:pt x="2815" y="7671"/>
                  </a:cubicBezTo>
                  <a:cubicBezTo>
                    <a:pt x="2815" y="7535"/>
                    <a:pt x="2935" y="4174"/>
                    <a:pt x="7217" y="2758"/>
                  </a:cubicBezTo>
                  <a:cubicBezTo>
                    <a:pt x="7951" y="2502"/>
                    <a:pt x="8343" y="1700"/>
                    <a:pt x="8104" y="966"/>
                  </a:cubicBezTo>
                  <a:cubicBezTo>
                    <a:pt x="7915" y="371"/>
                    <a:pt x="7361" y="1"/>
                    <a:pt x="67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5"/>
            <p:cNvSpPr/>
            <p:nvPr/>
          </p:nvSpPr>
          <p:spPr>
            <a:xfrm>
              <a:off x="1949425" y="4517175"/>
              <a:ext cx="302450" cy="176150"/>
            </a:xfrm>
            <a:custGeom>
              <a:rect b="b" l="l" r="r" t="t"/>
              <a:pathLst>
                <a:path extrusionOk="0" h="7046" w="12098">
                  <a:moveTo>
                    <a:pt x="1579" y="0"/>
                  </a:moveTo>
                  <a:cubicBezTo>
                    <a:pt x="1417" y="0"/>
                    <a:pt x="1253" y="28"/>
                    <a:pt x="1093" y="85"/>
                  </a:cubicBezTo>
                  <a:cubicBezTo>
                    <a:pt x="376" y="358"/>
                    <a:pt x="1" y="1143"/>
                    <a:pt x="240" y="1859"/>
                  </a:cubicBezTo>
                  <a:cubicBezTo>
                    <a:pt x="308" y="2030"/>
                    <a:pt x="1758" y="5869"/>
                    <a:pt x="5068" y="6824"/>
                  </a:cubicBezTo>
                  <a:cubicBezTo>
                    <a:pt x="5563" y="6961"/>
                    <a:pt x="6092" y="7046"/>
                    <a:pt x="6603" y="7046"/>
                  </a:cubicBezTo>
                  <a:cubicBezTo>
                    <a:pt x="8139" y="7046"/>
                    <a:pt x="9726" y="6415"/>
                    <a:pt x="11347" y="5169"/>
                  </a:cubicBezTo>
                  <a:cubicBezTo>
                    <a:pt x="11978" y="4691"/>
                    <a:pt x="12097" y="3804"/>
                    <a:pt x="11620" y="3190"/>
                  </a:cubicBezTo>
                  <a:lnTo>
                    <a:pt x="11620" y="3190"/>
                  </a:lnTo>
                  <a:lnTo>
                    <a:pt x="11620" y="3207"/>
                  </a:lnTo>
                  <a:cubicBezTo>
                    <a:pt x="11339" y="2836"/>
                    <a:pt x="10916" y="2642"/>
                    <a:pt x="10491" y="2642"/>
                  </a:cubicBezTo>
                  <a:cubicBezTo>
                    <a:pt x="10193" y="2642"/>
                    <a:pt x="9894" y="2737"/>
                    <a:pt x="9640" y="2934"/>
                  </a:cubicBezTo>
                  <a:cubicBezTo>
                    <a:pt x="8522" y="3786"/>
                    <a:pt x="7497" y="4212"/>
                    <a:pt x="6598" y="4212"/>
                  </a:cubicBezTo>
                  <a:cubicBezTo>
                    <a:pt x="6345" y="4212"/>
                    <a:pt x="6102" y="4179"/>
                    <a:pt x="5870" y="4111"/>
                  </a:cubicBezTo>
                  <a:cubicBezTo>
                    <a:pt x="4249" y="3651"/>
                    <a:pt x="3174" y="1637"/>
                    <a:pt x="2884" y="887"/>
                  </a:cubicBezTo>
                  <a:cubicBezTo>
                    <a:pt x="2672" y="330"/>
                    <a:pt x="2141" y="0"/>
                    <a:pt x="15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5"/>
            <p:cNvSpPr/>
            <p:nvPr/>
          </p:nvSpPr>
          <p:spPr>
            <a:xfrm>
              <a:off x="1806550" y="4640850"/>
              <a:ext cx="165925" cy="249550"/>
            </a:xfrm>
            <a:custGeom>
              <a:rect b="b" l="l" r="r" t="t"/>
              <a:pathLst>
                <a:path extrusionOk="0" h="9982" w="6637">
                  <a:moveTo>
                    <a:pt x="1544" y="0"/>
                  </a:moveTo>
                  <a:cubicBezTo>
                    <a:pt x="1182" y="0"/>
                    <a:pt x="819" y="137"/>
                    <a:pt x="546" y="410"/>
                  </a:cubicBezTo>
                  <a:cubicBezTo>
                    <a:pt x="0" y="973"/>
                    <a:pt x="0" y="1860"/>
                    <a:pt x="546" y="2406"/>
                  </a:cubicBezTo>
                  <a:cubicBezTo>
                    <a:pt x="3446" y="5307"/>
                    <a:pt x="2901" y="8088"/>
                    <a:pt x="2849" y="8224"/>
                  </a:cubicBezTo>
                  <a:cubicBezTo>
                    <a:pt x="2679" y="8992"/>
                    <a:pt x="3122" y="9743"/>
                    <a:pt x="3890" y="9930"/>
                  </a:cubicBezTo>
                  <a:cubicBezTo>
                    <a:pt x="3992" y="9964"/>
                    <a:pt x="4112" y="9981"/>
                    <a:pt x="4231" y="9981"/>
                  </a:cubicBezTo>
                  <a:cubicBezTo>
                    <a:pt x="4880" y="9981"/>
                    <a:pt x="5443" y="9538"/>
                    <a:pt x="5596" y="8906"/>
                  </a:cubicBezTo>
                  <a:cubicBezTo>
                    <a:pt x="5647" y="8736"/>
                    <a:pt x="6637" y="4522"/>
                    <a:pt x="2542" y="427"/>
                  </a:cubicBezTo>
                  <a:lnTo>
                    <a:pt x="2542" y="410"/>
                  </a:lnTo>
                  <a:cubicBezTo>
                    <a:pt x="2269" y="137"/>
                    <a:pt x="1907" y="0"/>
                    <a:pt x="15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5"/>
            <p:cNvSpPr/>
            <p:nvPr/>
          </p:nvSpPr>
          <p:spPr>
            <a:xfrm>
              <a:off x="1825300" y="4156600"/>
              <a:ext cx="389450" cy="299150"/>
            </a:xfrm>
            <a:custGeom>
              <a:rect b="b" l="l" r="r" t="t"/>
              <a:pathLst>
                <a:path extrusionOk="0" h="11966" w="15578">
                  <a:moveTo>
                    <a:pt x="1465" y="0"/>
                  </a:moveTo>
                  <a:cubicBezTo>
                    <a:pt x="748" y="0"/>
                    <a:pt x="134" y="559"/>
                    <a:pt x="69" y="1302"/>
                  </a:cubicBezTo>
                  <a:cubicBezTo>
                    <a:pt x="1" y="2087"/>
                    <a:pt x="581" y="2752"/>
                    <a:pt x="1366" y="2821"/>
                  </a:cubicBezTo>
                  <a:lnTo>
                    <a:pt x="1434" y="2821"/>
                  </a:lnTo>
                  <a:cubicBezTo>
                    <a:pt x="1587" y="2957"/>
                    <a:pt x="1860" y="3657"/>
                    <a:pt x="2048" y="4169"/>
                  </a:cubicBezTo>
                  <a:cubicBezTo>
                    <a:pt x="2645" y="5909"/>
                    <a:pt x="3515" y="7547"/>
                    <a:pt x="4607" y="9014"/>
                  </a:cubicBezTo>
                  <a:cubicBezTo>
                    <a:pt x="6382" y="11386"/>
                    <a:pt x="8839" y="11966"/>
                    <a:pt x="10869" y="11966"/>
                  </a:cubicBezTo>
                  <a:cubicBezTo>
                    <a:pt x="12097" y="11966"/>
                    <a:pt x="13309" y="11761"/>
                    <a:pt x="14469" y="11386"/>
                  </a:cubicBezTo>
                  <a:cubicBezTo>
                    <a:pt x="15203" y="11113"/>
                    <a:pt x="15578" y="10311"/>
                    <a:pt x="15322" y="9577"/>
                  </a:cubicBezTo>
                  <a:lnTo>
                    <a:pt x="15322" y="9577"/>
                  </a:lnTo>
                  <a:lnTo>
                    <a:pt x="15322" y="9594"/>
                  </a:lnTo>
                  <a:cubicBezTo>
                    <a:pt x="15108" y="9019"/>
                    <a:pt x="14570" y="8654"/>
                    <a:pt x="13994" y="8654"/>
                  </a:cubicBezTo>
                  <a:cubicBezTo>
                    <a:pt x="13834" y="8654"/>
                    <a:pt x="13672" y="8682"/>
                    <a:pt x="13513" y="8741"/>
                  </a:cubicBezTo>
                  <a:cubicBezTo>
                    <a:pt x="13419" y="8767"/>
                    <a:pt x="12286" y="9159"/>
                    <a:pt x="10902" y="9159"/>
                  </a:cubicBezTo>
                  <a:cubicBezTo>
                    <a:pt x="9549" y="9159"/>
                    <a:pt x="7956" y="8784"/>
                    <a:pt x="6860" y="7325"/>
                  </a:cubicBezTo>
                  <a:cubicBezTo>
                    <a:pt x="5921" y="6062"/>
                    <a:pt x="5205" y="4663"/>
                    <a:pt x="4693" y="3196"/>
                  </a:cubicBezTo>
                  <a:cubicBezTo>
                    <a:pt x="4164" y="1780"/>
                    <a:pt x="3550" y="176"/>
                    <a:pt x="1587" y="5"/>
                  </a:cubicBezTo>
                  <a:cubicBezTo>
                    <a:pt x="1546" y="2"/>
                    <a:pt x="1505" y="0"/>
                    <a:pt x="14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5"/>
            <p:cNvSpPr/>
            <p:nvPr/>
          </p:nvSpPr>
          <p:spPr>
            <a:xfrm>
              <a:off x="1685400" y="3824450"/>
              <a:ext cx="70400" cy="1253625"/>
            </a:xfrm>
            <a:custGeom>
              <a:rect b="b" l="l" r="r" t="t"/>
              <a:pathLst>
                <a:path extrusionOk="0" h="50145" w="2816">
                  <a:moveTo>
                    <a:pt x="1417" y="1"/>
                  </a:moveTo>
                  <a:cubicBezTo>
                    <a:pt x="632" y="1"/>
                    <a:pt x="1" y="632"/>
                    <a:pt x="1" y="1400"/>
                  </a:cubicBezTo>
                  <a:lnTo>
                    <a:pt x="1" y="48728"/>
                  </a:lnTo>
                  <a:cubicBezTo>
                    <a:pt x="1" y="49513"/>
                    <a:pt x="632" y="50144"/>
                    <a:pt x="1417" y="50144"/>
                  </a:cubicBezTo>
                  <a:cubicBezTo>
                    <a:pt x="2184" y="50144"/>
                    <a:pt x="2816" y="49513"/>
                    <a:pt x="2816" y="48728"/>
                  </a:cubicBezTo>
                  <a:lnTo>
                    <a:pt x="2816" y="1400"/>
                  </a:lnTo>
                  <a:cubicBezTo>
                    <a:pt x="2816" y="632"/>
                    <a:pt x="2184" y="1"/>
                    <a:pt x="14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5"/>
            <p:cNvSpPr/>
            <p:nvPr/>
          </p:nvSpPr>
          <p:spPr>
            <a:xfrm>
              <a:off x="1373600" y="4338925"/>
              <a:ext cx="195200" cy="336600"/>
            </a:xfrm>
            <a:custGeom>
              <a:rect b="b" l="l" r="r" t="t"/>
              <a:pathLst>
                <a:path extrusionOk="0" h="13464" w="7808">
                  <a:moveTo>
                    <a:pt x="4037" y="0"/>
                  </a:moveTo>
                  <a:cubicBezTo>
                    <a:pt x="3535" y="0"/>
                    <a:pt x="3050" y="266"/>
                    <a:pt x="2799" y="731"/>
                  </a:cubicBezTo>
                  <a:cubicBezTo>
                    <a:pt x="1366" y="3598"/>
                    <a:pt x="1" y="9876"/>
                    <a:pt x="5068" y="13255"/>
                  </a:cubicBezTo>
                  <a:cubicBezTo>
                    <a:pt x="5316" y="13400"/>
                    <a:pt x="5563" y="13463"/>
                    <a:pt x="5795" y="13463"/>
                  </a:cubicBezTo>
                  <a:cubicBezTo>
                    <a:pt x="6984" y="13463"/>
                    <a:pt x="7808" y="11802"/>
                    <a:pt x="6638" y="10917"/>
                  </a:cubicBezTo>
                  <a:lnTo>
                    <a:pt x="6638" y="10900"/>
                  </a:lnTo>
                  <a:cubicBezTo>
                    <a:pt x="2389" y="8085"/>
                    <a:pt x="5204" y="2250"/>
                    <a:pt x="5324" y="1994"/>
                  </a:cubicBezTo>
                  <a:cubicBezTo>
                    <a:pt x="5648" y="1294"/>
                    <a:pt x="5341" y="476"/>
                    <a:pt x="4675" y="151"/>
                  </a:cubicBezTo>
                  <a:cubicBezTo>
                    <a:pt x="4471" y="49"/>
                    <a:pt x="4252" y="0"/>
                    <a:pt x="40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5"/>
            <p:cNvSpPr/>
            <p:nvPr/>
          </p:nvSpPr>
          <p:spPr>
            <a:xfrm>
              <a:off x="1684975" y="3427775"/>
              <a:ext cx="70825" cy="246975"/>
            </a:xfrm>
            <a:custGeom>
              <a:rect b="b" l="l" r="r" t="t"/>
              <a:pathLst>
                <a:path extrusionOk="0" h="9879" w="2833">
                  <a:moveTo>
                    <a:pt x="1417" y="0"/>
                  </a:moveTo>
                  <a:cubicBezTo>
                    <a:pt x="632" y="0"/>
                    <a:pt x="1" y="632"/>
                    <a:pt x="1" y="1416"/>
                  </a:cubicBezTo>
                  <a:lnTo>
                    <a:pt x="1" y="8463"/>
                  </a:lnTo>
                  <a:cubicBezTo>
                    <a:pt x="1" y="9248"/>
                    <a:pt x="632" y="9879"/>
                    <a:pt x="1417" y="9879"/>
                  </a:cubicBezTo>
                  <a:cubicBezTo>
                    <a:pt x="2201" y="9879"/>
                    <a:pt x="2833" y="9248"/>
                    <a:pt x="2833" y="8463"/>
                  </a:cubicBezTo>
                  <a:lnTo>
                    <a:pt x="2833" y="1416"/>
                  </a:lnTo>
                  <a:cubicBezTo>
                    <a:pt x="2833" y="632"/>
                    <a:pt x="2201" y="0"/>
                    <a:pt x="14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5"/>
            <p:cNvSpPr/>
            <p:nvPr/>
          </p:nvSpPr>
          <p:spPr>
            <a:xfrm>
              <a:off x="1684975" y="5227775"/>
              <a:ext cx="70825" cy="247400"/>
            </a:xfrm>
            <a:custGeom>
              <a:rect b="b" l="l" r="r" t="t"/>
              <a:pathLst>
                <a:path extrusionOk="0" h="9896" w="2833">
                  <a:moveTo>
                    <a:pt x="1417" y="0"/>
                  </a:moveTo>
                  <a:cubicBezTo>
                    <a:pt x="632" y="0"/>
                    <a:pt x="1" y="631"/>
                    <a:pt x="1" y="1416"/>
                  </a:cubicBezTo>
                  <a:lnTo>
                    <a:pt x="1" y="8480"/>
                  </a:lnTo>
                  <a:cubicBezTo>
                    <a:pt x="1" y="9264"/>
                    <a:pt x="632" y="9896"/>
                    <a:pt x="1417" y="9896"/>
                  </a:cubicBezTo>
                  <a:cubicBezTo>
                    <a:pt x="2201" y="9896"/>
                    <a:pt x="2833" y="9264"/>
                    <a:pt x="2833" y="8480"/>
                  </a:cubicBezTo>
                  <a:lnTo>
                    <a:pt x="2833" y="1416"/>
                  </a:lnTo>
                  <a:cubicBezTo>
                    <a:pt x="2833" y="631"/>
                    <a:pt x="2201" y="0"/>
                    <a:pt x="14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5"/>
            <p:cNvSpPr/>
            <p:nvPr/>
          </p:nvSpPr>
          <p:spPr>
            <a:xfrm>
              <a:off x="697975" y="4416050"/>
              <a:ext cx="244425" cy="70850"/>
            </a:xfrm>
            <a:custGeom>
              <a:rect b="b" l="l" r="r" t="t"/>
              <a:pathLst>
                <a:path extrusionOk="0" h="2834" w="9777">
                  <a:moveTo>
                    <a:pt x="1365" y="1"/>
                  </a:moveTo>
                  <a:cubicBezTo>
                    <a:pt x="597" y="35"/>
                    <a:pt x="0" y="649"/>
                    <a:pt x="0" y="1417"/>
                  </a:cubicBezTo>
                  <a:cubicBezTo>
                    <a:pt x="0" y="2168"/>
                    <a:pt x="597" y="2799"/>
                    <a:pt x="1365" y="2833"/>
                  </a:cubicBezTo>
                  <a:lnTo>
                    <a:pt x="8429" y="2833"/>
                  </a:lnTo>
                  <a:cubicBezTo>
                    <a:pt x="9179" y="2799"/>
                    <a:pt x="9776" y="2168"/>
                    <a:pt x="9776" y="1417"/>
                  </a:cubicBezTo>
                  <a:cubicBezTo>
                    <a:pt x="9776" y="649"/>
                    <a:pt x="9179" y="35"/>
                    <a:pt x="84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5"/>
            <p:cNvSpPr/>
            <p:nvPr/>
          </p:nvSpPr>
          <p:spPr>
            <a:xfrm>
              <a:off x="2498375" y="4416050"/>
              <a:ext cx="244450" cy="70850"/>
            </a:xfrm>
            <a:custGeom>
              <a:rect b="b" l="l" r="r" t="t"/>
              <a:pathLst>
                <a:path extrusionOk="0" h="2834" w="9778">
                  <a:moveTo>
                    <a:pt x="1366" y="1"/>
                  </a:moveTo>
                  <a:cubicBezTo>
                    <a:pt x="598" y="35"/>
                    <a:pt x="1" y="649"/>
                    <a:pt x="1" y="1417"/>
                  </a:cubicBezTo>
                  <a:cubicBezTo>
                    <a:pt x="1" y="2168"/>
                    <a:pt x="598" y="2799"/>
                    <a:pt x="1366" y="2833"/>
                  </a:cubicBezTo>
                  <a:lnTo>
                    <a:pt x="8412" y="2833"/>
                  </a:lnTo>
                  <a:cubicBezTo>
                    <a:pt x="9180" y="2799"/>
                    <a:pt x="9777" y="2168"/>
                    <a:pt x="9777" y="1417"/>
                  </a:cubicBezTo>
                  <a:cubicBezTo>
                    <a:pt x="9777" y="649"/>
                    <a:pt x="9180" y="35"/>
                    <a:pt x="84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5"/>
            <p:cNvSpPr/>
            <p:nvPr/>
          </p:nvSpPr>
          <p:spPr>
            <a:xfrm>
              <a:off x="971900" y="3717175"/>
              <a:ext cx="223850" cy="195375"/>
            </a:xfrm>
            <a:custGeom>
              <a:rect b="b" l="l" r="r" t="t"/>
              <a:pathLst>
                <a:path extrusionOk="0" h="7815" w="8954">
                  <a:moveTo>
                    <a:pt x="2014" y="1"/>
                  </a:moveTo>
                  <a:cubicBezTo>
                    <a:pt x="928" y="1"/>
                    <a:pt x="1" y="1390"/>
                    <a:pt x="986" y="2415"/>
                  </a:cubicBezTo>
                  <a:lnTo>
                    <a:pt x="5968" y="7397"/>
                  </a:lnTo>
                  <a:cubicBezTo>
                    <a:pt x="6274" y="7691"/>
                    <a:pt x="6612" y="7815"/>
                    <a:pt x="6937" y="7815"/>
                  </a:cubicBezTo>
                  <a:cubicBezTo>
                    <a:pt x="8024" y="7815"/>
                    <a:pt x="8954" y="6425"/>
                    <a:pt x="7981" y="5401"/>
                  </a:cubicBezTo>
                  <a:lnTo>
                    <a:pt x="2982" y="419"/>
                  </a:lnTo>
                  <a:cubicBezTo>
                    <a:pt x="2677" y="124"/>
                    <a:pt x="2338" y="1"/>
                    <a:pt x="20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5"/>
            <p:cNvSpPr/>
            <p:nvPr/>
          </p:nvSpPr>
          <p:spPr>
            <a:xfrm>
              <a:off x="2245125" y="4989975"/>
              <a:ext cx="223750" cy="195800"/>
            </a:xfrm>
            <a:custGeom>
              <a:rect b="b" l="l" r="r" t="t"/>
              <a:pathLst>
                <a:path extrusionOk="0" h="7832" w="8950">
                  <a:moveTo>
                    <a:pt x="2014" y="0"/>
                  </a:moveTo>
                  <a:cubicBezTo>
                    <a:pt x="927" y="0"/>
                    <a:pt x="0" y="1390"/>
                    <a:pt x="986" y="2414"/>
                  </a:cubicBezTo>
                  <a:lnTo>
                    <a:pt x="5968" y="7413"/>
                  </a:lnTo>
                  <a:cubicBezTo>
                    <a:pt x="6274" y="7708"/>
                    <a:pt x="6612" y="7831"/>
                    <a:pt x="6936" y="7831"/>
                  </a:cubicBezTo>
                  <a:cubicBezTo>
                    <a:pt x="8022" y="7831"/>
                    <a:pt x="8950" y="6442"/>
                    <a:pt x="7964" y="5417"/>
                  </a:cubicBezTo>
                  <a:lnTo>
                    <a:pt x="2982" y="418"/>
                  </a:lnTo>
                  <a:cubicBezTo>
                    <a:pt x="2676" y="124"/>
                    <a:pt x="2338" y="0"/>
                    <a:pt x="20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5"/>
            <p:cNvSpPr/>
            <p:nvPr/>
          </p:nvSpPr>
          <p:spPr>
            <a:xfrm>
              <a:off x="2254825" y="3717075"/>
              <a:ext cx="203050" cy="196025"/>
            </a:xfrm>
            <a:custGeom>
              <a:rect b="b" l="l" r="r" t="t"/>
              <a:pathLst>
                <a:path extrusionOk="0" h="7841" w="8122">
                  <a:moveTo>
                    <a:pt x="6578" y="0"/>
                  </a:moveTo>
                  <a:cubicBezTo>
                    <a:pt x="6215" y="0"/>
                    <a:pt x="5853" y="141"/>
                    <a:pt x="5580" y="423"/>
                  </a:cubicBezTo>
                  <a:lnTo>
                    <a:pt x="598" y="5405"/>
                  </a:lnTo>
                  <a:cubicBezTo>
                    <a:pt x="18" y="5951"/>
                    <a:pt x="1" y="6872"/>
                    <a:pt x="564" y="7435"/>
                  </a:cubicBezTo>
                  <a:cubicBezTo>
                    <a:pt x="841" y="7704"/>
                    <a:pt x="1201" y="7840"/>
                    <a:pt x="1562" y="7840"/>
                  </a:cubicBezTo>
                  <a:cubicBezTo>
                    <a:pt x="1935" y="7840"/>
                    <a:pt x="2308" y="7695"/>
                    <a:pt x="2594" y="7401"/>
                  </a:cubicBezTo>
                  <a:lnTo>
                    <a:pt x="7576" y="2419"/>
                  </a:lnTo>
                  <a:cubicBezTo>
                    <a:pt x="8122" y="1856"/>
                    <a:pt x="8122" y="969"/>
                    <a:pt x="7576" y="423"/>
                  </a:cubicBezTo>
                  <a:cubicBezTo>
                    <a:pt x="7303" y="141"/>
                    <a:pt x="6940" y="0"/>
                    <a:pt x="65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5"/>
            <p:cNvSpPr/>
            <p:nvPr/>
          </p:nvSpPr>
          <p:spPr>
            <a:xfrm>
              <a:off x="982475" y="4990175"/>
              <a:ext cx="202625" cy="195375"/>
            </a:xfrm>
            <a:custGeom>
              <a:rect b="b" l="l" r="r" t="t"/>
              <a:pathLst>
                <a:path extrusionOk="0" h="7815" w="8105">
                  <a:moveTo>
                    <a:pt x="6554" y="1"/>
                  </a:moveTo>
                  <a:cubicBezTo>
                    <a:pt x="6194" y="1"/>
                    <a:pt x="5835" y="137"/>
                    <a:pt x="5562" y="410"/>
                  </a:cubicBezTo>
                  <a:lnTo>
                    <a:pt x="563" y="5409"/>
                  </a:lnTo>
                  <a:cubicBezTo>
                    <a:pt x="0" y="5955"/>
                    <a:pt x="0" y="6860"/>
                    <a:pt x="563" y="7405"/>
                  </a:cubicBezTo>
                  <a:cubicBezTo>
                    <a:pt x="836" y="7678"/>
                    <a:pt x="1199" y="7815"/>
                    <a:pt x="1561" y="7815"/>
                  </a:cubicBezTo>
                  <a:cubicBezTo>
                    <a:pt x="1924" y="7815"/>
                    <a:pt x="2286" y="7678"/>
                    <a:pt x="2559" y="7405"/>
                  </a:cubicBezTo>
                  <a:lnTo>
                    <a:pt x="7558" y="2406"/>
                  </a:lnTo>
                  <a:cubicBezTo>
                    <a:pt x="8104" y="1860"/>
                    <a:pt x="8104" y="956"/>
                    <a:pt x="7558" y="410"/>
                  </a:cubicBezTo>
                  <a:cubicBezTo>
                    <a:pt x="7277" y="137"/>
                    <a:pt x="6914" y="1"/>
                    <a:pt x="65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4" name="Google Shape;524;p35"/>
          <p:cNvSpPr/>
          <p:nvPr/>
        </p:nvSpPr>
        <p:spPr>
          <a:xfrm>
            <a:off x="4701300" y="3763788"/>
            <a:ext cx="657300" cy="657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 name="Google Shape;525;p35"/>
          <p:cNvGrpSpPr/>
          <p:nvPr/>
        </p:nvGrpSpPr>
        <p:grpSpPr>
          <a:xfrm>
            <a:off x="4793319" y="3901506"/>
            <a:ext cx="473251" cy="381893"/>
            <a:chOff x="3347200" y="2315450"/>
            <a:chExt cx="2157025" cy="1740625"/>
          </a:xfrm>
        </p:grpSpPr>
        <p:sp>
          <p:nvSpPr>
            <p:cNvPr id="526" name="Google Shape;526;p35"/>
            <p:cNvSpPr/>
            <p:nvPr/>
          </p:nvSpPr>
          <p:spPr>
            <a:xfrm>
              <a:off x="3347200" y="2315450"/>
              <a:ext cx="2157025" cy="1740625"/>
            </a:xfrm>
            <a:custGeom>
              <a:rect b="b" l="l" r="r" t="t"/>
              <a:pathLst>
                <a:path extrusionOk="0" h="69625" w="86281">
                  <a:moveTo>
                    <a:pt x="61371" y="4200"/>
                  </a:moveTo>
                  <a:cubicBezTo>
                    <a:pt x="66178" y="4200"/>
                    <a:pt x="70983" y="6060"/>
                    <a:pt x="74610" y="9773"/>
                  </a:cubicBezTo>
                  <a:cubicBezTo>
                    <a:pt x="81674" y="16990"/>
                    <a:pt x="81520" y="28745"/>
                    <a:pt x="74286" y="35980"/>
                  </a:cubicBezTo>
                  <a:lnTo>
                    <a:pt x="46083" y="64182"/>
                  </a:lnTo>
                  <a:cubicBezTo>
                    <a:pt x="45256" y="65001"/>
                    <a:pt x="44177" y="65411"/>
                    <a:pt x="43100" y="65411"/>
                  </a:cubicBezTo>
                  <a:cubicBezTo>
                    <a:pt x="42023" y="65411"/>
                    <a:pt x="40948" y="65001"/>
                    <a:pt x="40129" y="64182"/>
                  </a:cubicBezTo>
                  <a:lnTo>
                    <a:pt x="11739" y="35792"/>
                  </a:lnTo>
                  <a:cubicBezTo>
                    <a:pt x="4505" y="28575"/>
                    <a:pt x="4505" y="16854"/>
                    <a:pt x="11739" y="9619"/>
                  </a:cubicBezTo>
                  <a:cubicBezTo>
                    <a:pt x="15356" y="6011"/>
                    <a:pt x="20090" y="4207"/>
                    <a:pt x="24825" y="4207"/>
                  </a:cubicBezTo>
                  <a:cubicBezTo>
                    <a:pt x="29559" y="4207"/>
                    <a:pt x="34294" y="6011"/>
                    <a:pt x="37911" y="9619"/>
                  </a:cubicBezTo>
                  <a:lnTo>
                    <a:pt x="40129" y="11837"/>
                  </a:lnTo>
                  <a:lnTo>
                    <a:pt x="36734" y="15250"/>
                  </a:lnTo>
                  <a:cubicBezTo>
                    <a:pt x="35966" y="16069"/>
                    <a:pt x="35983" y="17365"/>
                    <a:pt x="36785" y="18167"/>
                  </a:cubicBezTo>
                  <a:cubicBezTo>
                    <a:pt x="37197" y="18571"/>
                    <a:pt x="37739" y="18776"/>
                    <a:pt x="38281" y="18776"/>
                  </a:cubicBezTo>
                  <a:cubicBezTo>
                    <a:pt x="38793" y="18776"/>
                    <a:pt x="39304" y="18592"/>
                    <a:pt x="39702" y="18219"/>
                  </a:cubicBezTo>
                  <a:lnTo>
                    <a:pt x="48284" y="9619"/>
                  </a:lnTo>
                  <a:cubicBezTo>
                    <a:pt x="51899" y="6004"/>
                    <a:pt x="56636" y="4200"/>
                    <a:pt x="61371" y="4200"/>
                  </a:cubicBezTo>
                  <a:close/>
                  <a:moveTo>
                    <a:pt x="61378" y="1"/>
                  </a:moveTo>
                  <a:cubicBezTo>
                    <a:pt x="55566" y="1"/>
                    <a:pt x="49752" y="2215"/>
                    <a:pt x="45316" y="6651"/>
                  </a:cubicBezTo>
                  <a:lnTo>
                    <a:pt x="43098" y="8869"/>
                  </a:lnTo>
                  <a:lnTo>
                    <a:pt x="40880" y="6651"/>
                  </a:lnTo>
                  <a:cubicBezTo>
                    <a:pt x="36457" y="2287"/>
                    <a:pt x="30699" y="108"/>
                    <a:pt x="24941" y="108"/>
                  </a:cubicBezTo>
                  <a:cubicBezTo>
                    <a:pt x="19127" y="108"/>
                    <a:pt x="13313" y="2330"/>
                    <a:pt x="8872" y="6770"/>
                  </a:cubicBezTo>
                  <a:cubicBezTo>
                    <a:pt x="51" y="15591"/>
                    <a:pt x="0" y="29889"/>
                    <a:pt x="8770" y="38778"/>
                  </a:cubicBezTo>
                  <a:lnTo>
                    <a:pt x="37160" y="67168"/>
                  </a:lnTo>
                  <a:cubicBezTo>
                    <a:pt x="38798" y="68806"/>
                    <a:pt x="40948" y="69625"/>
                    <a:pt x="43100" y="69625"/>
                  </a:cubicBezTo>
                  <a:cubicBezTo>
                    <a:pt x="45252" y="69625"/>
                    <a:pt x="47406" y="68806"/>
                    <a:pt x="49052" y="67168"/>
                  </a:cubicBezTo>
                  <a:lnTo>
                    <a:pt x="77255" y="38965"/>
                  </a:lnTo>
                  <a:cubicBezTo>
                    <a:pt x="86110" y="30093"/>
                    <a:pt x="86280" y="15693"/>
                    <a:pt x="77630" y="6838"/>
                  </a:cubicBezTo>
                  <a:cubicBezTo>
                    <a:pt x="73178" y="2283"/>
                    <a:pt x="67279" y="1"/>
                    <a:pt x="613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5"/>
            <p:cNvSpPr/>
            <p:nvPr/>
          </p:nvSpPr>
          <p:spPr>
            <a:xfrm>
              <a:off x="4912600" y="2511375"/>
              <a:ext cx="354050" cy="403725"/>
            </a:xfrm>
            <a:custGeom>
              <a:rect b="b" l="l" r="r" t="t"/>
              <a:pathLst>
                <a:path extrusionOk="0" h="16149" w="14162">
                  <a:moveTo>
                    <a:pt x="2335" y="0"/>
                  </a:moveTo>
                  <a:cubicBezTo>
                    <a:pt x="1409" y="0"/>
                    <a:pt x="563" y="606"/>
                    <a:pt x="307" y="1544"/>
                  </a:cubicBezTo>
                  <a:cubicBezTo>
                    <a:pt x="0" y="2670"/>
                    <a:pt x="648" y="3813"/>
                    <a:pt x="1774" y="4137"/>
                  </a:cubicBezTo>
                  <a:cubicBezTo>
                    <a:pt x="6330" y="5417"/>
                    <a:pt x="9589" y="9443"/>
                    <a:pt x="9879" y="14186"/>
                  </a:cubicBezTo>
                  <a:cubicBezTo>
                    <a:pt x="9947" y="15295"/>
                    <a:pt x="10868" y="16148"/>
                    <a:pt x="11977" y="16148"/>
                  </a:cubicBezTo>
                  <a:lnTo>
                    <a:pt x="12114" y="16148"/>
                  </a:lnTo>
                  <a:cubicBezTo>
                    <a:pt x="13274" y="16080"/>
                    <a:pt x="14161" y="15090"/>
                    <a:pt x="14076" y="13930"/>
                  </a:cubicBezTo>
                  <a:lnTo>
                    <a:pt x="14076" y="13913"/>
                  </a:lnTo>
                  <a:cubicBezTo>
                    <a:pt x="13683" y="7396"/>
                    <a:pt x="9196" y="1851"/>
                    <a:pt x="2900" y="76"/>
                  </a:cubicBezTo>
                  <a:cubicBezTo>
                    <a:pt x="2712" y="25"/>
                    <a:pt x="2522" y="0"/>
                    <a:pt x="23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 name="Google Shape;528;p35"/>
          <p:cNvSpPr txBox="1"/>
          <p:nvPr/>
        </p:nvSpPr>
        <p:spPr>
          <a:xfrm>
            <a:off x="411027" y="4749850"/>
            <a:ext cx="4391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EB Garamond"/>
                <a:ea typeface="EB Garamond"/>
                <a:cs typeface="EB Garamond"/>
                <a:sym typeface="EB Garamond"/>
              </a:rPr>
              <a:t>[1] (n.d.). Retrieved from freepix.com: https://www.freepik.com/vectors/business-character</a:t>
            </a:r>
            <a:endParaRPr sz="800">
              <a:latin typeface="EB Garamond"/>
              <a:ea typeface="EB Garamond"/>
              <a:cs typeface="EB Garamond"/>
              <a:sym typeface="EB Garamond"/>
            </a:endParaRPr>
          </a:p>
          <a:p>
            <a:pPr indent="0" lvl="0" marL="0" rtl="0" algn="l">
              <a:spcBef>
                <a:spcPts val="0"/>
              </a:spcBef>
              <a:spcAft>
                <a:spcPts val="0"/>
              </a:spcAft>
              <a:buNone/>
            </a:pPr>
            <a:r>
              <a:t/>
            </a:r>
            <a:endParaRPr sz="800">
              <a:latin typeface="EB Garamond"/>
              <a:ea typeface="EB Garamond"/>
              <a:cs typeface="EB Garamond"/>
              <a:sym typeface="EB Garamond"/>
            </a:endParaRPr>
          </a:p>
          <a:p>
            <a:pPr indent="0" lvl="0" marL="0" rtl="0" algn="l">
              <a:spcBef>
                <a:spcPts val="0"/>
              </a:spcBef>
              <a:spcAft>
                <a:spcPts val="0"/>
              </a:spcAft>
              <a:buNone/>
            </a:pPr>
            <a:r>
              <a:t/>
            </a:r>
            <a:endParaRPr sz="800">
              <a:latin typeface="EB Garamond"/>
              <a:ea typeface="EB Garamond"/>
              <a:cs typeface="EB Garamond"/>
              <a:sym typeface="EB Garamond"/>
            </a:endParaRPr>
          </a:p>
        </p:txBody>
      </p:sp>
      <p:pic>
        <p:nvPicPr>
          <p:cNvPr id="529" name="Google Shape;529;p35"/>
          <p:cNvPicPr preferRelativeResize="0"/>
          <p:nvPr/>
        </p:nvPicPr>
        <p:blipFill>
          <a:blip r:embed="rId3">
            <a:alphaModFix/>
          </a:blip>
          <a:stretch>
            <a:fillRect/>
          </a:stretch>
        </p:blipFill>
        <p:spPr>
          <a:xfrm>
            <a:off x="6461526" y="1034100"/>
            <a:ext cx="1830826" cy="3738851"/>
          </a:xfrm>
          <a:prstGeom prst="rect">
            <a:avLst/>
          </a:prstGeom>
          <a:noFill/>
          <a:ln>
            <a:noFill/>
          </a:ln>
        </p:spPr>
      </p:pic>
      <p:sp>
        <p:nvSpPr>
          <p:cNvPr id="530" name="Google Shape;530;p35"/>
          <p:cNvSpPr txBox="1"/>
          <p:nvPr/>
        </p:nvSpPr>
        <p:spPr>
          <a:xfrm>
            <a:off x="8142900" y="1124925"/>
            <a:ext cx="420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EB Garamond"/>
                <a:ea typeface="EB Garamond"/>
                <a:cs typeface="EB Garamond"/>
                <a:sym typeface="EB Garamond"/>
              </a:rPr>
              <a:t>[1]</a:t>
            </a:r>
            <a:endParaRPr/>
          </a:p>
        </p:txBody>
      </p:sp>
      <p:sp>
        <p:nvSpPr>
          <p:cNvPr id="531" name="Google Shape;531;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36"/>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USER STORY - DATA ARCHITECT</a:t>
            </a:r>
            <a:endParaRPr/>
          </a:p>
        </p:txBody>
      </p:sp>
      <p:graphicFrame>
        <p:nvGraphicFramePr>
          <p:cNvPr id="537" name="Google Shape;537;p36"/>
          <p:cNvGraphicFramePr/>
          <p:nvPr/>
        </p:nvGraphicFramePr>
        <p:xfrm>
          <a:off x="399575" y="1034110"/>
          <a:ext cx="3000000" cy="3000000"/>
        </p:xfrm>
        <a:graphic>
          <a:graphicData uri="http://schemas.openxmlformats.org/drawingml/2006/table">
            <a:tbl>
              <a:tblPr>
                <a:noFill/>
                <a:tableStyleId>{8C577D0D-909D-4F2A-B3C5-32B6E3C17CE5}</a:tableStyleId>
              </a:tblPr>
              <a:tblGrid>
                <a:gridCol w="416425"/>
                <a:gridCol w="931700"/>
                <a:gridCol w="1095700"/>
                <a:gridCol w="935800"/>
                <a:gridCol w="1190650"/>
                <a:gridCol w="2155325"/>
                <a:gridCol w="1914975"/>
              </a:tblGrid>
              <a:tr h="533700">
                <a:tc>
                  <a:txBody>
                    <a:bodyPr/>
                    <a:lstStyle/>
                    <a:p>
                      <a:pPr indent="0" lvl="0" marL="0" rtl="0" algn="l">
                        <a:spcBef>
                          <a:spcPts val="0"/>
                        </a:spcBef>
                        <a:spcAft>
                          <a:spcPts val="0"/>
                        </a:spcAft>
                        <a:buNone/>
                      </a:pPr>
                      <a:r>
                        <a:t/>
                      </a:r>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accent5"/>
                          </a:solidFill>
                          <a:latin typeface="Montserrat ExtraBold"/>
                          <a:ea typeface="Montserrat ExtraBold"/>
                          <a:cs typeface="Montserrat ExtraBold"/>
                          <a:sym typeface="Montserrat ExtraBold"/>
                        </a:rPr>
                        <a:t>STORY TYPE</a:t>
                      </a:r>
                      <a:endParaRPr sz="1100">
                        <a:solidFill>
                          <a:schemeClr val="accent5"/>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9AD7D2"/>
                          </a:solidFill>
                          <a:latin typeface="Montserrat ExtraBold"/>
                          <a:ea typeface="Montserrat ExtraBold"/>
                          <a:cs typeface="Montserrat ExtraBold"/>
                          <a:sym typeface="Montserrat ExtraBold"/>
                        </a:rPr>
                        <a:t>PRIORITY LEVEL</a:t>
                      </a:r>
                      <a:endParaRPr sz="11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9AD7D2"/>
                          </a:solidFill>
                          <a:latin typeface="Montserrat ExtraBold"/>
                          <a:ea typeface="Montserrat ExtraBold"/>
                          <a:cs typeface="Montserrat ExtraBold"/>
                          <a:sym typeface="Montserrat ExtraBold"/>
                        </a:rPr>
                        <a:t>STORY POINTS</a:t>
                      </a:r>
                      <a:endParaRPr sz="11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9AD7D2"/>
                          </a:solidFill>
                          <a:latin typeface="Montserrat ExtraBold"/>
                          <a:ea typeface="Montserrat ExtraBold"/>
                          <a:cs typeface="Montserrat ExtraBold"/>
                          <a:sym typeface="Montserrat ExtraBold"/>
                        </a:rPr>
                        <a:t>THEME</a:t>
                      </a:r>
                      <a:endParaRPr sz="11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100">
                          <a:solidFill>
                            <a:srgbClr val="9AD7D2"/>
                          </a:solidFill>
                          <a:latin typeface="Montserrat ExtraBold"/>
                          <a:ea typeface="Montserrat ExtraBold"/>
                          <a:cs typeface="Montserrat ExtraBold"/>
                          <a:sym typeface="Montserrat ExtraBold"/>
                        </a:rPr>
                        <a:t>USER STORY CONTENT</a:t>
                      </a:r>
                      <a:endParaRPr sz="11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100">
                          <a:solidFill>
                            <a:srgbClr val="9AD7D2"/>
                          </a:solidFill>
                          <a:latin typeface="Montserrat ExtraBold"/>
                          <a:ea typeface="Montserrat ExtraBold"/>
                          <a:cs typeface="Montserrat ExtraBold"/>
                          <a:sym typeface="Montserrat ExtraBold"/>
                        </a:rPr>
                        <a:t>ACCEPTANCE CRITERIA</a:t>
                      </a:r>
                      <a:endParaRPr sz="11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r>
              <a:tr h="948225">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0.</a:t>
                      </a:r>
                      <a:endParaRPr sz="1100">
                        <a:solidFill>
                          <a:srgbClr val="FFFFFF"/>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EPIC USER STORY</a:t>
                      </a:r>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t/>
                      </a:r>
                      <a:endParaRPr sz="1100">
                        <a:solidFill>
                          <a:srgbClr val="434343"/>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sz="1100">
                        <a:solidFill>
                          <a:srgbClr val="434343"/>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1</a:t>
                      </a:r>
                      <a:endParaRPr sz="1100">
                        <a:solidFill>
                          <a:srgbClr val="434343"/>
                        </a:solidFill>
                        <a:latin typeface="EB Garamond"/>
                        <a:ea typeface="EB Garamond"/>
                        <a:cs typeface="EB Garamond"/>
                        <a:sym typeface="EB Garamond"/>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100">
                        <a:solidFill>
                          <a:srgbClr val="434343"/>
                        </a:solidFill>
                        <a:latin typeface="EB Garamond"/>
                        <a:ea typeface="EB Garamond"/>
                        <a:cs typeface="EB Garamond"/>
                        <a:sym typeface="EB Garamond"/>
                      </a:endParaRPr>
                    </a:p>
                    <a:p>
                      <a:pPr indent="0" lvl="0" marL="0" rtl="0" algn="ctr">
                        <a:spcBef>
                          <a:spcPts val="0"/>
                        </a:spcBef>
                        <a:spcAft>
                          <a:spcPts val="0"/>
                        </a:spcAft>
                        <a:buNone/>
                      </a:pPr>
                      <a:r>
                        <a:t/>
                      </a:r>
                      <a:endParaRPr sz="1100">
                        <a:solidFill>
                          <a:srgbClr val="434343"/>
                        </a:solidFill>
                        <a:latin typeface="EB Garamond"/>
                        <a:ea typeface="EB Garamond"/>
                        <a:cs typeface="EB Garamond"/>
                        <a:sym typeface="EB Garamond"/>
                      </a:endParaRPr>
                    </a:p>
                    <a:p>
                      <a:pPr indent="0" lvl="0" marL="0" rtl="0" algn="ctr">
                        <a:spcBef>
                          <a:spcPts val="0"/>
                        </a:spcBef>
                        <a:spcAft>
                          <a:spcPts val="0"/>
                        </a:spcAft>
                        <a:buNone/>
                      </a:pPr>
                      <a:r>
                        <a:rPr lang="en" sz="1100">
                          <a:solidFill>
                            <a:srgbClr val="434343"/>
                          </a:solidFill>
                          <a:latin typeface="EB Garamond"/>
                          <a:ea typeface="EB Garamond"/>
                          <a:cs typeface="EB Garamond"/>
                          <a:sym typeface="EB Garamond"/>
                        </a:rPr>
                        <a:t>11</a:t>
                      </a:r>
                      <a:endParaRPr sz="11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t/>
                      </a:r>
                      <a:endParaRPr sz="1100">
                        <a:solidFill>
                          <a:srgbClr val="434343"/>
                        </a:solidFill>
                        <a:latin typeface="EB Garamond"/>
                        <a:ea typeface="EB Garamond"/>
                        <a:cs typeface="EB Garamond"/>
                        <a:sym typeface="EB Garamond"/>
                      </a:endParaRPr>
                    </a:p>
                    <a:p>
                      <a:pPr indent="0" lvl="0" marL="0" rtl="0" algn="ctr">
                        <a:spcBef>
                          <a:spcPts val="0"/>
                        </a:spcBef>
                        <a:spcAft>
                          <a:spcPts val="0"/>
                        </a:spcAft>
                        <a:buNone/>
                      </a:pPr>
                      <a:r>
                        <a:t/>
                      </a:r>
                      <a:endParaRPr sz="1100">
                        <a:solidFill>
                          <a:srgbClr val="434343"/>
                        </a:solidFill>
                        <a:latin typeface="EB Garamond"/>
                        <a:ea typeface="EB Garamond"/>
                        <a:cs typeface="EB Garamond"/>
                        <a:sym typeface="EB Garamond"/>
                      </a:endParaRPr>
                    </a:p>
                    <a:p>
                      <a:pPr indent="0" lvl="0" marL="0" rtl="0" algn="ctr">
                        <a:spcBef>
                          <a:spcPts val="0"/>
                        </a:spcBef>
                        <a:spcAft>
                          <a:spcPts val="0"/>
                        </a:spcAft>
                        <a:buNone/>
                      </a:pPr>
                      <a:r>
                        <a:rPr lang="en" sz="1100">
                          <a:solidFill>
                            <a:srgbClr val="434343"/>
                          </a:solidFill>
                          <a:latin typeface="EB Garamond"/>
                          <a:ea typeface="EB Garamond"/>
                          <a:cs typeface="EB Garamond"/>
                          <a:sym typeface="EB Garamond"/>
                        </a:rPr>
                        <a:t>Data Access</a:t>
                      </a:r>
                      <a:endParaRPr sz="11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As a data architect, I want to maintain HDFS and provide modules/libraries of  limited data access to data analysts so that data analysts can successfully access to the data.</a:t>
                      </a:r>
                      <a:endParaRPr sz="11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434343"/>
                          </a:solidFill>
                          <a:latin typeface="EB Garamond"/>
                          <a:ea typeface="EB Garamond"/>
                          <a:cs typeface="EB Garamond"/>
                          <a:sym typeface="EB Garamond"/>
                        </a:rPr>
                        <a:t>Data analysts can only access to the data they need to perform customer segmentation tasks.</a:t>
                      </a:r>
                      <a:endParaRPr sz="1100">
                        <a:solidFill>
                          <a:srgbClr val="434343"/>
                        </a:solidFill>
                        <a:latin typeface="EB Garamond"/>
                        <a:ea typeface="EB Garamond"/>
                        <a:cs typeface="EB Garamond"/>
                        <a:sym typeface="EB Garamond"/>
                      </a:endParaRPr>
                    </a:p>
                    <a:p>
                      <a:pPr indent="0" lvl="0" marL="0" rtl="0" algn="l">
                        <a:spcBef>
                          <a:spcPts val="0"/>
                        </a:spcBef>
                        <a:spcAft>
                          <a:spcPts val="0"/>
                        </a:spcAft>
                        <a:buNone/>
                      </a:pPr>
                      <a:r>
                        <a:rPr lang="en" sz="1100">
                          <a:solidFill>
                            <a:srgbClr val="434343"/>
                          </a:solidFill>
                          <a:latin typeface="EB Garamond"/>
                          <a:ea typeface="EB Garamond"/>
                          <a:cs typeface="EB Garamond"/>
                          <a:sym typeface="EB Garamond"/>
                        </a:rPr>
                        <a:t>HDFS is not affected by Spark implementation.</a:t>
                      </a:r>
                      <a:endParaRPr sz="11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513225">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1.1</a:t>
                      </a:r>
                      <a:endParaRPr sz="1100">
                        <a:solidFill>
                          <a:srgbClr val="FFFFFF"/>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LEVEL 1 </a:t>
                      </a:r>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t/>
                      </a:r>
                      <a:endParaRPr sz="1100">
                        <a:solidFill>
                          <a:srgbClr val="434343"/>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1</a:t>
                      </a:r>
                      <a:endParaRPr sz="1100">
                        <a:solidFill>
                          <a:srgbClr val="434343"/>
                        </a:solidFill>
                        <a:latin typeface="EB Garamond"/>
                        <a:ea typeface="EB Garamond"/>
                        <a:cs typeface="EB Garamond"/>
                        <a:sym typeface="EB Garamond"/>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100">
                        <a:solidFill>
                          <a:srgbClr val="434343"/>
                        </a:solidFill>
                        <a:latin typeface="EB Garamond"/>
                        <a:ea typeface="EB Garamond"/>
                        <a:cs typeface="EB Garamond"/>
                        <a:sym typeface="EB Garamond"/>
                      </a:endParaRPr>
                    </a:p>
                    <a:p>
                      <a:pPr indent="0" lvl="0" marL="0" rtl="0" algn="ctr">
                        <a:spcBef>
                          <a:spcPts val="0"/>
                        </a:spcBef>
                        <a:spcAft>
                          <a:spcPts val="0"/>
                        </a:spcAft>
                        <a:buNone/>
                      </a:pPr>
                      <a:r>
                        <a:rPr lang="en" sz="1100">
                          <a:solidFill>
                            <a:srgbClr val="434343"/>
                          </a:solidFill>
                          <a:latin typeface="EB Garamond"/>
                          <a:ea typeface="EB Garamond"/>
                          <a:cs typeface="EB Garamond"/>
                          <a:sym typeface="EB Garamond"/>
                        </a:rPr>
                        <a:t>3</a:t>
                      </a:r>
                      <a:endParaRPr sz="11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t/>
                      </a:r>
                      <a:endParaRPr sz="1100">
                        <a:solidFill>
                          <a:srgbClr val="434343"/>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Data </a:t>
                      </a:r>
                      <a:r>
                        <a:rPr lang="en" sz="1100">
                          <a:solidFill>
                            <a:srgbClr val="434343"/>
                          </a:solidFill>
                          <a:latin typeface="EB Garamond"/>
                          <a:ea typeface="EB Garamond"/>
                          <a:cs typeface="EB Garamond"/>
                          <a:sym typeface="EB Garamond"/>
                        </a:rPr>
                        <a:t>Access</a:t>
                      </a:r>
                      <a:endParaRPr sz="11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As a data architect, I want to provide limited data access to data analysts so that they do not modify data stored in HDFS.</a:t>
                      </a:r>
                      <a:endParaRPr sz="11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434343"/>
                          </a:solidFill>
                          <a:latin typeface="EB Garamond"/>
                          <a:ea typeface="EB Garamond"/>
                          <a:cs typeface="EB Garamond"/>
                          <a:sym typeface="EB Garamond"/>
                        </a:rPr>
                        <a:t>Data analysts can only access to the data they need to perform customer </a:t>
                      </a:r>
                      <a:r>
                        <a:rPr lang="en" sz="1100">
                          <a:solidFill>
                            <a:srgbClr val="434343"/>
                          </a:solidFill>
                          <a:latin typeface="EB Garamond"/>
                          <a:ea typeface="EB Garamond"/>
                          <a:cs typeface="EB Garamond"/>
                          <a:sym typeface="EB Garamond"/>
                        </a:rPr>
                        <a:t>segmentation</a:t>
                      </a:r>
                      <a:r>
                        <a:rPr lang="en" sz="1100">
                          <a:solidFill>
                            <a:srgbClr val="434343"/>
                          </a:solidFill>
                          <a:latin typeface="EB Garamond"/>
                          <a:ea typeface="EB Garamond"/>
                          <a:cs typeface="EB Garamond"/>
                          <a:sym typeface="EB Garamond"/>
                        </a:rPr>
                        <a:t> otherwise raising error message.</a:t>
                      </a:r>
                      <a:endParaRPr sz="11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770925">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1.2</a:t>
                      </a:r>
                      <a:endParaRPr sz="1100">
                        <a:solidFill>
                          <a:srgbClr val="FFFFFF"/>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LEVEL 1</a:t>
                      </a:r>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t/>
                      </a:r>
                      <a:endParaRPr sz="1100">
                        <a:solidFill>
                          <a:srgbClr val="434343"/>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1</a:t>
                      </a:r>
                      <a:endParaRPr sz="1100">
                        <a:solidFill>
                          <a:srgbClr val="434343"/>
                        </a:solidFill>
                        <a:latin typeface="EB Garamond"/>
                        <a:ea typeface="EB Garamond"/>
                        <a:cs typeface="EB Garamond"/>
                        <a:sym typeface="EB Garamond"/>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100">
                        <a:solidFill>
                          <a:srgbClr val="434343"/>
                        </a:solidFill>
                        <a:latin typeface="EB Garamond"/>
                        <a:ea typeface="EB Garamond"/>
                        <a:cs typeface="EB Garamond"/>
                        <a:sym typeface="EB Garamond"/>
                      </a:endParaRPr>
                    </a:p>
                    <a:p>
                      <a:pPr indent="0" lvl="0" marL="0" rtl="0" algn="ctr">
                        <a:spcBef>
                          <a:spcPts val="0"/>
                        </a:spcBef>
                        <a:spcAft>
                          <a:spcPts val="0"/>
                        </a:spcAft>
                        <a:buNone/>
                      </a:pPr>
                      <a:r>
                        <a:rPr lang="en" sz="1100">
                          <a:solidFill>
                            <a:srgbClr val="434343"/>
                          </a:solidFill>
                          <a:latin typeface="EB Garamond"/>
                          <a:ea typeface="EB Garamond"/>
                          <a:cs typeface="EB Garamond"/>
                          <a:sym typeface="EB Garamond"/>
                        </a:rPr>
                        <a:t>8</a:t>
                      </a:r>
                      <a:endParaRPr sz="11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t/>
                      </a:r>
                      <a:endParaRPr sz="1100">
                        <a:solidFill>
                          <a:srgbClr val="434343"/>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Data Connection</a:t>
                      </a:r>
                      <a:endParaRPr sz="11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As a data architect, I want to provide a module/library to data </a:t>
                      </a:r>
                      <a:r>
                        <a:rPr lang="en" sz="1100">
                          <a:solidFill>
                            <a:srgbClr val="434343"/>
                          </a:solidFill>
                          <a:latin typeface="EB Garamond"/>
                          <a:ea typeface="EB Garamond"/>
                          <a:cs typeface="EB Garamond"/>
                          <a:sym typeface="EB Garamond"/>
                        </a:rPr>
                        <a:t>analysts</a:t>
                      </a:r>
                      <a:r>
                        <a:rPr lang="en" sz="1100">
                          <a:solidFill>
                            <a:srgbClr val="434343"/>
                          </a:solidFill>
                          <a:latin typeface="EB Garamond"/>
                          <a:ea typeface="EB Garamond"/>
                          <a:cs typeface="EB Garamond"/>
                          <a:sym typeface="EB Garamond"/>
                        </a:rPr>
                        <a:t> so that they do not need to connect to HDFS using Spark on their own.</a:t>
                      </a:r>
                      <a:endParaRPr sz="11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Data analysts can read in the data they need by including the module data architects provide them.</a:t>
                      </a:r>
                      <a:endParaRPr sz="11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bl>
          </a:graphicData>
        </a:graphic>
      </p:graphicFrame>
      <p:sp>
        <p:nvSpPr>
          <p:cNvPr id="538" name="Google Shape;538;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37"/>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rPr>
              <a:t>DATA ANALYST - ZUNI JACOB</a:t>
            </a:r>
            <a:endParaRPr/>
          </a:p>
        </p:txBody>
      </p:sp>
      <p:sp>
        <p:nvSpPr>
          <p:cNvPr id="544" name="Google Shape;544;p37"/>
          <p:cNvSpPr txBox="1"/>
          <p:nvPr/>
        </p:nvSpPr>
        <p:spPr>
          <a:xfrm>
            <a:off x="693100" y="1124925"/>
            <a:ext cx="3718500" cy="1490700"/>
          </a:xfrm>
          <a:prstGeom prst="rect">
            <a:avLst/>
          </a:prstGeom>
          <a:noFill/>
          <a:ln>
            <a:noFill/>
          </a:ln>
        </p:spPr>
        <p:txBody>
          <a:bodyPr anchorCtr="0" anchor="t" bIns="0" lIns="0" spcFirstLastPara="1" rIns="0" wrap="square" tIns="6350">
            <a:noAutofit/>
          </a:bodyPr>
          <a:lstStyle/>
          <a:p>
            <a:pPr indent="0" lvl="0" marL="0" marR="0" rtl="0" algn="ctr">
              <a:lnSpc>
                <a:spcPct val="100000"/>
              </a:lnSpc>
              <a:spcBef>
                <a:spcPts val="0"/>
              </a:spcBef>
              <a:spcAft>
                <a:spcPts val="0"/>
              </a:spcAft>
              <a:buNone/>
            </a:pPr>
            <a:r>
              <a:rPr lang="en" sz="1200">
                <a:solidFill>
                  <a:srgbClr val="434343"/>
                </a:solidFill>
                <a:latin typeface="Montserrat ExtraBold"/>
                <a:ea typeface="Montserrat ExtraBold"/>
                <a:cs typeface="Montserrat ExtraBold"/>
                <a:sym typeface="Montserrat ExtraBold"/>
              </a:rPr>
              <a:t>BACKGROUND</a:t>
            </a:r>
            <a:endParaRPr sz="1200">
              <a:solidFill>
                <a:srgbClr val="434343"/>
              </a:solidFill>
              <a:latin typeface="Montserrat ExtraBold"/>
              <a:ea typeface="Montserrat ExtraBold"/>
              <a:cs typeface="Montserrat ExtraBold"/>
              <a:sym typeface="Montserrat ExtraBold"/>
            </a:endParaRPr>
          </a:p>
          <a:p>
            <a:pPr indent="-298450" lvl="0" marL="457200" rtl="0" algn="l">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30 year old Data Analyst, originally from Singapore, now settled in San Francisco</a:t>
            </a:r>
            <a:endParaRPr sz="1100">
              <a:solidFill>
                <a:srgbClr val="434343"/>
              </a:solidFill>
              <a:latin typeface="EB Garamond"/>
              <a:ea typeface="EB Garamond"/>
              <a:cs typeface="EB Garamond"/>
              <a:sym typeface="EB Garamond"/>
            </a:endParaRPr>
          </a:p>
          <a:p>
            <a:pPr indent="-298450" lvl="0" marL="457200" rtl="0" algn="l">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Recent graduate from SCU in MSIS and with Sprinters for the last 6 months</a:t>
            </a:r>
            <a:endParaRPr sz="1100">
              <a:solidFill>
                <a:srgbClr val="434343"/>
              </a:solidFill>
              <a:latin typeface="EB Garamond"/>
              <a:ea typeface="EB Garamond"/>
              <a:cs typeface="EB Garamond"/>
              <a:sym typeface="EB Garamond"/>
            </a:endParaRPr>
          </a:p>
          <a:p>
            <a:pPr indent="-298450" lvl="0" marL="457200" rtl="0" algn="l">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Loves social media, baking and photography in her free time</a:t>
            </a:r>
            <a:endParaRPr sz="1100">
              <a:solidFill>
                <a:srgbClr val="434343"/>
              </a:solidFill>
              <a:latin typeface="EB Garamond"/>
              <a:ea typeface="EB Garamond"/>
              <a:cs typeface="EB Garamond"/>
              <a:sym typeface="EB Garamond"/>
            </a:endParaRPr>
          </a:p>
          <a:p>
            <a:pPr indent="0" lvl="0" marL="0" marR="0" rtl="0" algn="l">
              <a:lnSpc>
                <a:spcPct val="100000"/>
              </a:lnSpc>
              <a:spcBef>
                <a:spcPts val="0"/>
              </a:spcBef>
              <a:spcAft>
                <a:spcPts val="0"/>
              </a:spcAft>
              <a:buNone/>
            </a:pPr>
            <a:r>
              <a:t/>
            </a:r>
            <a:endParaRPr sz="1100">
              <a:solidFill>
                <a:srgbClr val="434343"/>
              </a:solidFill>
              <a:latin typeface="EB Garamond"/>
              <a:ea typeface="EB Garamond"/>
              <a:cs typeface="EB Garamond"/>
              <a:sym typeface="EB Garamond"/>
            </a:endParaRPr>
          </a:p>
          <a:p>
            <a:pPr indent="0" lvl="0" marL="0" marR="0" rtl="0" algn="l">
              <a:lnSpc>
                <a:spcPct val="100000"/>
              </a:lnSpc>
              <a:spcBef>
                <a:spcPts val="0"/>
              </a:spcBef>
              <a:spcAft>
                <a:spcPts val="0"/>
              </a:spcAft>
              <a:buNone/>
            </a:pPr>
            <a:r>
              <a:t/>
            </a:r>
            <a:endParaRPr sz="1100">
              <a:solidFill>
                <a:srgbClr val="434343"/>
              </a:solidFill>
              <a:latin typeface="EB Garamond"/>
              <a:ea typeface="EB Garamond"/>
              <a:cs typeface="EB Garamond"/>
              <a:sym typeface="EB Garamond"/>
            </a:endParaRPr>
          </a:p>
        </p:txBody>
      </p:sp>
      <p:sp>
        <p:nvSpPr>
          <p:cNvPr id="545" name="Google Shape;545;p37"/>
          <p:cNvSpPr txBox="1"/>
          <p:nvPr/>
        </p:nvSpPr>
        <p:spPr>
          <a:xfrm>
            <a:off x="790975" y="3699625"/>
            <a:ext cx="3458400" cy="1227000"/>
          </a:xfrm>
          <a:prstGeom prst="rect">
            <a:avLst/>
          </a:prstGeom>
          <a:noFill/>
          <a:ln>
            <a:noFill/>
          </a:ln>
        </p:spPr>
        <p:txBody>
          <a:bodyPr anchorCtr="0" anchor="t" bIns="0" lIns="0" spcFirstLastPara="1" rIns="0" wrap="square" tIns="6350">
            <a:noAutofit/>
          </a:bodyPr>
          <a:lstStyle/>
          <a:p>
            <a:pPr indent="0" lvl="0" marL="0" marR="0" rtl="0" algn="ctr">
              <a:lnSpc>
                <a:spcPct val="100000"/>
              </a:lnSpc>
              <a:spcBef>
                <a:spcPts val="0"/>
              </a:spcBef>
              <a:spcAft>
                <a:spcPts val="0"/>
              </a:spcAft>
              <a:buNone/>
            </a:pPr>
            <a:r>
              <a:rPr lang="en" sz="1200">
                <a:solidFill>
                  <a:srgbClr val="434343"/>
                </a:solidFill>
                <a:latin typeface="Montserrat ExtraBold"/>
                <a:ea typeface="Montserrat ExtraBold"/>
                <a:cs typeface="Montserrat ExtraBold"/>
                <a:sym typeface="Montserrat ExtraBold"/>
              </a:rPr>
              <a:t>CHARACTERISTICS</a:t>
            </a:r>
            <a:endParaRPr sz="1200">
              <a:solidFill>
                <a:srgbClr val="434343"/>
              </a:solidFill>
              <a:latin typeface="Montserrat ExtraBold"/>
              <a:ea typeface="Montserrat ExtraBold"/>
              <a:cs typeface="Montserrat ExtraBold"/>
              <a:sym typeface="Montserrat ExtraBold"/>
            </a:endParaRPr>
          </a:p>
          <a:p>
            <a:pPr indent="-298450" lvl="0" marL="457200" rtl="0" algn="l">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Enthusiastic and creative</a:t>
            </a:r>
            <a:endParaRPr sz="1100">
              <a:solidFill>
                <a:srgbClr val="434343"/>
              </a:solidFill>
              <a:latin typeface="EB Garamond"/>
              <a:ea typeface="EB Garamond"/>
              <a:cs typeface="EB Garamond"/>
              <a:sym typeface="EB Garamond"/>
            </a:endParaRPr>
          </a:p>
          <a:p>
            <a:pPr indent="-298450" lvl="0" marL="457200" rtl="0" algn="l">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Loves to deliver work ahead of time</a:t>
            </a:r>
            <a:endParaRPr sz="1100">
              <a:solidFill>
                <a:srgbClr val="434343"/>
              </a:solidFill>
              <a:latin typeface="EB Garamond"/>
              <a:ea typeface="EB Garamond"/>
              <a:cs typeface="EB Garamond"/>
              <a:sym typeface="EB Garamond"/>
            </a:endParaRPr>
          </a:p>
          <a:p>
            <a:pPr indent="-298450" lvl="0" marL="457200" rtl="0" algn="l">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Highly organised</a:t>
            </a:r>
            <a:endParaRPr sz="1100">
              <a:solidFill>
                <a:srgbClr val="434343"/>
              </a:solidFill>
              <a:latin typeface="EB Garamond"/>
              <a:ea typeface="EB Garamond"/>
              <a:cs typeface="EB Garamond"/>
              <a:sym typeface="EB Garamond"/>
            </a:endParaRPr>
          </a:p>
          <a:p>
            <a:pPr indent="0" lvl="0" marL="0" marR="0" rtl="0" algn="l">
              <a:lnSpc>
                <a:spcPct val="100000"/>
              </a:lnSpc>
              <a:spcBef>
                <a:spcPts val="0"/>
              </a:spcBef>
              <a:spcAft>
                <a:spcPts val="0"/>
              </a:spcAft>
              <a:buNone/>
            </a:pPr>
            <a:r>
              <a:t/>
            </a:r>
            <a:endParaRPr sz="1100">
              <a:solidFill>
                <a:srgbClr val="434343"/>
              </a:solidFill>
              <a:latin typeface="EB Garamond"/>
              <a:ea typeface="EB Garamond"/>
              <a:cs typeface="EB Garamond"/>
              <a:sym typeface="EB Garamond"/>
            </a:endParaRPr>
          </a:p>
        </p:txBody>
      </p:sp>
      <p:sp>
        <p:nvSpPr>
          <p:cNvPr id="546" name="Google Shape;546;p37"/>
          <p:cNvSpPr txBox="1"/>
          <p:nvPr/>
        </p:nvSpPr>
        <p:spPr>
          <a:xfrm>
            <a:off x="790975" y="2347838"/>
            <a:ext cx="3631800" cy="1069500"/>
          </a:xfrm>
          <a:prstGeom prst="rect">
            <a:avLst/>
          </a:prstGeom>
          <a:noFill/>
          <a:ln>
            <a:noFill/>
          </a:ln>
        </p:spPr>
        <p:txBody>
          <a:bodyPr anchorCtr="0" anchor="t" bIns="0" lIns="0" spcFirstLastPara="1" rIns="0" wrap="square" tIns="6350">
            <a:noAutofit/>
          </a:bodyPr>
          <a:lstStyle/>
          <a:p>
            <a:pPr indent="0" lvl="0" marL="0" marR="0" rtl="0" algn="ctr">
              <a:lnSpc>
                <a:spcPct val="100000"/>
              </a:lnSpc>
              <a:spcBef>
                <a:spcPts val="0"/>
              </a:spcBef>
              <a:spcAft>
                <a:spcPts val="0"/>
              </a:spcAft>
              <a:buNone/>
            </a:pPr>
            <a:r>
              <a:rPr lang="en" sz="1200">
                <a:solidFill>
                  <a:srgbClr val="434343"/>
                </a:solidFill>
                <a:latin typeface="Montserrat ExtraBold"/>
                <a:ea typeface="Montserrat ExtraBold"/>
                <a:cs typeface="Montserrat ExtraBold"/>
                <a:sym typeface="Montserrat ExtraBold"/>
              </a:rPr>
              <a:t>FUNCTIONS</a:t>
            </a:r>
            <a:endParaRPr sz="1200">
              <a:solidFill>
                <a:srgbClr val="434343"/>
              </a:solidFill>
              <a:latin typeface="Montserrat ExtraBold"/>
              <a:ea typeface="Montserrat ExtraBold"/>
              <a:cs typeface="Montserrat ExtraBold"/>
              <a:sym typeface="Montserrat ExtraBold"/>
            </a:endParaRPr>
          </a:p>
          <a:p>
            <a:pPr indent="-298450" lvl="0" marL="457200" rtl="0" algn="l">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Understands and extracts data based on requirements by several teams</a:t>
            </a:r>
            <a:endParaRPr sz="1100">
              <a:solidFill>
                <a:srgbClr val="434343"/>
              </a:solidFill>
              <a:latin typeface="EB Garamond"/>
              <a:ea typeface="EB Garamond"/>
              <a:cs typeface="EB Garamond"/>
              <a:sym typeface="EB Garamond"/>
            </a:endParaRPr>
          </a:p>
          <a:p>
            <a:pPr indent="-298450" lvl="0" marL="457200" rtl="0" algn="l">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Does Data Analysis using various data cleaning tools and Machine Learning techniques if required</a:t>
            </a:r>
            <a:endParaRPr sz="1100">
              <a:solidFill>
                <a:srgbClr val="434343"/>
              </a:solidFill>
              <a:latin typeface="EB Garamond"/>
              <a:ea typeface="EB Garamond"/>
              <a:cs typeface="EB Garamond"/>
              <a:sym typeface="EB Garamond"/>
            </a:endParaRPr>
          </a:p>
          <a:p>
            <a:pPr indent="-298450" lvl="0" marL="457200" rtl="0" algn="l">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Creates dashboards / visuals in PowerBI if needed</a:t>
            </a:r>
            <a:endParaRPr sz="1100">
              <a:solidFill>
                <a:srgbClr val="434343"/>
              </a:solidFill>
              <a:latin typeface="EB Garamond"/>
              <a:ea typeface="EB Garamond"/>
              <a:cs typeface="EB Garamond"/>
              <a:sym typeface="EB Garamond"/>
            </a:endParaRPr>
          </a:p>
          <a:p>
            <a:pPr indent="0" lvl="0" marL="457200" marR="0" rtl="0" algn="l">
              <a:lnSpc>
                <a:spcPct val="100000"/>
              </a:lnSpc>
              <a:spcBef>
                <a:spcPts val="0"/>
              </a:spcBef>
              <a:spcAft>
                <a:spcPts val="0"/>
              </a:spcAft>
              <a:buNone/>
            </a:pPr>
            <a:r>
              <a:t/>
            </a:r>
            <a:endParaRPr sz="1100">
              <a:solidFill>
                <a:srgbClr val="434343"/>
              </a:solidFill>
              <a:latin typeface="EB Garamond"/>
              <a:ea typeface="EB Garamond"/>
              <a:cs typeface="EB Garamond"/>
              <a:sym typeface="EB Garamond"/>
            </a:endParaRPr>
          </a:p>
        </p:txBody>
      </p:sp>
      <p:sp>
        <p:nvSpPr>
          <p:cNvPr id="547" name="Google Shape;547;p37"/>
          <p:cNvSpPr/>
          <p:nvPr/>
        </p:nvSpPr>
        <p:spPr>
          <a:xfrm>
            <a:off x="4701313" y="1029463"/>
            <a:ext cx="657300" cy="657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 name="Google Shape;548;p37"/>
          <p:cNvGrpSpPr/>
          <p:nvPr/>
        </p:nvGrpSpPr>
        <p:grpSpPr>
          <a:xfrm>
            <a:off x="4819679" y="1136270"/>
            <a:ext cx="420580" cy="443712"/>
            <a:chOff x="4982550" y="238125"/>
            <a:chExt cx="1939050" cy="2045700"/>
          </a:xfrm>
        </p:grpSpPr>
        <p:sp>
          <p:nvSpPr>
            <p:cNvPr id="549" name="Google Shape;549;p37"/>
            <p:cNvSpPr/>
            <p:nvPr/>
          </p:nvSpPr>
          <p:spPr>
            <a:xfrm>
              <a:off x="4982550" y="713900"/>
              <a:ext cx="1939050" cy="1095600"/>
            </a:xfrm>
            <a:custGeom>
              <a:rect b="b" l="l" r="r" t="t"/>
              <a:pathLst>
                <a:path extrusionOk="0" h="43824" w="77562">
                  <a:moveTo>
                    <a:pt x="22760" y="6988"/>
                  </a:moveTo>
                  <a:lnTo>
                    <a:pt x="22760" y="6988"/>
                  </a:lnTo>
                  <a:cubicBezTo>
                    <a:pt x="14895" y="15382"/>
                    <a:pt x="14895" y="28451"/>
                    <a:pt x="22760" y="36863"/>
                  </a:cubicBezTo>
                  <a:cubicBezTo>
                    <a:pt x="15680" y="34013"/>
                    <a:pt x="9503" y="29356"/>
                    <a:pt x="4846" y="23333"/>
                  </a:cubicBezTo>
                  <a:cubicBezTo>
                    <a:pt x="4180" y="22497"/>
                    <a:pt x="4180" y="21337"/>
                    <a:pt x="4846" y="20501"/>
                  </a:cubicBezTo>
                  <a:cubicBezTo>
                    <a:pt x="9503" y="14478"/>
                    <a:pt x="15680" y="9820"/>
                    <a:pt x="22760" y="6988"/>
                  </a:cubicBezTo>
                  <a:close/>
                  <a:moveTo>
                    <a:pt x="38798" y="3917"/>
                  </a:moveTo>
                  <a:cubicBezTo>
                    <a:pt x="48745" y="3917"/>
                    <a:pt x="56798" y="11970"/>
                    <a:pt x="56798" y="21917"/>
                  </a:cubicBezTo>
                  <a:cubicBezTo>
                    <a:pt x="56798" y="31864"/>
                    <a:pt x="48745" y="39917"/>
                    <a:pt x="38798" y="39917"/>
                  </a:cubicBezTo>
                  <a:lnTo>
                    <a:pt x="38764" y="39917"/>
                  </a:lnTo>
                  <a:cubicBezTo>
                    <a:pt x="28817" y="39917"/>
                    <a:pt x="20747" y="31864"/>
                    <a:pt x="20747" y="21917"/>
                  </a:cubicBezTo>
                  <a:cubicBezTo>
                    <a:pt x="20747" y="11970"/>
                    <a:pt x="28817" y="3917"/>
                    <a:pt x="38764" y="3917"/>
                  </a:cubicBezTo>
                  <a:close/>
                  <a:moveTo>
                    <a:pt x="38813" y="1"/>
                  </a:moveTo>
                  <a:cubicBezTo>
                    <a:pt x="24855" y="1"/>
                    <a:pt x="11027" y="6193"/>
                    <a:pt x="1757" y="18078"/>
                  </a:cubicBezTo>
                  <a:cubicBezTo>
                    <a:pt x="0" y="20330"/>
                    <a:pt x="0" y="23486"/>
                    <a:pt x="1757" y="25739"/>
                  </a:cubicBezTo>
                  <a:cubicBezTo>
                    <a:pt x="10646" y="37153"/>
                    <a:pt x="24313" y="43824"/>
                    <a:pt x="38781" y="43824"/>
                  </a:cubicBezTo>
                  <a:cubicBezTo>
                    <a:pt x="53249" y="43824"/>
                    <a:pt x="66915" y="37153"/>
                    <a:pt x="75804" y="25739"/>
                  </a:cubicBezTo>
                  <a:cubicBezTo>
                    <a:pt x="77562" y="23486"/>
                    <a:pt x="77562" y="20330"/>
                    <a:pt x="75804" y="18078"/>
                  </a:cubicBezTo>
                  <a:lnTo>
                    <a:pt x="75804" y="18095"/>
                  </a:lnTo>
                  <a:cubicBezTo>
                    <a:pt x="75418" y="17599"/>
                    <a:pt x="74841" y="17340"/>
                    <a:pt x="74259" y="17340"/>
                  </a:cubicBezTo>
                  <a:cubicBezTo>
                    <a:pt x="73838" y="17340"/>
                    <a:pt x="73415" y="17475"/>
                    <a:pt x="73058" y="17754"/>
                  </a:cubicBezTo>
                  <a:cubicBezTo>
                    <a:pt x="72204" y="18419"/>
                    <a:pt x="72051" y="19648"/>
                    <a:pt x="72716" y="20501"/>
                  </a:cubicBezTo>
                  <a:cubicBezTo>
                    <a:pt x="73365" y="21337"/>
                    <a:pt x="73365" y="22497"/>
                    <a:pt x="72716" y="23333"/>
                  </a:cubicBezTo>
                  <a:cubicBezTo>
                    <a:pt x="68041" y="29356"/>
                    <a:pt x="61865" y="34013"/>
                    <a:pt x="54785" y="36863"/>
                  </a:cubicBezTo>
                  <a:cubicBezTo>
                    <a:pt x="62633" y="28468"/>
                    <a:pt x="62667" y="15433"/>
                    <a:pt x="54836" y="7022"/>
                  </a:cubicBezTo>
                  <a:lnTo>
                    <a:pt x="54836" y="7022"/>
                  </a:lnTo>
                  <a:cubicBezTo>
                    <a:pt x="58879" y="8643"/>
                    <a:pt x="62667" y="10878"/>
                    <a:pt x="66028" y="13642"/>
                  </a:cubicBezTo>
                  <a:cubicBezTo>
                    <a:pt x="66455" y="13983"/>
                    <a:pt x="66864" y="14341"/>
                    <a:pt x="67274" y="14700"/>
                  </a:cubicBezTo>
                  <a:cubicBezTo>
                    <a:pt x="67651" y="15030"/>
                    <a:pt x="68116" y="15194"/>
                    <a:pt x="68578" y="15194"/>
                  </a:cubicBezTo>
                  <a:cubicBezTo>
                    <a:pt x="69117" y="15194"/>
                    <a:pt x="69652" y="14970"/>
                    <a:pt x="70038" y="14529"/>
                  </a:cubicBezTo>
                  <a:cubicBezTo>
                    <a:pt x="70754" y="13727"/>
                    <a:pt x="70686" y="12499"/>
                    <a:pt x="69867" y="11782"/>
                  </a:cubicBezTo>
                  <a:cubicBezTo>
                    <a:pt x="69423" y="11390"/>
                    <a:pt x="68963" y="10997"/>
                    <a:pt x="68519" y="10622"/>
                  </a:cubicBezTo>
                  <a:cubicBezTo>
                    <a:pt x="59783" y="3471"/>
                    <a:pt x="49262" y="1"/>
                    <a:pt x="388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7"/>
            <p:cNvSpPr/>
            <p:nvPr/>
          </p:nvSpPr>
          <p:spPr>
            <a:xfrm>
              <a:off x="5728550" y="1054500"/>
              <a:ext cx="430825" cy="414625"/>
            </a:xfrm>
            <a:custGeom>
              <a:rect b="b" l="l" r="r" t="t"/>
              <a:pathLst>
                <a:path extrusionOk="0" h="16585" w="17233">
                  <a:moveTo>
                    <a:pt x="8904" y="3895"/>
                  </a:moveTo>
                  <a:cubicBezTo>
                    <a:pt x="11161" y="3895"/>
                    <a:pt x="13326" y="5648"/>
                    <a:pt x="13326" y="8293"/>
                  </a:cubicBezTo>
                  <a:cubicBezTo>
                    <a:pt x="13326" y="10715"/>
                    <a:pt x="11364" y="12678"/>
                    <a:pt x="8941" y="12678"/>
                  </a:cubicBezTo>
                  <a:cubicBezTo>
                    <a:pt x="5034" y="12678"/>
                    <a:pt x="3072" y="7951"/>
                    <a:pt x="5836" y="5188"/>
                  </a:cubicBezTo>
                  <a:cubicBezTo>
                    <a:pt x="6729" y="4294"/>
                    <a:pt x="7827" y="3895"/>
                    <a:pt x="8904" y="3895"/>
                  </a:cubicBezTo>
                  <a:close/>
                  <a:moveTo>
                    <a:pt x="8941" y="1"/>
                  </a:moveTo>
                  <a:cubicBezTo>
                    <a:pt x="5580" y="1"/>
                    <a:pt x="2560" y="2014"/>
                    <a:pt x="1280" y="5119"/>
                  </a:cubicBezTo>
                  <a:cubicBezTo>
                    <a:pt x="1" y="8224"/>
                    <a:pt x="700" y="11790"/>
                    <a:pt x="3072" y="14162"/>
                  </a:cubicBezTo>
                  <a:cubicBezTo>
                    <a:pt x="4656" y="15747"/>
                    <a:pt x="6774" y="16585"/>
                    <a:pt x="8932" y="16585"/>
                  </a:cubicBezTo>
                  <a:cubicBezTo>
                    <a:pt x="10003" y="16585"/>
                    <a:pt x="11084" y="16378"/>
                    <a:pt x="12114" y="15953"/>
                  </a:cubicBezTo>
                  <a:cubicBezTo>
                    <a:pt x="15203" y="14674"/>
                    <a:pt x="17233" y="11654"/>
                    <a:pt x="17233" y="8293"/>
                  </a:cubicBezTo>
                  <a:cubicBezTo>
                    <a:pt x="17233" y="3720"/>
                    <a:pt x="13513" y="1"/>
                    <a:pt x="89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7"/>
            <p:cNvSpPr/>
            <p:nvPr/>
          </p:nvSpPr>
          <p:spPr>
            <a:xfrm>
              <a:off x="5903000" y="238125"/>
              <a:ext cx="97700" cy="279400"/>
            </a:xfrm>
            <a:custGeom>
              <a:rect b="b" l="l" r="r" t="t"/>
              <a:pathLst>
                <a:path extrusionOk="0" h="11176" w="3908">
                  <a:moveTo>
                    <a:pt x="1963" y="0"/>
                  </a:moveTo>
                  <a:cubicBezTo>
                    <a:pt x="888" y="0"/>
                    <a:pt x="1" y="870"/>
                    <a:pt x="1" y="1962"/>
                  </a:cubicBezTo>
                  <a:lnTo>
                    <a:pt x="1" y="9281"/>
                  </a:lnTo>
                  <a:cubicBezTo>
                    <a:pt x="35" y="10339"/>
                    <a:pt x="905" y="11175"/>
                    <a:pt x="1963" y="11175"/>
                  </a:cubicBezTo>
                  <a:cubicBezTo>
                    <a:pt x="3021" y="11175"/>
                    <a:pt x="3874" y="10339"/>
                    <a:pt x="3908" y="9281"/>
                  </a:cubicBezTo>
                  <a:lnTo>
                    <a:pt x="3908" y="1962"/>
                  </a:lnTo>
                  <a:cubicBezTo>
                    <a:pt x="3908" y="870"/>
                    <a:pt x="3038" y="0"/>
                    <a:pt x="19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7"/>
            <p:cNvSpPr/>
            <p:nvPr/>
          </p:nvSpPr>
          <p:spPr>
            <a:xfrm>
              <a:off x="5903000" y="2004825"/>
              <a:ext cx="97700" cy="279000"/>
            </a:xfrm>
            <a:custGeom>
              <a:rect b="b" l="l" r="r" t="t"/>
              <a:pathLst>
                <a:path extrusionOk="0" h="11160" w="3908">
                  <a:moveTo>
                    <a:pt x="1993" y="1"/>
                  </a:moveTo>
                  <a:cubicBezTo>
                    <a:pt x="1983" y="1"/>
                    <a:pt x="1973" y="1"/>
                    <a:pt x="1963" y="1"/>
                  </a:cubicBezTo>
                  <a:cubicBezTo>
                    <a:pt x="888" y="1"/>
                    <a:pt x="1" y="871"/>
                    <a:pt x="1" y="1946"/>
                  </a:cubicBezTo>
                  <a:lnTo>
                    <a:pt x="1" y="9282"/>
                  </a:lnTo>
                  <a:cubicBezTo>
                    <a:pt x="35" y="10323"/>
                    <a:pt x="905" y="11159"/>
                    <a:pt x="1963" y="11159"/>
                  </a:cubicBezTo>
                  <a:cubicBezTo>
                    <a:pt x="3021" y="11159"/>
                    <a:pt x="3874" y="10323"/>
                    <a:pt x="3908" y="9282"/>
                  </a:cubicBezTo>
                  <a:lnTo>
                    <a:pt x="3908" y="1946"/>
                  </a:lnTo>
                  <a:cubicBezTo>
                    <a:pt x="3908" y="881"/>
                    <a:pt x="3054" y="1"/>
                    <a:pt x="19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7"/>
            <p:cNvSpPr/>
            <p:nvPr/>
          </p:nvSpPr>
          <p:spPr>
            <a:xfrm>
              <a:off x="6496325" y="523575"/>
              <a:ext cx="198375" cy="189200"/>
            </a:xfrm>
            <a:custGeom>
              <a:rect b="b" l="l" r="r" t="t"/>
              <a:pathLst>
                <a:path extrusionOk="0" h="7568" w="7935">
                  <a:moveTo>
                    <a:pt x="5793" y="0"/>
                  </a:moveTo>
                  <a:cubicBezTo>
                    <a:pt x="5290" y="0"/>
                    <a:pt x="4786" y="192"/>
                    <a:pt x="4402" y="576"/>
                  </a:cubicBezTo>
                  <a:lnTo>
                    <a:pt x="768" y="4227"/>
                  </a:lnTo>
                  <a:cubicBezTo>
                    <a:pt x="0" y="4978"/>
                    <a:pt x="0" y="6224"/>
                    <a:pt x="751" y="6991"/>
                  </a:cubicBezTo>
                  <a:cubicBezTo>
                    <a:pt x="1135" y="7375"/>
                    <a:pt x="1638" y="7567"/>
                    <a:pt x="2142" y="7567"/>
                  </a:cubicBezTo>
                  <a:cubicBezTo>
                    <a:pt x="2645" y="7567"/>
                    <a:pt x="3148" y="7375"/>
                    <a:pt x="3532" y="6991"/>
                  </a:cubicBezTo>
                  <a:lnTo>
                    <a:pt x="7166" y="3340"/>
                  </a:lnTo>
                  <a:cubicBezTo>
                    <a:pt x="7934" y="2590"/>
                    <a:pt x="7934" y="1344"/>
                    <a:pt x="7166" y="576"/>
                  </a:cubicBezTo>
                  <a:lnTo>
                    <a:pt x="7183" y="576"/>
                  </a:lnTo>
                  <a:cubicBezTo>
                    <a:pt x="6799" y="192"/>
                    <a:pt x="6296" y="0"/>
                    <a:pt x="57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7"/>
            <p:cNvSpPr/>
            <p:nvPr/>
          </p:nvSpPr>
          <p:spPr>
            <a:xfrm>
              <a:off x="5209025" y="1810875"/>
              <a:ext cx="198800" cy="189300"/>
            </a:xfrm>
            <a:custGeom>
              <a:rect b="b" l="l" r="r" t="t"/>
              <a:pathLst>
                <a:path extrusionOk="0" h="7572" w="7952">
                  <a:moveTo>
                    <a:pt x="5795" y="0"/>
                  </a:moveTo>
                  <a:cubicBezTo>
                    <a:pt x="5294" y="0"/>
                    <a:pt x="4795" y="192"/>
                    <a:pt x="4420" y="576"/>
                  </a:cubicBezTo>
                  <a:lnTo>
                    <a:pt x="769" y="4227"/>
                  </a:lnTo>
                  <a:cubicBezTo>
                    <a:pt x="1" y="4995"/>
                    <a:pt x="1" y="6240"/>
                    <a:pt x="769" y="7008"/>
                  </a:cubicBezTo>
                  <a:cubicBezTo>
                    <a:pt x="1152" y="7384"/>
                    <a:pt x="1651" y="7571"/>
                    <a:pt x="2151" y="7571"/>
                  </a:cubicBezTo>
                  <a:cubicBezTo>
                    <a:pt x="2650" y="7571"/>
                    <a:pt x="3149" y="7384"/>
                    <a:pt x="3533" y="7008"/>
                  </a:cubicBezTo>
                  <a:lnTo>
                    <a:pt x="7184" y="3357"/>
                  </a:lnTo>
                  <a:cubicBezTo>
                    <a:pt x="7951" y="2589"/>
                    <a:pt x="7951" y="1344"/>
                    <a:pt x="7184" y="576"/>
                  </a:cubicBezTo>
                  <a:cubicBezTo>
                    <a:pt x="6800" y="192"/>
                    <a:pt x="6296" y="0"/>
                    <a:pt x="57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7"/>
            <p:cNvSpPr/>
            <p:nvPr/>
          </p:nvSpPr>
          <p:spPr>
            <a:xfrm>
              <a:off x="5209025" y="523575"/>
              <a:ext cx="198800" cy="188875"/>
            </a:xfrm>
            <a:custGeom>
              <a:rect b="b" l="l" r="r" t="t"/>
              <a:pathLst>
                <a:path extrusionOk="0" h="7555" w="7952">
                  <a:moveTo>
                    <a:pt x="2151" y="0"/>
                  </a:moveTo>
                  <a:cubicBezTo>
                    <a:pt x="1651" y="0"/>
                    <a:pt x="1152" y="192"/>
                    <a:pt x="769" y="576"/>
                  </a:cubicBezTo>
                  <a:cubicBezTo>
                    <a:pt x="1" y="1344"/>
                    <a:pt x="1" y="2590"/>
                    <a:pt x="769" y="3340"/>
                  </a:cubicBezTo>
                  <a:lnTo>
                    <a:pt x="4420" y="6991"/>
                  </a:lnTo>
                  <a:cubicBezTo>
                    <a:pt x="4795" y="7367"/>
                    <a:pt x="5294" y="7554"/>
                    <a:pt x="5795" y="7554"/>
                  </a:cubicBezTo>
                  <a:cubicBezTo>
                    <a:pt x="6296" y="7554"/>
                    <a:pt x="6800" y="7367"/>
                    <a:pt x="7184" y="6991"/>
                  </a:cubicBezTo>
                  <a:cubicBezTo>
                    <a:pt x="7951" y="6224"/>
                    <a:pt x="7951" y="4978"/>
                    <a:pt x="7184" y="4210"/>
                  </a:cubicBezTo>
                  <a:lnTo>
                    <a:pt x="7184" y="4227"/>
                  </a:lnTo>
                  <a:lnTo>
                    <a:pt x="3533" y="576"/>
                  </a:lnTo>
                  <a:cubicBezTo>
                    <a:pt x="3149" y="192"/>
                    <a:pt x="2650" y="0"/>
                    <a:pt x="21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7"/>
            <p:cNvSpPr/>
            <p:nvPr/>
          </p:nvSpPr>
          <p:spPr>
            <a:xfrm>
              <a:off x="6496325" y="1811200"/>
              <a:ext cx="198800" cy="188975"/>
            </a:xfrm>
            <a:custGeom>
              <a:rect b="b" l="l" r="r" t="t"/>
              <a:pathLst>
                <a:path extrusionOk="0" h="7559" w="7952">
                  <a:moveTo>
                    <a:pt x="2144" y="0"/>
                  </a:moveTo>
                  <a:cubicBezTo>
                    <a:pt x="1643" y="0"/>
                    <a:pt x="1144" y="188"/>
                    <a:pt x="768" y="563"/>
                  </a:cubicBezTo>
                  <a:cubicBezTo>
                    <a:pt x="0" y="1331"/>
                    <a:pt x="0" y="2576"/>
                    <a:pt x="768" y="3344"/>
                  </a:cubicBezTo>
                  <a:lnTo>
                    <a:pt x="4402" y="6995"/>
                  </a:lnTo>
                  <a:cubicBezTo>
                    <a:pt x="4786" y="7371"/>
                    <a:pt x="5290" y="7558"/>
                    <a:pt x="5793" y="7558"/>
                  </a:cubicBezTo>
                  <a:cubicBezTo>
                    <a:pt x="6296" y="7558"/>
                    <a:pt x="6799" y="7371"/>
                    <a:pt x="7183" y="6995"/>
                  </a:cubicBezTo>
                  <a:cubicBezTo>
                    <a:pt x="7951" y="6227"/>
                    <a:pt x="7951" y="4982"/>
                    <a:pt x="7183" y="4214"/>
                  </a:cubicBezTo>
                  <a:lnTo>
                    <a:pt x="3532" y="563"/>
                  </a:lnTo>
                  <a:cubicBezTo>
                    <a:pt x="3148" y="188"/>
                    <a:pt x="2645" y="0"/>
                    <a:pt x="21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 name="Google Shape;557;p37"/>
          <p:cNvSpPr/>
          <p:nvPr/>
        </p:nvSpPr>
        <p:spPr>
          <a:xfrm>
            <a:off x="4701300" y="2510925"/>
            <a:ext cx="657300" cy="657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 name="Google Shape;558;p37"/>
          <p:cNvGrpSpPr/>
          <p:nvPr/>
        </p:nvGrpSpPr>
        <p:grpSpPr>
          <a:xfrm>
            <a:off x="4819642" y="2629022"/>
            <a:ext cx="420626" cy="421150"/>
            <a:chOff x="697975" y="3427775"/>
            <a:chExt cx="2044850" cy="2047400"/>
          </a:xfrm>
        </p:grpSpPr>
        <p:sp>
          <p:nvSpPr>
            <p:cNvPr id="559" name="Google Shape;559;p37"/>
            <p:cNvSpPr/>
            <p:nvPr/>
          </p:nvSpPr>
          <p:spPr>
            <a:xfrm>
              <a:off x="1038350" y="3780525"/>
              <a:ext cx="1365375" cy="1401200"/>
            </a:xfrm>
            <a:custGeom>
              <a:rect b="b" l="l" r="r" t="t"/>
              <a:pathLst>
                <a:path extrusionOk="0" h="56048" w="54615">
                  <a:moveTo>
                    <a:pt x="22986" y="2834"/>
                  </a:moveTo>
                  <a:cubicBezTo>
                    <a:pt x="24845" y="2834"/>
                    <a:pt x="26096" y="3960"/>
                    <a:pt x="26309" y="4163"/>
                  </a:cubicBezTo>
                  <a:cubicBezTo>
                    <a:pt x="26565" y="4436"/>
                    <a:pt x="26923" y="4573"/>
                    <a:pt x="27299" y="4573"/>
                  </a:cubicBezTo>
                  <a:lnTo>
                    <a:pt x="27333" y="4573"/>
                  </a:lnTo>
                  <a:cubicBezTo>
                    <a:pt x="27708" y="4573"/>
                    <a:pt x="28066" y="4436"/>
                    <a:pt x="28339" y="4180"/>
                  </a:cubicBezTo>
                  <a:cubicBezTo>
                    <a:pt x="28553" y="3967"/>
                    <a:pt x="29800" y="2835"/>
                    <a:pt x="31659" y="2835"/>
                  </a:cubicBezTo>
                  <a:cubicBezTo>
                    <a:pt x="32924" y="2835"/>
                    <a:pt x="34472" y="3358"/>
                    <a:pt x="36171" y="5050"/>
                  </a:cubicBezTo>
                  <a:cubicBezTo>
                    <a:pt x="36438" y="5317"/>
                    <a:pt x="36799" y="5459"/>
                    <a:pt x="37172" y="5459"/>
                  </a:cubicBezTo>
                  <a:cubicBezTo>
                    <a:pt x="37276" y="5459"/>
                    <a:pt x="37380" y="5448"/>
                    <a:pt x="37484" y="5426"/>
                  </a:cubicBezTo>
                  <a:cubicBezTo>
                    <a:pt x="37542" y="5414"/>
                    <a:pt x="37700" y="5386"/>
                    <a:pt x="37925" y="5386"/>
                  </a:cubicBezTo>
                  <a:cubicBezTo>
                    <a:pt x="38690" y="5386"/>
                    <a:pt x="40228" y="5715"/>
                    <a:pt x="41204" y="8156"/>
                  </a:cubicBezTo>
                  <a:cubicBezTo>
                    <a:pt x="41426" y="8685"/>
                    <a:pt x="41937" y="9043"/>
                    <a:pt x="42518" y="9043"/>
                  </a:cubicBezTo>
                  <a:cubicBezTo>
                    <a:pt x="43882" y="9162"/>
                    <a:pt x="45162" y="9794"/>
                    <a:pt x="46083" y="10817"/>
                  </a:cubicBezTo>
                  <a:cubicBezTo>
                    <a:pt x="47807" y="12660"/>
                    <a:pt x="48557" y="15850"/>
                    <a:pt x="48250" y="20030"/>
                  </a:cubicBezTo>
                  <a:cubicBezTo>
                    <a:pt x="48233" y="20338"/>
                    <a:pt x="48318" y="20645"/>
                    <a:pt x="48489" y="20918"/>
                  </a:cubicBezTo>
                  <a:cubicBezTo>
                    <a:pt x="48950" y="21617"/>
                    <a:pt x="52823" y="27930"/>
                    <a:pt x="46203" y="32349"/>
                  </a:cubicBezTo>
                  <a:lnTo>
                    <a:pt x="46186" y="32349"/>
                  </a:lnTo>
                  <a:cubicBezTo>
                    <a:pt x="45691" y="32673"/>
                    <a:pt x="45452" y="33287"/>
                    <a:pt x="45606" y="33850"/>
                  </a:cubicBezTo>
                  <a:cubicBezTo>
                    <a:pt x="45657" y="34106"/>
                    <a:pt x="47005" y="39890"/>
                    <a:pt x="41955" y="42040"/>
                  </a:cubicBezTo>
                  <a:cubicBezTo>
                    <a:pt x="41272" y="42330"/>
                    <a:pt x="40931" y="43098"/>
                    <a:pt x="41170" y="43797"/>
                  </a:cubicBezTo>
                  <a:cubicBezTo>
                    <a:pt x="41170" y="43814"/>
                    <a:pt x="41750" y="45674"/>
                    <a:pt x="40999" y="46919"/>
                  </a:cubicBezTo>
                  <a:cubicBezTo>
                    <a:pt x="40590" y="47585"/>
                    <a:pt x="39839" y="48011"/>
                    <a:pt x="38696" y="48199"/>
                  </a:cubicBezTo>
                  <a:cubicBezTo>
                    <a:pt x="38286" y="48267"/>
                    <a:pt x="37928" y="48523"/>
                    <a:pt x="37723" y="48882"/>
                  </a:cubicBezTo>
                  <a:cubicBezTo>
                    <a:pt x="37007" y="50093"/>
                    <a:pt x="34686" y="53232"/>
                    <a:pt x="32434" y="53232"/>
                  </a:cubicBezTo>
                  <a:lnTo>
                    <a:pt x="32383" y="53232"/>
                  </a:lnTo>
                  <a:cubicBezTo>
                    <a:pt x="31086" y="53215"/>
                    <a:pt x="29790" y="52072"/>
                    <a:pt x="28578" y="49820"/>
                  </a:cubicBezTo>
                  <a:cubicBezTo>
                    <a:pt x="28305" y="49359"/>
                    <a:pt x="27811" y="49086"/>
                    <a:pt x="27299" y="49086"/>
                  </a:cubicBezTo>
                  <a:cubicBezTo>
                    <a:pt x="26770" y="49086"/>
                    <a:pt x="26292" y="49359"/>
                    <a:pt x="26053" y="49820"/>
                  </a:cubicBezTo>
                  <a:cubicBezTo>
                    <a:pt x="24825" y="52055"/>
                    <a:pt x="23545" y="53215"/>
                    <a:pt x="22231" y="53232"/>
                  </a:cubicBezTo>
                  <a:lnTo>
                    <a:pt x="22197" y="53232"/>
                  </a:lnTo>
                  <a:cubicBezTo>
                    <a:pt x="19945" y="53232"/>
                    <a:pt x="17608" y="50110"/>
                    <a:pt x="16908" y="48899"/>
                  </a:cubicBezTo>
                  <a:cubicBezTo>
                    <a:pt x="16686" y="48523"/>
                    <a:pt x="16328" y="48284"/>
                    <a:pt x="15919" y="48216"/>
                  </a:cubicBezTo>
                  <a:cubicBezTo>
                    <a:pt x="14793" y="48028"/>
                    <a:pt x="14042" y="47602"/>
                    <a:pt x="13632" y="46937"/>
                  </a:cubicBezTo>
                  <a:cubicBezTo>
                    <a:pt x="12984" y="45879"/>
                    <a:pt x="13291" y="44309"/>
                    <a:pt x="13445" y="43797"/>
                  </a:cubicBezTo>
                  <a:cubicBezTo>
                    <a:pt x="13684" y="43098"/>
                    <a:pt x="13342" y="42330"/>
                    <a:pt x="12660" y="42040"/>
                  </a:cubicBezTo>
                  <a:cubicBezTo>
                    <a:pt x="7627" y="39890"/>
                    <a:pt x="8958" y="34106"/>
                    <a:pt x="9009" y="33867"/>
                  </a:cubicBezTo>
                  <a:cubicBezTo>
                    <a:pt x="9162" y="33287"/>
                    <a:pt x="8923" y="32673"/>
                    <a:pt x="8429" y="32349"/>
                  </a:cubicBezTo>
                  <a:cubicBezTo>
                    <a:pt x="1809" y="27930"/>
                    <a:pt x="5682" y="21617"/>
                    <a:pt x="6142" y="20918"/>
                  </a:cubicBezTo>
                  <a:cubicBezTo>
                    <a:pt x="6313" y="20645"/>
                    <a:pt x="6398" y="20338"/>
                    <a:pt x="6381" y="20030"/>
                  </a:cubicBezTo>
                  <a:cubicBezTo>
                    <a:pt x="6091" y="15867"/>
                    <a:pt x="6825" y="12694"/>
                    <a:pt x="8514" y="10851"/>
                  </a:cubicBezTo>
                  <a:cubicBezTo>
                    <a:pt x="9435" y="9811"/>
                    <a:pt x="10732" y="9162"/>
                    <a:pt x="12131" y="9043"/>
                  </a:cubicBezTo>
                  <a:cubicBezTo>
                    <a:pt x="12694" y="9043"/>
                    <a:pt x="13223" y="8685"/>
                    <a:pt x="13428" y="8156"/>
                  </a:cubicBezTo>
                  <a:cubicBezTo>
                    <a:pt x="14409" y="5702"/>
                    <a:pt x="15968" y="5393"/>
                    <a:pt x="16726" y="5393"/>
                  </a:cubicBezTo>
                  <a:cubicBezTo>
                    <a:pt x="16943" y="5393"/>
                    <a:pt x="17094" y="5418"/>
                    <a:pt x="17147" y="5426"/>
                  </a:cubicBezTo>
                  <a:cubicBezTo>
                    <a:pt x="17260" y="5454"/>
                    <a:pt x="17376" y="5468"/>
                    <a:pt x="17490" y="5468"/>
                  </a:cubicBezTo>
                  <a:cubicBezTo>
                    <a:pt x="17858" y="5468"/>
                    <a:pt x="18218" y="5324"/>
                    <a:pt x="18478" y="5050"/>
                  </a:cubicBezTo>
                  <a:cubicBezTo>
                    <a:pt x="20172" y="3357"/>
                    <a:pt x="21720" y="2834"/>
                    <a:pt x="22986" y="2834"/>
                  </a:cubicBezTo>
                  <a:close/>
                  <a:moveTo>
                    <a:pt x="22933" y="1"/>
                  </a:moveTo>
                  <a:cubicBezTo>
                    <a:pt x="21243" y="1"/>
                    <a:pt x="19171" y="583"/>
                    <a:pt x="16994" y="2577"/>
                  </a:cubicBezTo>
                  <a:cubicBezTo>
                    <a:pt x="16906" y="2572"/>
                    <a:pt x="16815" y="2570"/>
                    <a:pt x="16723" y="2570"/>
                  </a:cubicBezTo>
                  <a:cubicBezTo>
                    <a:pt x="15026" y="2570"/>
                    <a:pt x="12647" y="3353"/>
                    <a:pt x="11159" y="6330"/>
                  </a:cubicBezTo>
                  <a:cubicBezTo>
                    <a:pt x="9367" y="6654"/>
                    <a:pt x="7712" y="7541"/>
                    <a:pt x="6484" y="8889"/>
                  </a:cubicBezTo>
                  <a:cubicBezTo>
                    <a:pt x="4249" y="11278"/>
                    <a:pt x="3259" y="14929"/>
                    <a:pt x="3532" y="19757"/>
                  </a:cubicBezTo>
                  <a:cubicBezTo>
                    <a:pt x="1587" y="22999"/>
                    <a:pt x="0" y="29517"/>
                    <a:pt x="6091" y="34140"/>
                  </a:cubicBezTo>
                  <a:cubicBezTo>
                    <a:pt x="5682" y="37024"/>
                    <a:pt x="6228" y="41665"/>
                    <a:pt x="10493" y="44121"/>
                  </a:cubicBezTo>
                  <a:cubicBezTo>
                    <a:pt x="10340" y="45230"/>
                    <a:pt x="10322" y="46885"/>
                    <a:pt x="11210" y="48387"/>
                  </a:cubicBezTo>
                  <a:cubicBezTo>
                    <a:pt x="11960" y="49632"/>
                    <a:pt x="13172" y="50451"/>
                    <a:pt x="14810" y="50861"/>
                  </a:cubicBezTo>
                  <a:cubicBezTo>
                    <a:pt x="15782" y="52345"/>
                    <a:pt x="18580" y="56047"/>
                    <a:pt x="22197" y="56047"/>
                  </a:cubicBezTo>
                  <a:lnTo>
                    <a:pt x="22266" y="56047"/>
                  </a:lnTo>
                  <a:cubicBezTo>
                    <a:pt x="24142" y="56013"/>
                    <a:pt x="25831" y="55024"/>
                    <a:pt x="27316" y="53079"/>
                  </a:cubicBezTo>
                  <a:cubicBezTo>
                    <a:pt x="28783" y="55024"/>
                    <a:pt x="30472" y="56013"/>
                    <a:pt x="32349" y="56047"/>
                  </a:cubicBezTo>
                  <a:lnTo>
                    <a:pt x="32417" y="56047"/>
                  </a:lnTo>
                  <a:cubicBezTo>
                    <a:pt x="36034" y="56047"/>
                    <a:pt x="38832" y="52345"/>
                    <a:pt x="39822" y="50861"/>
                  </a:cubicBezTo>
                  <a:cubicBezTo>
                    <a:pt x="41460" y="50451"/>
                    <a:pt x="42654" y="49632"/>
                    <a:pt x="43405" y="48387"/>
                  </a:cubicBezTo>
                  <a:cubicBezTo>
                    <a:pt x="44309" y="46885"/>
                    <a:pt x="44292" y="45230"/>
                    <a:pt x="44121" y="44121"/>
                  </a:cubicBezTo>
                  <a:cubicBezTo>
                    <a:pt x="48387" y="41665"/>
                    <a:pt x="48933" y="37024"/>
                    <a:pt x="48523" y="34140"/>
                  </a:cubicBezTo>
                  <a:cubicBezTo>
                    <a:pt x="54614" y="29517"/>
                    <a:pt x="53027" y="22999"/>
                    <a:pt x="51082" y="19757"/>
                  </a:cubicBezTo>
                  <a:lnTo>
                    <a:pt x="51100" y="19757"/>
                  </a:lnTo>
                  <a:cubicBezTo>
                    <a:pt x="51355" y="14929"/>
                    <a:pt x="50366" y="11278"/>
                    <a:pt x="48148" y="8889"/>
                  </a:cubicBezTo>
                  <a:cubicBezTo>
                    <a:pt x="46902" y="7541"/>
                    <a:pt x="45264" y="6654"/>
                    <a:pt x="43473" y="6330"/>
                  </a:cubicBezTo>
                  <a:cubicBezTo>
                    <a:pt x="41983" y="3366"/>
                    <a:pt x="39585" y="2570"/>
                    <a:pt x="37901" y="2570"/>
                  </a:cubicBezTo>
                  <a:cubicBezTo>
                    <a:pt x="37811" y="2570"/>
                    <a:pt x="37723" y="2572"/>
                    <a:pt x="37638" y="2577"/>
                  </a:cubicBezTo>
                  <a:cubicBezTo>
                    <a:pt x="35446" y="594"/>
                    <a:pt x="33360" y="7"/>
                    <a:pt x="31664" y="7"/>
                  </a:cubicBezTo>
                  <a:cubicBezTo>
                    <a:pt x="31010" y="7"/>
                    <a:pt x="30414" y="94"/>
                    <a:pt x="29892" y="222"/>
                  </a:cubicBezTo>
                  <a:cubicBezTo>
                    <a:pt x="28971" y="461"/>
                    <a:pt x="28101" y="853"/>
                    <a:pt x="27316" y="1382"/>
                  </a:cubicBezTo>
                  <a:cubicBezTo>
                    <a:pt x="26531" y="853"/>
                    <a:pt x="25661" y="461"/>
                    <a:pt x="24739" y="222"/>
                  </a:cubicBezTo>
                  <a:cubicBezTo>
                    <a:pt x="24208" y="92"/>
                    <a:pt x="23600" y="1"/>
                    <a:pt x="2293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7"/>
            <p:cNvSpPr/>
            <p:nvPr/>
          </p:nvSpPr>
          <p:spPr>
            <a:xfrm>
              <a:off x="1301525" y="3935750"/>
              <a:ext cx="209025" cy="226975"/>
            </a:xfrm>
            <a:custGeom>
              <a:rect b="b" l="l" r="r" t="t"/>
              <a:pathLst>
                <a:path extrusionOk="0" h="9079" w="8361">
                  <a:moveTo>
                    <a:pt x="1601" y="0"/>
                  </a:moveTo>
                  <a:cubicBezTo>
                    <a:pt x="1002" y="0"/>
                    <a:pt x="448" y="372"/>
                    <a:pt x="256" y="974"/>
                  </a:cubicBezTo>
                  <a:cubicBezTo>
                    <a:pt x="0" y="1708"/>
                    <a:pt x="410" y="2510"/>
                    <a:pt x="1143" y="2749"/>
                  </a:cubicBezTo>
                  <a:cubicBezTo>
                    <a:pt x="5392" y="4165"/>
                    <a:pt x="5528" y="7509"/>
                    <a:pt x="5545" y="7679"/>
                  </a:cubicBezTo>
                  <a:cubicBezTo>
                    <a:pt x="5545" y="8454"/>
                    <a:pt x="6160" y="9079"/>
                    <a:pt x="6930" y="9079"/>
                  </a:cubicBezTo>
                  <a:cubicBezTo>
                    <a:pt x="6941" y="9079"/>
                    <a:pt x="6951" y="9079"/>
                    <a:pt x="6961" y="9078"/>
                  </a:cubicBezTo>
                  <a:cubicBezTo>
                    <a:pt x="7729" y="9078"/>
                    <a:pt x="8360" y="8447"/>
                    <a:pt x="8360" y="7662"/>
                  </a:cubicBezTo>
                  <a:cubicBezTo>
                    <a:pt x="8360" y="7440"/>
                    <a:pt x="8292" y="2168"/>
                    <a:pt x="2048" y="70"/>
                  </a:cubicBezTo>
                  <a:cubicBezTo>
                    <a:pt x="1899" y="23"/>
                    <a:pt x="1749" y="0"/>
                    <a:pt x="16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7"/>
            <p:cNvSpPr/>
            <p:nvPr/>
          </p:nvSpPr>
          <p:spPr>
            <a:xfrm>
              <a:off x="1180325" y="4516200"/>
              <a:ext cx="312300" cy="177125"/>
            </a:xfrm>
            <a:custGeom>
              <a:rect b="b" l="l" r="r" t="t"/>
              <a:pathLst>
                <a:path extrusionOk="0" h="7085" w="12492">
                  <a:moveTo>
                    <a:pt x="10892" y="1"/>
                  </a:moveTo>
                  <a:cubicBezTo>
                    <a:pt x="10320" y="1"/>
                    <a:pt x="9787" y="355"/>
                    <a:pt x="9574" y="926"/>
                  </a:cubicBezTo>
                  <a:cubicBezTo>
                    <a:pt x="9574" y="960"/>
                    <a:pt x="8534" y="3587"/>
                    <a:pt x="6606" y="4150"/>
                  </a:cubicBezTo>
                  <a:cubicBezTo>
                    <a:pt x="6370" y="4223"/>
                    <a:pt x="6124" y="4258"/>
                    <a:pt x="5867" y="4258"/>
                  </a:cubicBezTo>
                  <a:cubicBezTo>
                    <a:pt x="4969" y="4258"/>
                    <a:pt x="3945" y="3822"/>
                    <a:pt x="2818" y="2973"/>
                  </a:cubicBezTo>
                  <a:cubicBezTo>
                    <a:pt x="2546" y="2783"/>
                    <a:pt x="2269" y="2701"/>
                    <a:pt x="2007" y="2701"/>
                  </a:cubicBezTo>
                  <a:cubicBezTo>
                    <a:pt x="858" y="2701"/>
                    <a:pt x="0" y="4277"/>
                    <a:pt x="1112" y="5208"/>
                  </a:cubicBezTo>
                  <a:cubicBezTo>
                    <a:pt x="2750" y="6454"/>
                    <a:pt x="4336" y="7085"/>
                    <a:pt x="5855" y="7085"/>
                  </a:cubicBezTo>
                  <a:cubicBezTo>
                    <a:pt x="6384" y="7085"/>
                    <a:pt x="6896" y="7017"/>
                    <a:pt x="7407" y="6863"/>
                  </a:cubicBezTo>
                  <a:cubicBezTo>
                    <a:pt x="10717" y="5908"/>
                    <a:pt x="12168" y="2069"/>
                    <a:pt x="12236" y="1915"/>
                  </a:cubicBezTo>
                  <a:cubicBezTo>
                    <a:pt x="12492" y="1182"/>
                    <a:pt x="12116" y="363"/>
                    <a:pt x="11400" y="107"/>
                  </a:cubicBezTo>
                  <a:lnTo>
                    <a:pt x="11383" y="90"/>
                  </a:lnTo>
                  <a:cubicBezTo>
                    <a:pt x="11220" y="29"/>
                    <a:pt x="11054" y="1"/>
                    <a:pt x="108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7"/>
            <p:cNvSpPr/>
            <p:nvPr/>
          </p:nvSpPr>
          <p:spPr>
            <a:xfrm>
              <a:off x="1437150" y="4739475"/>
              <a:ext cx="165950" cy="249025"/>
            </a:xfrm>
            <a:custGeom>
              <a:rect b="b" l="l" r="r" t="t"/>
              <a:pathLst>
                <a:path extrusionOk="0" h="9961" w="6638">
                  <a:moveTo>
                    <a:pt x="5094" y="1"/>
                  </a:moveTo>
                  <a:cubicBezTo>
                    <a:pt x="4731" y="1"/>
                    <a:pt x="4369" y="142"/>
                    <a:pt x="4096" y="423"/>
                  </a:cubicBezTo>
                  <a:cubicBezTo>
                    <a:pt x="1" y="4501"/>
                    <a:pt x="990" y="8732"/>
                    <a:pt x="1042" y="8903"/>
                  </a:cubicBezTo>
                  <a:cubicBezTo>
                    <a:pt x="1195" y="9534"/>
                    <a:pt x="1758" y="9961"/>
                    <a:pt x="2406" y="9961"/>
                  </a:cubicBezTo>
                  <a:cubicBezTo>
                    <a:pt x="2509" y="9961"/>
                    <a:pt x="2628" y="9961"/>
                    <a:pt x="2731" y="9926"/>
                  </a:cubicBezTo>
                  <a:cubicBezTo>
                    <a:pt x="3481" y="9739"/>
                    <a:pt x="3959" y="8988"/>
                    <a:pt x="3788" y="8237"/>
                  </a:cubicBezTo>
                  <a:cubicBezTo>
                    <a:pt x="3754" y="8118"/>
                    <a:pt x="3174" y="5337"/>
                    <a:pt x="6092" y="2419"/>
                  </a:cubicBezTo>
                  <a:cubicBezTo>
                    <a:pt x="6638" y="1873"/>
                    <a:pt x="6638" y="969"/>
                    <a:pt x="6092" y="423"/>
                  </a:cubicBezTo>
                  <a:cubicBezTo>
                    <a:pt x="5819" y="142"/>
                    <a:pt x="5456" y="1"/>
                    <a:pt x="50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7"/>
            <p:cNvSpPr/>
            <p:nvPr/>
          </p:nvSpPr>
          <p:spPr>
            <a:xfrm>
              <a:off x="1206025" y="4243925"/>
              <a:ext cx="465750" cy="175150"/>
            </a:xfrm>
            <a:custGeom>
              <a:rect b="b" l="l" r="r" t="t"/>
              <a:pathLst>
                <a:path extrusionOk="0" h="7006" w="18630">
                  <a:moveTo>
                    <a:pt x="16323" y="0"/>
                  </a:moveTo>
                  <a:cubicBezTo>
                    <a:pt x="15179" y="0"/>
                    <a:pt x="14222" y="754"/>
                    <a:pt x="13358" y="1443"/>
                  </a:cubicBezTo>
                  <a:cubicBezTo>
                    <a:pt x="12146" y="2450"/>
                    <a:pt x="10798" y="3252"/>
                    <a:pt x="9348" y="3849"/>
                  </a:cubicBezTo>
                  <a:cubicBezTo>
                    <a:pt x="8788" y="4073"/>
                    <a:pt x="8243" y="4167"/>
                    <a:pt x="7722" y="4167"/>
                  </a:cubicBezTo>
                  <a:cubicBezTo>
                    <a:pt x="5064" y="4167"/>
                    <a:pt x="3033" y="1725"/>
                    <a:pt x="2933" y="1597"/>
                  </a:cubicBezTo>
                  <a:cubicBezTo>
                    <a:pt x="2627" y="1269"/>
                    <a:pt x="2267" y="1130"/>
                    <a:pt x="1920" y="1130"/>
                  </a:cubicBezTo>
                  <a:cubicBezTo>
                    <a:pt x="912" y="1130"/>
                    <a:pt x="1" y="2293"/>
                    <a:pt x="749" y="3371"/>
                  </a:cubicBezTo>
                  <a:cubicBezTo>
                    <a:pt x="886" y="3542"/>
                    <a:pt x="3718" y="7005"/>
                    <a:pt x="7710" y="7005"/>
                  </a:cubicBezTo>
                  <a:cubicBezTo>
                    <a:pt x="8632" y="7005"/>
                    <a:pt x="9553" y="6818"/>
                    <a:pt x="10406" y="6476"/>
                  </a:cubicBezTo>
                  <a:cubicBezTo>
                    <a:pt x="12095" y="5777"/>
                    <a:pt x="13682" y="4839"/>
                    <a:pt x="15098" y="3661"/>
                  </a:cubicBezTo>
                  <a:cubicBezTo>
                    <a:pt x="15541" y="3320"/>
                    <a:pt x="16139" y="2859"/>
                    <a:pt x="16309" y="2825"/>
                  </a:cubicBezTo>
                  <a:cubicBezTo>
                    <a:pt x="16343" y="2842"/>
                    <a:pt x="16360" y="2842"/>
                    <a:pt x="16395" y="2859"/>
                  </a:cubicBezTo>
                  <a:cubicBezTo>
                    <a:pt x="16598" y="2959"/>
                    <a:pt x="16813" y="3006"/>
                    <a:pt x="17024" y="3006"/>
                  </a:cubicBezTo>
                  <a:cubicBezTo>
                    <a:pt x="17540" y="3006"/>
                    <a:pt x="18034" y="2724"/>
                    <a:pt x="18288" y="2228"/>
                  </a:cubicBezTo>
                  <a:cubicBezTo>
                    <a:pt x="18630" y="1529"/>
                    <a:pt x="18357" y="676"/>
                    <a:pt x="17657" y="334"/>
                  </a:cubicBezTo>
                  <a:lnTo>
                    <a:pt x="17640" y="334"/>
                  </a:lnTo>
                  <a:cubicBezTo>
                    <a:pt x="17174" y="99"/>
                    <a:pt x="16736" y="0"/>
                    <a:pt x="163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7"/>
            <p:cNvSpPr/>
            <p:nvPr/>
          </p:nvSpPr>
          <p:spPr>
            <a:xfrm>
              <a:off x="1931100" y="3935950"/>
              <a:ext cx="208600" cy="226775"/>
            </a:xfrm>
            <a:custGeom>
              <a:rect b="b" l="l" r="r" t="t"/>
              <a:pathLst>
                <a:path extrusionOk="0" h="9071" w="8344">
                  <a:moveTo>
                    <a:pt x="6773" y="1"/>
                  </a:moveTo>
                  <a:cubicBezTo>
                    <a:pt x="6620" y="1"/>
                    <a:pt x="6465" y="26"/>
                    <a:pt x="6313" y="79"/>
                  </a:cubicBezTo>
                  <a:cubicBezTo>
                    <a:pt x="68" y="2160"/>
                    <a:pt x="0" y="7432"/>
                    <a:pt x="0" y="7654"/>
                  </a:cubicBezTo>
                  <a:cubicBezTo>
                    <a:pt x="0" y="8439"/>
                    <a:pt x="614" y="9053"/>
                    <a:pt x="1399" y="9070"/>
                  </a:cubicBezTo>
                  <a:cubicBezTo>
                    <a:pt x="2167" y="9053"/>
                    <a:pt x="2798" y="8439"/>
                    <a:pt x="2815" y="7671"/>
                  </a:cubicBezTo>
                  <a:cubicBezTo>
                    <a:pt x="2815" y="7535"/>
                    <a:pt x="2935" y="4174"/>
                    <a:pt x="7217" y="2758"/>
                  </a:cubicBezTo>
                  <a:cubicBezTo>
                    <a:pt x="7951" y="2502"/>
                    <a:pt x="8343" y="1700"/>
                    <a:pt x="8104" y="966"/>
                  </a:cubicBezTo>
                  <a:cubicBezTo>
                    <a:pt x="7915" y="371"/>
                    <a:pt x="7361" y="1"/>
                    <a:pt x="67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7"/>
            <p:cNvSpPr/>
            <p:nvPr/>
          </p:nvSpPr>
          <p:spPr>
            <a:xfrm>
              <a:off x="1949425" y="4517175"/>
              <a:ext cx="302450" cy="176150"/>
            </a:xfrm>
            <a:custGeom>
              <a:rect b="b" l="l" r="r" t="t"/>
              <a:pathLst>
                <a:path extrusionOk="0" h="7046" w="12098">
                  <a:moveTo>
                    <a:pt x="1579" y="0"/>
                  </a:moveTo>
                  <a:cubicBezTo>
                    <a:pt x="1417" y="0"/>
                    <a:pt x="1253" y="28"/>
                    <a:pt x="1093" y="85"/>
                  </a:cubicBezTo>
                  <a:cubicBezTo>
                    <a:pt x="376" y="358"/>
                    <a:pt x="1" y="1143"/>
                    <a:pt x="240" y="1859"/>
                  </a:cubicBezTo>
                  <a:cubicBezTo>
                    <a:pt x="308" y="2030"/>
                    <a:pt x="1758" y="5869"/>
                    <a:pt x="5068" y="6824"/>
                  </a:cubicBezTo>
                  <a:cubicBezTo>
                    <a:pt x="5563" y="6961"/>
                    <a:pt x="6092" y="7046"/>
                    <a:pt x="6603" y="7046"/>
                  </a:cubicBezTo>
                  <a:cubicBezTo>
                    <a:pt x="8139" y="7046"/>
                    <a:pt x="9726" y="6415"/>
                    <a:pt x="11347" y="5169"/>
                  </a:cubicBezTo>
                  <a:cubicBezTo>
                    <a:pt x="11978" y="4691"/>
                    <a:pt x="12097" y="3804"/>
                    <a:pt x="11620" y="3190"/>
                  </a:cubicBezTo>
                  <a:lnTo>
                    <a:pt x="11620" y="3190"/>
                  </a:lnTo>
                  <a:lnTo>
                    <a:pt x="11620" y="3207"/>
                  </a:lnTo>
                  <a:cubicBezTo>
                    <a:pt x="11339" y="2836"/>
                    <a:pt x="10916" y="2642"/>
                    <a:pt x="10491" y="2642"/>
                  </a:cubicBezTo>
                  <a:cubicBezTo>
                    <a:pt x="10193" y="2642"/>
                    <a:pt x="9894" y="2737"/>
                    <a:pt x="9640" y="2934"/>
                  </a:cubicBezTo>
                  <a:cubicBezTo>
                    <a:pt x="8522" y="3786"/>
                    <a:pt x="7497" y="4212"/>
                    <a:pt x="6598" y="4212"/>
                  </a:cubicBezTo>
                  <a:cubicBezTo>
                    <a:pt x="6345" y="4212"/>
                    <a:pt x="6102" y="4179"/>
                    <a:pt x="5870" y="4111"/>
                  </a:cubicBezTo>
                  <a:cubicBezTo>
                    <a:pt x="4249" y="3651"/>
                    <a:pt x="3174" y="1637"/>
                    <a:pt x="2884" y="887"/>
                  </a:cubicBezTo>
                  <a:cubicBezTo>
                    <a:pt x="2672" y="330"/>
                    <a:pt x="2141" y="0"/>
                    <a:pt x="15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7"/>
            <p:cNvSpPr/>
            <p:nvPr/>
          </p:nvSpPr>
          <p:spPr>
            <a:xfrm>
              <a:off x="1806550" y="4640850"/>
              <a:ext cx="165925" cy="249550"/>
            </a:xfrm>
            <a:custGeom>
              <a:rect b="b" l="l" r="r" t="t"/>
              <a:pathLst>
                <a:path extrusionOk="0" h="9982" w="6637">
                  <a:moveTo>
                    <a:pt x="1544" y="0"/>
                  </a:moveTo>
                  <a:cubicBezTo>
                    <a:pt x="1182" y="0"/>
                    <a:pt x="819" y="137"/>
                    <a:pt x="546" y="410"/>
                  </a:cubicBezTo>
                  <a:cubicBezTo>
                    <a:pt x="0" y="973"/>
                    <a:pt x="0" y="1860"/>
                    <a:pt x="546" y="2406"/>
                  </a:cubicBezTo>
                  <a:cubicBezTo>
                    <a:pt x="3446" y="5307"/>
                    <a:pt x="2901" y="8088"/>
                    <a:pt x="2849" y="8224"/>
                  </a:cubicBezTo>
                  <a:cubicBezTo>
                    <a:pt x="2679" y="8992"/>
                    <a:pt x="3122" y="9743"/>
                    <a:pt x="3890" y="9930"/>
                  </a:cubicBezTo>
                  <a:cubicBezTo>
                    <a:pt x="3992" y="9964"/>
                    <a:pt x="4112" y="9981"/>
                    <a:pt x="4231" y="9981"/>
                  </a:cubicBezTo>
                  <a:cubicBezTo>
                    <a:pt x="4880" y="9981"/>
                    <a:pt x="5443" y="9538"/>
                    <a:pt x="5596" y="8906"/>
                  </a:cubicBezTo>
                  <a:cubicBezTo>
                    <a:pt x="5647" y="8736"/>
                    <a:pt x="6637" y="4522"/>
                    <a:pt x="2542" y="427"/>
                  </a:cubicBezTo>
                  <a:lnTo>
                    <a:pt x="2542" y="410"/>
                  </a:lnTo>
                  <a:cubicBezTo>
                    <a:pt x="2269" y="137"/>
                    <a:pt x="1907" y="0"/>
                    <a:pt x="15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7"/>
            <p:cNvSpPr/>
            <p:nvPr/>
          </p:nvSpPr>
          <p:spPr>
            <a:xfrm>
              <a:off x="1825300" y="4156600"/>
              <a:ext cx="389450" cy="299150"/>
            </a:xfrm>
            <a:custGeom>
              <a:rect b="b" l="l" r="r" t="t"/>
              <a:pathLst>
                <a:path extrusionOk="0" h="11966" w="15578">
                  <a:moveTo>
                    <a:pt x="1465" y="0"/>
                  </a:moveTo>
                  <a:cubicBezTo>
                    <a:pt x="748" y="0"/>
                    <a:pt x="134" y="559"/>
                    <a:pt x="69" y="1302"/>
                  </a:cubicBezTo>
                  <a:cubicBezTo>
                    <a:pt x="1" y="2087"/>
                    <a:pt x="581" y="2752"/>
                    <a:pt x="1366" y="2821"/>
                  </a:cubicBezTo>
                  <a:lnTo>
                    <a:pt x="1434" y="2821"/>
                  </a:lnTo>
                  <a:cubicBezTo>
                    <a:pt x="1587" y="2957"/>
                    <a:pt x="1860" y="3657"/>
                    <a:pt x="2048" y="4169"/>
                  </a:cubicBezTo>
                  <a:cubicBezTo>
                    <a:pt x="2645" y="5909"/>
                    <a:pt x="3515" y="7547"/>
                    <a:pt x="4607" y="9014"/>
                  </a:cubicBezTo>
                  <a:cubicBezTo>
                    <a:pt x="6382" y="11386"/>
                    <a:pt x="8839" y="11966"/>
                    <a:pt x="10869" y="11966"/>
                  </a:cubicBezTo>
                  <a:cubicBezTo>
                    <a:pt x="12097" y="11966"/>
                    <a:pt x="13309" y="11761"/>
                    <a:pt x="14469" y="11386"/>
                  </a:cubicBezTo>
                  <a:cubicBezTo>
                    <a:pt x="15203" y="11113"/>
                    <a:pt x="15578" y="10311"/>
                    <a:pt x="15322" y="9577"/>
                  </a:cubicBezTo>
                  <a:lnTo>
                    <a:pt x="15322" y="9577"/>
                  </a:lnTo>
                  <a:lnTo>
                    <a:pt x="15322" y="9594"/>
                  </a:lnTo>
                  <a:cubicBezTo>
                    <a:pt x="15108" y="9019"/>
                    <a:pt x="14570" y="8654"/>
                    <a:pt x="13994" y="8654"/>
                  </a:cubicBezTo>
                  <a:cubicBezTo>
                    <a:pt x="13834" y="8654"/>
                    <a:pt x="13672" y="8682"/>
                    <a:pt x="13513" y="8741"/>
                  </a:cubicBezTo>
                  <a:cubicBezTo>
                    <a:pt x="13419" y="8767"/>
                    <a:pt x="12286" y="9159"/>
                    <a:pt x="10902" y="9159"/>
                  </a:cubicBezTo>
                  <a:cubicBezTo>
                    <a:pt x="9549" y="9159"/>
                    <a:pt x="7956" y="8784"/>
                    <a:pt x="6860" y="7325"/>
                  </a:cubicBezTo>
                  <a:cubicBezTo>
                    <a:pt x="5921" y="6062"/>
                    <a:pt x="5205" y="4663"/>
                    <a:pt x="4693" y="3196"/>
                  </a:cubicBezTo>
                  <a:cubicBezTo>
                    <a:pt x="4164" y="1780"/>
                    <a:pt x="3550" y="176"/>
                    <a:pt x="1587" y="5"/>
                  </a:cubicBezTo>
                  <a:cubicBezTo>
                    <a:pt x="1546" y="2"/>
                    <a:pt x="1505" y="0"/>
                    <a:pt x="14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7"/>
            <p:cNvSpPr/>
            <p:nvPr/>
          </p:nvSpPr>
          <p:spPr>
            <a:xfrm>
              <a:off x="1685400" y="3824450"/>
              <a:ext cx="70400" cy="1253625"/>
            </a:xfrm>
            <a:custGeom>
              <a:rect b="b" l="l" r="r" t="t"/>
              <a:pathLst>
                <a:path extrusionOk="0" h="50145" w="2816">
                  <a:moveTo>
                    <a:pt x="1417" y="1"/>
                  </a:moveTo>
                  <a:cubicBezTo>
                    <a:pt x="632" y="1"/>
                    <a:pt x="1" y="632"/>
                    <a:pt x="1" y="1400"/>
                  </a:cubicBezTo>
                  <a:lnTo>
                    <a:pt x="1" y="48728"/>
                  </a:lnTo>
                  <a:cubicBezTo>
                    <a:pt x="1" y="49513"/>
                    <a:pt x="632" y="50144"/>
                    <a:pt x="1417" y="50144"/>
                  </a:cubicBezTo>
                  <a:cubicBezTo>
                    <a:pt x="2184" y="50144"/>
                    <a:pt x="2816" y="49513"/>
                    <a:pt x="2816" y="48728"/>
                  </a:cubicBezTo>
                  <a:lnTo>
                    <a:pt x="2816" y="1400"/>
                  </a:lnTo>
                  <a:cubicBezTo>
                    <a:pt x="2816" y="632"/>
                    <a:pt x="2184" y="1"/>
                    <a:pt x="14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7"/>
            <p:cNvSpPr/>
            <p:nvPr/>
          </p:nvSpPr>
          <p:spPr>
            <a:xfrm>
              <a:off x="1373600" y="4338925"/>
              <a:ext cx="195200" cy="336600"/>
            </a:xfrm>
            <a:custGeom>
              <a:rect b="b" l="l" r="r" t="t"/>
              <a:pathLst>
                <a:path extrusionOk="0" h="13464" w="7808">
                  <a:moveTo>
                    <a:pt x="4037" y="0"/>
                  </a:moveTo>
                  <a:cubicBezTo>
                    <a:pt x="3535" y="0"/>
                    <a:pt x="3050" y="266"/>
                    <a:pt x="2799" y="731"/>
                  </a:cubicBezTo>
                  <a:cubicBezTo>
                    <a:pt x="1366" y="3598"/>
                    <a:pt x="1" y="9876"/>
                    <a:pt x="5068" y="13255"/>
                  </a:cubicBezTo>
                  <a:cubicBezTo>
                    <a:pt x="5316" y="13400"/>
                    <a:pt x="5563" y="13463"/>
                    <a:pt x="5795" y="13463"/>
                  </a:cubicBezTo>
                  <a:cubicBezTo>
                    <a:pt x="6984" y="13463"/>
                    <a:pt x="7808" y="11802"/>
                    <a:pt x="6638" y="10917"/>
                  </a:cubicBezTo>
                  <a:lnTo>
                    <a:pt x="6638" y="10900"/>
                  </a:lnTo>
                  <a:cubicBezTo>
                    <a:pt x="2389" y="8085"/>
                    <a:pt x="5204" y="2250"/>
                    <a:pt x="5324" y="1994"/>
                  </a:cubicBezTo>
                  <a:cubicBezTo>
                    <a:pt x="5648" y="1294"/>
                    <a:pt x="5341" y="476"/>
                    <a:pt x="4675" y="151"/>
                  </a:cubicBezTo>
                  <a:cubicBezTo>
                    <a:pt x="4471" y="49"/>
                    <a:pt x="4252" y="0"/>
                    <a:pt x="40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7"/>
            <p:cNvSpPr/>
            <p:nvPr/>
          </p:nvSpPr>
          <p:spPr>
            <a:xfrm>
              <a:off x="1684975" y="3427775"/>
              <a:ext cx="70825" cy="246975"/>
            </a:xfrm>
            <a:custGeom>
              <a:rect b="b" l="l" r="r" t="t"/>
              <a:pathLst>
                <a:path extrusionOk="0" h="9879" w="2833">
                  <a:moveTo>
                    <a:pt x="1417" y="0"/>
                  </a:moveTo>
                  <a:cubicBezTo>
                    <a:pt x="632" y="0"/>
                    <a:pt x="1" y="632"/>
                    <a:pt x="1" y="1416"/>
                  </a:cubicBezTo>
                  <a:lnTo>
                    <a:pt x="1" y="8463"/>
                  </a:lnTo>
                  <a:cubicBezTo>
                    <a:pt x="1" y="9248"/>
                    <a:pt x="632" y="9879"/>
                    <a:pt x="1417" y="9879"/>
                  </a:cubicBezTo>
                  <a:cubicBezTo>
                    <a:pt x="2201" y="9879"/>
                    <a:pt x="2833" y="9248"/>
                    <a:pt x="2833" y="8463"/>
                  </a:cubicBezTo>
                  <a:lnTo>
                    <a:pt x="2833" y="1416"/>
                  </a:lnTo>
                  <a:cubicBezTo>
                    <a:pt x="2833" y="632"/>
                    <a:pt x="2201" y="0"/>
                    <a:pt x="14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7"/>
            <p:cNvSpPr/>
            <p:nvPr/>
          </p:nvSpPr>
          <p:spPr>
            <a:xfrm>
              <a:off x="1684975" y="5227775"/>
              <a:ext cx="70825" cy="247400"/>
            </a:xfrm>
            <a:custGeom>
              <a:rect b="b" l="l" r="r" t="t"/>
              <a:pathLst>
                <a:path extrusionOk="0" h="9896" w="2833">
                  <a:moveTo>
                    <a:pt x="1417" y="0"/>
                  </a:moveTo>
                  <a:cubicBezTo>
                    <a:pt x="632" y="0"/>
                    <a:pt x="1" y="631"/>
                    <a:pt x="1" y="1416"/>
                  </a:cubicBezTo>
                  <a:lnTo>
                    <a:pt x="1" y="8480"/>
                  </a:lnTo>
                  <a:cubicBezTo>
                    <a:pt x="1" y="9264"/>
                    <a:pt x="632" y="9896"/>
                    <a:pt x="1417" y="9896"/>
                  </a:cubicBezTo>
                  <a:cubicBezTo>
                    <a:pt x="2201" y="9896"/>
                    <a:pt x="2833" y="9264"/>
                    <a:pt x="2833" y="8480"/>
                  </a:cubicBezTo>
                  <a:lnTo>
                    <a:pt x="2833" y="1416"/>
                  </a:lnTo>
                  <a:cubicBezTo>
                    <a:pt x="2833" y="631"/>
                    <a:pt x="2201" y="0"/>
                    <a:pt x="14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7"/>
            <p:cNvSpPr/>
            <p:nvPr/>
          </p:nvSpPr>
          <p:spPr>
            <a:xfrm>
              <a:off x="697975" y="4416050"/>
              <a:ext cx="244425" cy="70850"/>
            </a:xfrm>
            <a:custGeom>
              <a:rect b="b" l="l" r="r" t="t"/>
              <a:pathLst>
                <a:path extrusionOk="0" h="2834" w="9777">
                  <a:moveTo>
                    <a:pt x="1365" y="1"/>
                  </a:moveTo>
                  <a:cubicBezTo>
                    <a:pt x="597" y="35"/>
                    <a:pt x="0" y="649"/>
                    <a:pt x="0" y="1417"/>
                  </a:cubicBezTo>
                  <a:cubicBezTo>
                    <a:pt x="0" y="2168"/>
                    <a:pt x="597" y="2799"/>
                    <a:pt x="1365" y="2833"/>
                  </a:cubicBezTo>
                  <a:lnTo>
                    <a:pt x="8429" y="2833"/>
                  </a:lnTo>
                  <a:cubicBezTo>
                    <a:pt x="9179" y="2799"/>
                    <a:pt x="9776" y="2168"/>
                    <a:pt x="9776" y="1417"/>
                  </a:cubicBezTo>
                  <a:cubicBezTo>
                    <a:pt x="9776" y="649"/>
                    <a:pt x="9179" y="35"/>
                    <a:pt x="84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7"/>
            <p:cNvSpPr/>
            <p:nvPr/>
          </p:nvSpPr>
          <p:spPr>
            <a:xfrm>
              <a:off x="2498375" y="4416050"/>
              <a:ext cx="244450" cy="70850"/>
            </a:xfrm>
            <a:custGeom>
              <a:rect b="b" l="l" r="r" t="t"/>
              <a:pathLst>
                <a:path extrusionOk="0" h="2834" w="9778">
                  <a:moveTo>
                    <a:pt x="1366" y="1"/>
                  </a:moveTo>
                  <a:cubicBezTo>
                    <a:pt x="598" y="35"/>
                    <a:pt x="1" y="649"/>
                    <a:pt x="1" y="1417"/>
                  </a:cubicBezTo>
                  <a:cubicBezTo>
                    <a:pt x="1" y="2168"/>
                    <a:pt x="598" y="2799"/>
                    <a:pt x="1366" y="2833"/>
                  </a:cubicBezTo>
                  <a:lnTo>
                    <a:pt x="8412" y="2833"/>
                  </a:lnTo>
                  <a:cubicBezTo>
                    <a:pt x="9180" y="2799"/>
                    <a:pt x="9777" y="2168"/>
                    <a:pt x="9777" y="1417"/>
                  </a:cubicBezTo>
                  <a:cubicBezTo>
                    <a:pt x="9777" y="649"/>
                    <a:pt x="9180" y="35"/>
                    <a:pt x="84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7"/>
            <p:cNvSpPr/>
            <p:nvPr/>
          </p:nvSpPr>
          <p:spPr>
            <a:xfrm>
              <a:off x="971900" y="3717175"/>
              <a:ext cx="223850" cy="195375"/>
            </a:xfrm>
            <a:custGeom>
              <a:rect b="b" l="l" r="r" t="t"/>
              <a:pathLst>
                <a:path extrusionOk="0" h="7815" w="8954">
                  <a:moveTo>
                    <a:pt x="2014" y="1"/>
                  </a:moveTo>
                  <a:cubicBezTo>
                    <a:pt x="928" y="1"/>
                    <a:pt x="1" y="1390"/>
                    <a:pt x="986" y="2415"/>
                  </a:cubicBezTo>
                  <a:lnTo>
                    <a:pt x="5968" y="7397"/>
                  </a:lnTo>
                  <a:cubicBezTo>
                    <a:pt x="6274" y="7691"/>
                    <a:pt x="6612" y="7815"/>
                    <a:pt x="6937" y="7815"/>
                  </a:cubicBezTo>
                  <a:cubicBezTo>
                    <a:pt x="8024" y="7815"/>
                    <a:pt x="8954" y="6425"/>
                    <a:pt x="7981" y="5401"/>
                  </a:cubicBezTo>
                  <a:lnTo>
                    <a:pt x="2982" y="419"/>
                  </a:lnTo>
                  <a:cubicBezTo>
                    <a:pt x="2677" y="124"/>
                    <a:pt x="2338" y="1"/>
                    <a:pt x="20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7"/>
            <p:cNvSpPr/>
            <p:nvPr/>
          </p:nvSpPr>
          <p:spPr>
            <a:xfrm>
              <a:off x="2245125" y="4989975"/>
              <a:ext cx="223750" cy="195800"/>
            </a:xfrm>
            <a:custGeom>
              <a:rect b="b" l="l" r="r" t="t"/>
              <a:pathLst>
                <a:path extrusionOk="0" h="7832" w="8950">
                  <a:moveTo>
                    <a:pt x="2014" y="0"/>
                  </a:moveTo>
                  <a:cubicBezTo>
                    <a:pt x="927" y="0"/>
                    <a:pt x="0" y="1390"/>
                    <a:pt x="986" y="2414"/>
                  </a:cubicBezTo>
                  <a:lnTo>
                    <a:pt x="5968" y="7413"/>
                  </a:lnTo>
                  <a:cubicBezTo>
                    <a:pt x="6274" y="7708"/>
                    <a:pt x="6612" y="7831"/>
                    <a:pt x="6936" y="7831"/>
                  </a:cubicBezTo>
                  <a:cubicBezTo>
                    <a:pt x="8022" y="7831"/>
                    <a:pt x="8950" y="6442"/>
                    <a:pt x="7964" y="5417"/>
                  </a:cubicBezTo>
                  <a:lnTo>
                    <a:pt x="2982" y="418"/>
                  </a:lnTo>
                  <a:cubicBezTo>
                    <a:pt x="2676" y="124"/>
                    <a:pt x="2338" y="0"/>
                    <a:pt x="20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7"/>
            <p:cNvSpPr/>
            <p:nvPr/>
          </p:nvSpPr>
          <p:spPr>
            <a:xfrm>
              <a:off x="2254825" y="3717075"/>
              <a:ext cx="203050" cy="196025"/>
            </a:xfrm>
            <a:custGeom>
              <a:rect b="b" l="l" r="r" t="t"/>
              <a:pathLst>
                <a:path extrusionOk="0" h="7841" w="8122">
                  <a:moveTo>
                    <a:pt x="6578" y="0"/>
                  </a:moveTo>
                  <a:cubicBezTo>
                    <a:pt x="6215" y="0"/>
                    <a:pt x="5853" y="141"/>
                    <a:pt x="5580" y="423"/>
                  </a:cubicBezTo>
                  <a:lnTo>
                    <a:pt x="598" y="5405"/>
                  </a:lnTo>
                  <a:cubicBezTo>
                    <a:pt x="18" y="5951"/>
                    <a:pt x="1" y="6872"/>
                    <a:pt x="564" y="7435"/>
                  </a:cubicBezTo>
                  <a:cubicBezTo>
                    <a:pt x="841" y="7704"/>
                    <a:pt x="1201" y="7840"/>
                    <a:pt x="1562" y="7840"/>
                  </a:cubicBezTo>
                  <a:cubicBezTo>
                    <a:pt x="1935" y="7840"/>
                    <a:pt x="2308" y="7695"/>
                    <a:pt x="2594" y="7401"/>
                  </a:cubicBezTo>
                  <a:lnTo>
                    <a:pt x="7576" y="2419"/>
                  </a:lnTo>
                  <a:cubicBezTo>
                    <a:pt x="8122" y="1856"/>
                    <a:pt x="8122" y="969"/>
                    <a:pt x="7576" y="423"/>
                  </a:cubicBezTo>
                  <a:cubicBezTo>
                    <a:pt x="7303" y="141"/>
                    <a:pt x="6940" y="0"/>
                    <a:pt x="65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7"/>
            <p:cNvSpPr/>
            <p:nvPr/>
          </p:nvSpPr>
          <p:spPr>
            <a:xfrm>
              <a:off x="982475" y="4990175"/>
              <a:ext cx="202625" cy="195375"/>
            </a:xfrm>
            <a:custGeom>
              <a:rect b="b" l="l" r="r" t="t"/>
              <a:pathLst>
                <a:path extrusionOk="0" h="7815" w="8105">
                  <a:moveTo>
                    <a:pt x="6554" y="1"/>
                  </a:moveTo>
                  <a:cubicBezTo>
                    <a:pt x="6194" y="1"/>
                    <a:pt x="5835" y="137"/>
                    <a:pt x="5562" y="410"/>
                  </a:cubicBezTo>
                  <a:lnTo>
                    <a:pt x="563" y="5409"/>
                  </a:lnTo>
                  <a:cubicBezTo>
                    <a:pt x="0" y="5955"/>
                    <a:pt x="0" y="6860"/>
                    <a:pt x="563" y="7405"/>
                  </a:cubicBezTo>
                  <a:cubicBezTo>
                    <a:pt x="836" y="7678"/>
                    <a:pt x="1199" y="7815"/>
                    <a:pt x="1561" y="7815"/>
                  </a:cubicBezTo>
                  <a:cubicBezTo>
                    <a:pt x="1924" y="7815"/>
                    <a:pt x="2286" y="7678"/>
                    <a:pt x="2559" y="7405"/>
                  </a:cubicBezTo>
                  <a:lnTo>
                    <a:pt x="7558" y="2406"/>
                  </a:lnTo>
                  <a:cubicBezTo>
                    <a:pt x="8104" y="1860"/>
                    <a:pt x="8104" y="956"/>
                    <a:pt x="7558" y="410"/>
                  </a:cubicBezTo>
                  <a:cubicBezTo>
                    <a:pt x="7277" y="137"/>
                    <a:pt x="6914" y="1"/>
                    <a:pt x="65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 name="Google Shape;578;p37"/>
          <p:cNvSpPr/>
          <p:nvPr/>
        </p:nvSpPr>
        <p:spPr>
          <a:xfrm>
            <a:off x="4701300" y="3763788"/>
            <a:ext cx="657300" cy="657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 name="Google Shape;579;p37"/>
          <p:cNvGrpSpPr/>
          <p:nvPr/>
        </p:nvGrpSpPr>
        <p:grpSpPr>
          <a:xfrm>
            <a:off x="4793319" y="3901506"/>
            <a:ext cx="473251" cy="381893"/>
            <a:chOff x="3347200" y="2315450"/>
            <a:chExt cx="2157025" cy="1740625"/>
          </a:xfrm>
        </p:grpSpPr>
        <p:sp>
          <p:nvSpPr>
            <p:cNvPr id="580" name="Google Shape;580;p37"/>
            <p:cNvSpPr/>
            <p:nvPr/>
          </p:nvSpPr>
          <p:spPr>
            <a:xfrm>
              <a:off x="3347200" y="2315450"/>
              <a:ext cx="2157025" cy="1740625"/>
            </a:xfrm>
            <a:custGeom>
              <a:rect b="b" l="l" r="r" t="t"/>
              <a:pathLst>
                <a:path extrusionOk="0" h="69625" w="86281">
                  <a:moveTo>
                    <a:pt x="61371" y="4200"/>
                  </a:moveTo>
                  <a:cubicBezTo>
                    <a:pt x="66178" y="4200"/>
                    <a:pt x="70983" y="6060"/>
                    <a:pt x="74610" y="9773"/>
                  </a:cubicBezTo>
                  <a:cubicBezTo>
                    <a:pt x="81674" y="16990"/>
                    <a:pt x="81520" y="28745"/>
                    <a:pt x="74286" y="35980"/>
                  </a:cubicBezTo>
                  <a:lnTo>
                    <a:pt x="46083" y="64182"/>
                  </a:lnTo>
                  <a:cubicBezTo>
                    <a:pt x="45256" y="65001"/>
                    <a:pt x="44177" y="65411"/>
                    <a:pt x="43100" y="65411"/>
                  </a:cubicBezTo>
                  <a:cubicBezTo>
                    <a:pt x="42023" y="65411"/>
                    <a:pt x="40948" y="65001"/>
                    <a:pt x="40129" y="64182"/>
                  </a:cubicBezTo>
                  <a:lnTo>
                    <a:pt x="11739" y="35792"/>
                  </a:lnTo>
                  <a:cubicBezTo>
                    <a:pt x="4505" y="28575"/>
                    <a:pt x="4505" y="16854"/>
                    <a:pt x="11739" y="9619"/>
                  </a:cubicBezTo>
                  <a:cubicBezTo>
                    <a:pt x="15356" y="6011"/>
                    <a:pt x="20090" y="4207"/>
                    <a:pt x="24825" y="4207"/>
                  </a:cubicBezTo>
                  <a:cubicBezTo>
                    <a:pt x="29559" y="4207"/>
                    <a:pt x="34294" y="6011"/>
                    <a:pt x="37911" y="9619"/>
                  </a:cubicBezTo>
                  <a:lnTo>
                    <a:pt x="40129" y="11837"/>
                  </a:lnTo>
                  <a:lnTo>
                    <a:pt x="36734" y="15250"/>
                  </a:lnTo>
                  <a:cubicBezTo>
                    <a:pt x="35966" y="16069"/>
                    <a:pt x="35983" y="17365"/>
                    <a:pt x="36785" y="18167"/>
                  </a:cubicBezTo>
                  <a:cubicBezTo>
                    <a:pt x="37197" y="18571"/>
                    <a:pt x="37739" y="18776"/>
                    <a:pt x="38281" y="18776"/>
                  </a:cubicBezTo>
                  <a:cubicBezTo>
                    <a:pt x="38793" y="18776"/>
                    <a:pt x="39304" y="18592"/>
                    <a:pt x="39702" y="18219"/>
                  </a:cubicBezTo>
                  <a:lnTo>
                    <a:pt x="48284" y="9619"/>
                  </a:lnTo>
                  <a:cubicBezTo>
                    <a:pt x="51899" y="6004"/>
                    <a:pt x="56636" y="4200"/>
                    <a:pt x="61371" y="4200"/>
                  </a:cubicBezTo>
                  <a:close/>
                  <a:moveTo>
                    <a:pt x="61378" y="1"/>
                  </a:moveTo>
                  <a:cubicBezTo>
                    <a:pt x="55566" y="1"/>
                    <a:pt x="49752" y="2215"/>
                    <a:pt x="45316" y="6651"/>
                  </a:cubicBezTo>
                  <a:lnTo>
                    <a:pt x="43098" y="8869"/>
                  </a:lnTo>
                  <a:lnTo>
                    <a:pt x="40880" y="6651"/>
                  </a:lnTo>
                  <a:cubicBezTo>
                    <a:pt x="36457" y="2287"/>
                    <a:pt x="30699" y="108"/>
                    <a:pt x="24941" y="108"/>
                  </a:cubicBezTo>
                  <a:cubicBezTo>
                    <a:pt x="19127" y="108"/>
                    <a:pt x="13313" y="2330"/>
                    <a:pt x="8872" y="6770"/>
                  </a:cubicBezTo>
                  <a:cubicBezTo>
                    <a:pt x="51" y="15591"/>
                    <a:pt x="0" y="29889"/>
                    <a:pt x="8770" y="38778"/>
                  </a:cubicBezTo>
                  <a:lnTo>
                    <a:pt x="37160" y="67168"/>
                  </a:lnTo>
                  <a:cubicBezTo>
                    <a:pt x="38798" y="68806"/>
                    <a:pt x="40948" y="69625"/>
                    <a:pt x="43100" y="69625"/>
                  </a:cubicBezTo>
                  <a:cubicBezTo>
                    <a:pt x="45252" y="69625"/>
                    <a:pt x="47406" y="68806"/>
                    <a:pt x="49052" y="67168"/>
                  </a:cubicBezTo>
                  <a:lnTo>
                    <a:pt x="77255" y="38965"/>
                  </a:lnTo>
                  <a:cubicBezTo>
                    <a:pt x="86110" y="30093"/>
                    <a:pt x="86280" y="15693"/>
                    <a:pt x="77630" y="6838"/>
                  </a:cubicBezTo>
                  <a:cubicBezTo>
                    <a:pt x="73178" y="2283"/>
                    <a:pt x="67279" y="1"/>
                    <a:pt x="613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7"/>
            <p:cNvSpPr/>
            <p:nvPr/>
          </p:nvSpPr>
          <p:spPr>
            <a:xfrm>
              <a:off x="4912600" y="2511375"/>
              <a:ext cx="354050" cy="403725"/>
            </a:xfrm>
            <a:custGeom>
              <a:rect b="b" l="l" r="r" t="t"/>
              <a:pathLst>
                <a:path extrusionOk="0" h="16149" w="14162">
                  <a:moveTo>
                    <a:pt x="2335" y="0"/>
                  </a:moveTo>
                  <a:cubicBezTo>
                    <a:pt x="1409" y="0"/>
                    <a:pt x="563" y="606"/>
                    <a:pt x="307" y="1544"/>
                  </a:cubicBezTo>
                  <a:cubicBezTo>
                    <a:pt x="0" y="2670"/>
                    <a:pt x="648" y="3813"/>
                    <a:pt x="1774" y="4137"/>
                  </a:cubicBezTo>
                  <a:cubicBezTo>
                    <a:pt x="6330" y="5417"/>
                    <a:pt x="9589" y="9443"/>
                    <a:pt x="9879" y="14186"/>
                  </a:cubicBezTo>
                  <a:cubicBezTo>
                    <a:pt x="9947" y="15295"/>
                    <a:pt x="10868" y="16148"/>
                    <a:pt x="11977" y="16148"/>
                  </a:cubicBezTo>
                  <a:lnTo>
                    <a:pt x="12114" y="16148"/>
                  </a:lnTo>
                  <a:cubicBezTo>
                    <a:pt x="13274" y="16080"/>
                    <a:pt x="14161" y="15090"/>
                    <a:pt x="14076" y="13930"/>
                  </a:cubicBezTo>
                  <a:lnTo>
                    <a:pt x="14076" y="13913"/>
                  </a:lnTo>
                  <a:cubicBezTo>
                    <a:pt x="13683" y="7396"/>
                    <a:pt x="9196" y="1851"/>
                    <a:pt x="2900" y="76"/>
                  </a:cubicBezTo>
                  <a:cubicBezTo>
                    <a:pt x="2712" y="25"/>
                    <a:pt x="2522" y="0"/>
                    <a:pt x="23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82" name="Google Shape;582;p37"/>
          <p:cNvPicPr preferRelativeResize="0"/>
          <p:nvPr/>
        </p:nvPicPr>
        <p:blipFill>
          <a:blip r:embed="rId3">
            <a:alphaModFix/>
          </a:blip>
          <a:stretch>
            <a:fillRect/>
          </a:stretch>
        </p:blipFill>
        <p:spPr>
          <a:xfrm>
            <a:off x="6673575" y="1034100"/>
            <a:ext cx="1259932" cy="3773975"/>
          </a:xfrm>
          <a:prstGeom prst="rect">
            <a:avLst/>
          </a:prstGeom>
          <a:noFill/>
          <a:ln>
            <a:noFill/>
          </a:ln>
        </p:spPr>
      </p:pic>
      <p:sp>
        <p:nvSpPr>
          <p:cNvPr id="583" name="Google Shape;583;p37"/>
          <p:cNvSpPr txBox="1"/>
          <p:nvPr/>
        </p:nvSpPr>
        <p:spPr>
          <a:xfrm>
            <a:off x="695425" y="4731100"/>
            <a:ext cx="3822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EB Garamond"/>
                <a:ea typeface="EB Garamond"/>
                <a:cs typeface="EB Garamond"/>
                <a:sym typeface="EB Garamond"/>
              </a:rPr>
              <a:t>[</a:t>
            </a:r>
            <a:r>
              <a:rPr lang="en" sz="800">
                <a:latin typeface="EB Garamond"/>
                <a:ea typeface="EB Garamond"/>
                <a:cs typeface="EB Garamond"/>
                <a:sym typeface="EB Garamond"/>
              </a:rPr>
              <a:t>1</a:t>
            </a:r>
            <a:r>
              <a:rPr lang="en" sz="800">
                <a:latin typeface="EB Garamond"/>
                <a:ea typeface="EB Garamond"/>
                <a:cs typeface="EB Garamond"/>
                <a:sym typeface="EB Garamond"/>
              </a:rPr>
              <a:t>]</a:t>
            </a:r>
            <a:r>
              <a:rPr lang="en" sz="800">
                <a:solidFill>
                  <a:schemeClr val="dk1"/>
                </a:solidFill>
                <a:latin typeface="EB Garamond"/>
                <a:ea typeface="EB Garamond"/>
                <a:cs typeface="EB Garamond"/>
                <a:sym typeface="EB Garamond"/>
              </a:rPr>
              <a:t> (n.d.). Retrieved from freepix.com: https://www.freepik.com/vectors/business-character</a:t>
            </a:r>
            <a:endParaRPr sz="800">
              <a:latin typeface="EB Garamond"/>
              <a:ea typeface="EB Garamond"/>
              <a:cs typeface="EB Garamond"/>
              <a:sym typeface="EB Garamond"/>
            </a:endParaRPr>
          </a:p>
          <a:p>
            <a:pPr indent="0" lvl="0" marL="0" rtl="0" algn="l">
              <a:spcBef>
                <a:spcPts val="0"/>
              </a:spcBef>
              <a:spcAft>
                <a:spcPts val="0"/>
              </a:spcAft>
              <a:buNone/>
            </a:pPr>
            <a:r>
              <a:t/>
            </a:r>
            <a:endParaRPr sz="800">
              <a:latin typeface="EB Garamond"/>
              <a:ea typeface="EB Garamond"/>
              <a:cs typeface="EB Garamond"/>
              <a:sym typeface="EB Garamond"/>
            </a:endParaRPr>
          </a:p>
        </p:txBody>
      </p:sp>
      <p:sp>
        <p:nvSpPr>
          <p:cNvPr id="584" name="Google Shape;584;p37"/>
          <p:cNvSpPr txBox="1"/>
          <p:nvPr/>
        </p:nvSpPr>
        <p:spPr>
          <a:xfrm>
            <a:off x="7833225" y="1226900"/>
            <a:ext cx="330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800">
                <a:solidFill>
                  <a:schemeClr val="dk1"/>
                </a:solidFill>
                <a:latin typeface="EB Garamond"/>
                <a:ea typeface="EB Garamond"/>
                <a:cs typeface="EB Garamond"/>
                <a:sym typeface="EB Garamond"/>
              </a:rPr>
              <a:t>[</a:t>
            </a:r>
            <a:r>
              <a:rPr lang="en" sz="800">
                <a:solidFill>
                  <a:schemeClr val="dk1"/>
                </a:solidFill>
                <a:latin typeface="EB Garamond"/>
                <a:ea typeface="EB Garamond"/>
                <a:cs typeface="EB Garamond"/>
                <a:sym typeface="EB Garamond"/>
              </a:rPr>
              <a:t>1]</a:t>
            </a:r>
            <a:endParaRPr>
              <a:latin typeface="EB Garamond"/>
              <a:ea typeface="EB Garamond"/>
              <a:cs typeface="EB Garamond"/>
              <a:sym typeface="EB Garamond"/>
            </a:endParaRPr>
          </a:p>
        </p:txBody>
      </p:sp>
      <p:sp>
        <p:nvSpPr>
          <p:cNvPr id="585" name="Google Shape;585;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38"/>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rPr>
              <a:t>USER STORY - DATA ANALYST</a:t>
            </a:r>
            <a:endParaRPr/>
          </a:p>
        </p:txBody>
      </p:sp>
      <p:graphicFrame>
        <p:nvGraphicFramePr>
          <p:cNvPr id="591" name="Google Shape;591;p38"/>
          <p:cNvGraphicFramePr/>
          <p:nvPr/>
        </p:nvGraphicFramePr>
        <p:xfrm>
          <a:off x="790975" y="910985"/>
          <a:ext cx="3000000" cy="3000000"/>
        </p:xfrm>
        <a:graphic>
          <a:graphicData uri="http://schemas.openxmlformats.org/drawingml/2006/table">
            <a:tbl>
              <a:tblPr>
                <a:noFill/>
                <a:tableStyleId>{8C577D0D-909D-4F2A-B3C5-32B6E3C17CE5}</a:tableStyleId>
              </a:tblPr>
              <a:tblGrid>
                <a:gridCol w="370850"/>
                <a:gridCol w="829625"/>
                <a:gridCol w="1158175"/>
                <a:gridCol w="1158175"/>
                <a:gridCol w="967000"/>
                <a:gridCol w="1835025"/>
                <a:gridCol w="1557825"/>
              </a:tblGrid>
              <a:tr h="431850">
                <a:tc>
                  <a:txBody>
                    <a:bodyPr/>
                    <a:lstStyle/>
                    <a:p>
                      <a:pPr indent="0" lvl="0" marL="0" rtl="0" algn="l">
                        <a:spcBef>
                          <a:spcPts val="0"/>
                        </a:spcBef>
                        <a:spcAft>
                          <a:spcPts val="0"/>
                        </a:spcAft>
                        <a:buNone/>
                      </a:pPr>
                      <a:r>
                        <a:t/>
                      </a:r>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accent5"/>
                          </a:solidFill>
                          <a:latin typeface="Montserrat ExtraBold"/>
                          <a:ea typeface="Montserrat ExtraBold"/>
                          <a:cs typeface="Montserrat ExtraBold"/>
                          <a:sym typeface="Montserrat ExtraBold"/>
                        </a:rPr>
                        <a:t>STORY TYPE</a:t>
                      </a:r>
                      <a:endParaRPr sz="1100">
                        <a:solidFill>
                          <a:schemeClr val="accent5"/>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9AD7D2"/>
                          </a:solidFill>
                          <a:latin typeface="Montserrat ExtraBold"/>
                          <a:ea typeface="Montserrat ExtraBold"/>
                          <a:cs typeface="Montserrat ExtraBold"/>
                          <a:sym typeface="Montserrat ExtraBold"/>
                        </a:rPr>
                        <a:t>PRIORITY LEVEL</a:t>
                      </a:r>
                      <a:endParaRPr sz="11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9AD7D2"/>
                          </a:solidFill>
                          <a:latin typeface="Montserrat ExtraBold"/>
                          <a:ea typeface="Montserrat ExtraBold"/>
                          <a:cs typeface="Montserrat ExtraBold"/>
                          <a:sym typeface="Montserrat ExtraBold"/>
                        </a:rPr>
                        <a:t>STORY POINTS</a:t>
                      </a:r>
                      <a:endParaRPr sz="11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9AD7D2"/>
                          </a:solidFill>
                          <a:latin typeface="Montserrat ExtraBold"/>
                          <a:ea typeface="Montserrat ExtraBold"/>
                          <a:cs typeface="Montserrat ExtraBold"/>
                          <a:sym typeface="Montserrat ExtraBold"/>
                        </a:rPr>
                        <a:t>THEME</a:t>
                      </a:r>
                      <a:endParaRPr sz="11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100">
                          <a:solidFill>
                            <a:srgbClr val="9AD7D2"/>
                          </a:solidFill>
                          <a:latin typeface="Montserrat ExtraBold"/>
                          <a:ea typeface="Montserrat ExtraBold"/>
                          <a:cs typeface="Montserrat ExtraBold"/>
                          <a:sym typeface="Montserrat ExtraBold"/>
                        </a:rPr>
                        <a:t>USER STORY CONTENT</a:t>
                      </a:r>
                      <a:endParaRPr sz="11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100">
                          <a:solidFill>
                            <a:srgbClr val="9AD7D2"/>
                          </a:solidFill>
                          <a:latin typeface="Montserrat ExtraBold"/>
                          <a:ea typeface="Montserrat ExtraBold"/>
                          <a:cs typeface="Montserrat ExtraBold"/>
                          <a:sym typeface="Montserrat ExtraBold"/>
                        </a:rPr>
                        <a:t>ACCEPTANCE CRITERIA</a:t>
                      </a:r>
                      <a:endParaRPr sz="11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r>
              <a:tr h="948225">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0</a:t>
                      </a:r>
                      <a:r>
                        <a:rPr lang="en" sz="1100">
                          <a:solidFill>
                            <a:srgbClr val="FFFFFF"/>
                          </a:solidFill>
                          <a:latin typeface="Montserrat ExtraBold"/>
                          <a:ea typeface="Montserrat ExtraBold"/>
                          <a:cs typeface="Montserrat ExtraBold"/>
                          <a:sym typeface="Montserrat ExtraBold"/>
                        </a:rPr>
                        <a:t>.</a:t>
                      </a:r>
                      <a:endParaRPr sz="1100">
                        <a:solidFill>
                          <a:srgbClr val="FFFFFF"/>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EPIC USER STORY</a:t>
                      </a:r>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1</a:t>
                      </a:r>
                      <a:endParaRPr>
                        <a:solidFill>
                          <a:srgbClr val="434343"/>
                        </a:solidFill>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434343"/>
                          </a:solidFill>
                          <a:latin typeface="EB Garamond"/>
                          <a:ea typeface="EB Garamond"/>
                          <a:cs typeface="EB Garamond"/>
                          <a:sym typeface="EB Garamond"/>
                        </a:rPr>
                        <a:t>12</a:t>
                      </a:r>
                      <a:endParaRPr sz="11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300">
                        <a:solidFill>
                          <a:srgbClr val="434343"/>
                        </a:solidFill>
                      </a:endParaRPr>
                    </a:p>
                    <a:p>
                      <a:pPr indent="0" lvl="0" marL="0" rtl="0" algn="ctr">
                        <a:spcBef>
                          <a:spcPts val="0"/>
                        </a:spcBef>
                        <a:spcAft>
                          <a:spcPts val="0"/>
                        </a:spcAft>
                        <a:buNone/>
                      </a:pPr>
                      <a:r>
                        <a:rPr lang="en" sz="1000">
                          <a:solidFill>
                            <a:srgbClr val="434343"/>
                          </a:solidFill>
                          <a:latin typeface="EB Garamond"/>
                          <a:ea typeface="EB Garamond"/>
                          <a:cs typeface="EB Garamond"/>
                          <a:sym typeface="EB Garamond"/>
                        </a:rPr>
                        <a:t>Customer Data Analysis</a:t>
                      </a:r>
                      <a:endParaRPr sz="10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900">
                          <a:solidFill>
                            <a:srgbClr val="434343"/>
                          </a:solidFill>
                          <a:latin typeface="EB Garamond"/>
                          <a:ea typeface="EB Garamond"/>
                          <a:cs typeface="EB Garamond"/>
                          <a:sym typeface="EB Garamond"/>
                        </a:rPr>
                        <a:t>As a data analyst, I want to provide analysis regarding our existing customers so that I can meet the requirements of the asking teams</a:t>
                      </a:r>
                      <a:endParaRPr sz="10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900">
                          <a:solidFill>
                            <a:srgbClr val="434343"/>
                          </a:solidFill>
                          <a:latin typeface="EB Garamond"/>
                          <a:ea typeface="EB Garamond"/>
                          <a:cs typeface="EB Garamond"/>
                          <a:sym typeface="EB Garamond"/>
                        </a:rPr>
                        <a:t>The results of the analysis should check off all the requirements from the asking team.</a:t>
                      </a:r>
                      <a:endParaRPr sz="13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513225">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1.1</a:t>
                      </a:r>
                      <a:endParaRPr sz="1100">
                        <a:solidFill>
                          <a:srgbClr val="FFFFFF"/>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LEVEL 1 </a:t>
                      </a:r>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1</a:t>
                      </a:r>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434343"/>
                          </a:solidFill>
                          <a:latin typeface="EB Garamond"/>
                          <a:ea typeface="EB Garamond"/>
                          <a:cs typeface="EB Garamond"/>
                          <a:sym typeface="EB Garamond"/>
                        </a:rPr>
                        <a:t>1</a:t>
                      </a:r>
                      <a:endParaRPr sz="11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rgbClr val="434343"/>
                          </a:solidFill>
                          <a:latin typeface="EB Garamond"/>
                          <a:ea typeface="EB Garamond"/>
                          <a:cs typeface="EB Garamond"/>
                          <a:sym typeface="EB Garamond"/>
                        </a:rPr>
                        <a:t>D</a:t>
                      </a:r>
                      <a:r>
                        <a:rPr lang="en" sz="1000">
                          <a:solidFill>
                            <a:srgbClr val="434343"/>
                          </a:solidFill>
                          <a:latin typeface="EB Garamond"/>
                          <a:ea typeface="EB Garamond"/>
                          <a:cs typeface="EB Garamond"/>
                          <a:sym typeface="EB Garamond"/>
                        </a:rPr>
                        <a:t>ata Access</a:t>
                      </a:r>
                      <a:endParaRPr sz="1000">
                        <a:solidFill>
                          <a:srgbClr val="434343"/>
                        </a:solidFill>
                        <a:latin typeface="EB Garamond"/>
                        <a:ea typeface="EB Garamond"/>
                        <a:cs typeface="EB Garamond"/>
                        <a:sym typeface="EB Garamond"/>
                      </a:endParaRPr>
                    </a:p>
                    <a:p>
                      <a:pPr indent="0" lvl="0" marL="0" rtl="0" algn="l">
                        <a:spcBef>
                          <a:spcPts val="0"/>
                        </a:spcBef>
                        <a:spcAft>
                          <a:spcPts val="0"/>
                        </a:spcAft>
                        <a:buNone/>
                      </a:pPr>
                      <a:r>
                        <a:t/>
                      </a:r>
                      <a:endParaRPr sz="1300"/>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900">
                          <a:solidFill>
                            <a:srgbClr val="434343"/>
                          </a:solidFill>
                          <a:latin typeface="EB Garamond"/>
                          <a:ea typeface="EB Garamond"/>
                          <a:cs typeface="EB Garamond"/>
                          <a:sym typeface="EB Garamond"/>
                        </a:rPr>
                        <a:t>As a data analyst, I want to be able to access the customer data using the modules / libraries provided by the Data Architect so that I can perform analysis on the data.</a:t>
                      </a:r>
                      <a:endParaRPr sz="1300"/>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rgbClr val="434343"/>
                          </a:solidFill>
                          <a:latin typeface="EB Garamond"/>
                          <a:ea typeface="EB Garamond"/>
                          <a:cs typeface="EB Garamond"/>
                          <a:sym typeface="EB Garamond"/>
                        </a:rPr>
                        <a:t>The access is available and error free.</a:t>
                      </a:r>
                      <a:endParaRPr sz="1000">
                        <a:solidFill>
                          <a:srgbClr val="434343"/>
                        </a:solidFill>
                        <a:latin typeface="EB Garamond"/>
                        <a:ea typeface="EB Garamond"/>
                        <a:cs typeface="EB Garamond"/>
                        <a:sym typeface="EB Garamond"/>
                      </a:endParaRPr>
                    </a:p>
                    <a:p>
                      <a:pPr indent="0" lvl="0" marL="0" rtl="0" algn="l">
                        <a:spcBef>
                          <a:spcPts val="0"/>
                        </a:spcBef>
                        <a:spcAft>
                          <a:spcPts val="0"/>
                        </a:spcAft>
                        <a:buNone/>
                      </a:pPr>
                      <a:r>
                        <a:t/>
                      </a:r>
                      <a:endParaRPr sz="1300"/>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513225">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1.2</a:t>
                      </a:r>
                      <a:endParaRPr sz="1100">
                        <a:solidFill>
                          <a:srgbClr val="FFFFFF"/>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LEVEL 1</a:t>
                      </a:r>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1</a:t>
                      </a:r>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434343"/>
                          </a:solidFill>
                          <a:latin typeface="EB Garamond"/>
                          <a:ea typeface="EB Garamond"/>
                          <a:cs typeface="EB Garamond"/>
                          <a:sym typeface="EB Garamond"/>
                        </a:rPr>
                        <a:t>8</a:t>
                      </a:r>
                      <a:endParaRPr sz="11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rgbClr val="434343"/>
                          </a:solidFill>
                          <a:latin typeface="EB Garamond"/>
                          <a:ea typeface="EB Garamond"/>
                          <a:cs typeface="EB Garamond"/>
                          <a:sym typeface="EB Garamond"/>
                        </a:rPr>
                        <a:t>Customer Segmentation</a:t>
                      </a:r>
                      <a:endParaRPr sz="1000">
                        <a:solidFill>
                          <a:srgbClr val="434343"/>
                        </a:solidFill>
                        <a:latin typeface="EB Garamond"/>
                        <a:ea typeface="EB Garamond"/>
                        <a:cs typeface="EB Garamond"/>
                        <a:sym typeface="EB Garamond"/>
                      </a:endParaRPr>
                    </a:p>
                    <a:p>
                      <a:pPr indent="0" lvl="0" marL="0" rtl="0" algn="l">
                        <a:spcBef>
                          <a:spcPts val="0"/>
                        </a:spcBef>
                        <a:spcAft>
                          <a:spcPts val="0"/>
                        </a:spcAft>
                        <a:buNone/>
                      </a:pPr>
                      <a:r>
                        <a:t/>
                      </a:r>
                      <a:endParaRPr sz="1300"/>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900">
                          <a:solidFill>
                            <a:srgbClr val="434343"/>
                          </a:solidFill>
                          <a:latin typeface="EB Garamond"/>
                          <a:ea typeface="EB Garamond"/>
                          <a:cs typeface="EB Garamond"/>
                          <a:sym typeface="EB Garamond"/>
                        </a:rPr>
                        <a:t>As a data analyst, I want to use Spark’s Machine Learning libraries to get customer segmentation results so that I can get results faster than Hadoop.</a:t>
                      </a:r>
                      <a:endParaRPr sz="1300"/>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rgbClr val="434343"/>
                          </a:solidFill>
                          <a:latin typeface="EB Garamond"/>
                          <a:ea typeface="EB Garamond"/>
                          <a:cs typeface="EB Garamond"/>
                          <a:sym typeface="EB Garamond"/>
                        </a:rPr>
                        <a:t>The analysis should take half the time or less than on Hadoop.</a:t>
                      </a:r>
                      <a:endParaRPr sz="1300"/>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513225">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1.3</a:t>
                      </a:r>
                      <a:endParaRPr sz="1100">
                        <a:solidFill>
                          <a:srgbClr val="FFFFFF"/>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LEVEL 1</a:t>
                      </a:r>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2</a:t>
                      </a:r>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434343"/>
                          </a:solidFill>
                          <a:latin typeface="EB Garamond"/>
                          <a:ea typeface="EB Garamond"/>
                          <a:cs typeface="EB Garamond"/>
                          <a:sym typeface="EB Garamond"/>
                        </a:rPr>
                        <a:t>3</a:t>
                      </a:r>
                      <a:endParaRPr sz="11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rgbClr val="434343"/>
                          </a:solidFill>
                          <a:latin typeface="EB Garamond"/>
                          <a:ea typeface="EB Garamond"/>
                          <a:cs typeface="EB Garamond"/>
                          <a:sym typeface="EB Garamond"/>
                        </a:rPr>
                        <a:t>Provide Visuals</a:t>
                      </a:r>
                      <a:endParaRPr sz="1000">
                        <a:solidFill>
                          <a:srgbClr val="434343"/>
                        </a:solidFill>
                        <a:latin typeface="EB Garamond"/>
                        <a:ea typeface="EB Garamond"/>
                        <a:cs typeface="EB Garamond"/>
                        <a:sym typeface="EB Garamond"/>
                      </a:endParaRPr>
                    </a:p>
                    <a:p>
                      <a:pPr indent="0" lvl="0" marL="0" rtl="0" algn="l">
                        <a:spcBef>
                          <a:spcPts val="0"/>
                        </a:spcBef>
                        <a:spcAft>
                          <a:spcPts val="0"/>
                        </a:spcAft>
                        <a:buNone/>
                      </a:pPr>
                      <a:r>
                        <a:t/>
                      </a:r>
                      <a:endParaRPr sz="1300"/>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rgbClr val="434343"/>
                          </a:solidFill>
                          <a:latin typeface="EB Garamond"/>
                          <a:ea typeface="EB Garamond"/>
                          <a:cs typeface="EB Garamond"/>
                          <a:sym typeface="EB Garamond"/>
                        </a:rPr>
                        <a:t>As a data analyst, I want to use my analysis; results and provide dashboards regarding our customer data so that the asking team can make informed  business decisions.</a:t>
                      </a:r>
                      <a:endParaRPr sz="1300"/>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rgbClr val="434343"/>
                          </a:solidFill>
                          <a:latin typeface="EB Garamond"/>
                          <a:ea typeface="EB Garamond"/>
                          <a:cs typeface="EB Garamond"/>
                          <a:sym typeface="EB Garamond"/>
                        </a:rPr>
                        <a:t>The </a:t>
                      </a:r>
                      <a:r>
                        <a:rPr lang="en" sz="1000">
                          <a:solidFill>
                            <a:srgbClr val="434343"/>
                          </a:solidFill>
                          <a:latin typeface="EB Garamond"/>
                          <a:ea typeface="EB Garamond"/>
                          <a:cs typeface="EB Garamond"/>
                          <a:sym typeface="EB Garamond"/>
                        </a:rPr>
                        <a:t> analysis will determine the key customer segments  in the visuals.</a:t>
                      </a:r>
                      <a:endParaRPr sz="1000">
                        <a:solidFill>
                          <a:srgbClr val="434343"/>
                        </a:solidFill>
                        <a:latin typeface="EB Garamond"/>
                        <a:ea typeface="EB Garamond"/>
                        <a:cs typeface="EB Garamond"/>
                        <a:sym typeface="EB Garamond"/>
                      </a:endParaRPr>
                    </a:p>
                    <a:p>
                      <a:pPr indent="0" lvl="0" marL="0" rtl="0" algn="l">
                        <a:spcBef>
                          <a:spcPts val="0"/>
                        </a:spcBef>
                        <a:spcAft>
                          <a:spcPts val="0"/>
                        </a:spcAft>
                        <a:buNone/>
                      </a:pPr>
                      <a:r>
                        <a:t/>
                      </a:r>
                      <a:endParaRPr sz="1300"/>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bl>
          </a:graphicData>
        </a:graphic>
      </p:graphicFrame>
      <p:sp>
        <p:nvSpPr>
          <p:cNvPr id="592" name="Google Shape;592;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39"/>
          <p:cNvSpPr/>
          <p:nvPr/>
        </p:nvSpPr>
        <p:spPr>
          <a:xfrm>
            <a:off x="4664275" y="2681663"/>
            <a:ext cx="657300" cy="657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9"/>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PRODUCT MANAGER - ALEX WILLIAMS</a:t>
            </a:r>
            <a:endParaRPr/>
          </a:p>
        </p:txBody>
      </p:sp>
      <p:sp>
        <p:nvSpPr>
          <p:cNvPr id="599" name="Google Shape;599;p39"/>
          <p:cNvSpPr txBox="1"/>
          <p:nvPr/>
        </p:nvSpPr>
        <p:spPr>
          <a:xfrm>
            <a:off x="790975" y="1034100"/>
            <a:ext cx="3873300" cy="1855800"/>
          </a:xfrm>
          <a:prstGeom prst="rect">
            <a:avLst/>
          </a:prstGeom>
          <a:noFill/>
          <a:ln>
            <a:noFill/>
          </a:ln>
        </p:spPr>
        <p:txBody>
          <a:bodyPr anchorCtr="0" anchor="t" bIns="0" lIns="0" spcFirstLastPara="1" rIns="0" wrap="square" tIns="6350">
            <a:noAutofit/>
          </a:bodyPr>
          <a:lstStyle/>
          <a:p>
            <a:pPr indent="0" lvl="0" marL="0" marR="0" rtl="0" algn="ctr">
              <a:lnSpc>
                <a:spcPct val="100000"/>
              </a:lnSpc>
              <a:spcBef>
                <a:spcPts val="0"/>
              </a:spcBef>
              <a:spcAft>
                <a:spcPts val="0"/>
              </a:spcAft>
              <a:buNone/>
            </a:pPr>
            <a:r>
              <a:rPr lang="en" sz="1200">
                <a:solidFill>
                  <a:srgbClr val="434343"/>
                </a:solidFill>
                <a:latin typeface="Montserrat ExtraBold"/>
                <a:ea typeface="Montserrat ExtraBold"/>
                <a:cs typeface="Montserrat ExtraBold"/>
                <a:sym typeface="Montserrat ExtraBold"/>
              </a:rPr>
              <a:t> </a:t>
            </a:r>
            <a:r>
              <a:rPr lang="en" sz="1200">
                <a:solidFill>
                  <a:srgbClr val="434343"/>
                </a:solidFill>
                <a:latin typeface="Montserrat ExtraBold"/>
                <a:ea typeface="Montserrat ExtraBold"/>
                <a:cs typeface="Montserrat ExtraBold"/>
                <a:sym typeface="Montserrat ExtraBold"/>
              </a:rPr>
              <a:t>BACKGROUND</a:t>
            </a:r>
            <a:endParaRPr sz="1200">
              <a:solidFill>
                <a:srgbClr val="434343"/>
              </a:solidFill>
              <a:latin typeface="Montserrat ExtraBold"/>
              <a:ea typeface="Montserrat ExtraBold"/>
              <a:cs typeface="Montserrat ExtraBold"/>
              <a:sym typeface="Montserrat ExtraBold"/>
            </a:endParaRPr>
          </a:p>
          <a:p>
            <a:pPr indent="0" lvl="0" marL="0" rtl="0" algn="l">
              <a:lnSpc>
                <a:spcPct val="115000"/>
              </a:lnSpc>
              <a:spcBef>
                <a:spcPts val="0"/>
              </a:spcBef>
              <a:spcAft>
                <a:spcPts val="0"/>
              </a:spcAft>
              <a:buClr>
                <a:srgbClr val="000000"/>
              </a:buClr>
              <a:buSzPts val="1100"/>
              <a:buFont typeface="Arial"/>
              <a:buNone/>
            </a:pPr>
            <a:r>
              <a:rPr lang="en" sz="1150">
                <a:solidFill>
                  <a:schemeClr val="dk1"/>
                </a:solidFill>
                <a:latin typeface="EB Garamond"/>
                <a:ea typeface="EB Garamond"/>
                <a:cs typeface="EB Garamond"/>
                <a:sym typeface="EB Garamond"/>
              </a:rPr>
              <a:t>Alex is 40 years old and father of two. He is a technology enthusiast whose first love is numbers. He is customer-centric &amp; growth-oriented Product Manager with 10 years of experience in solving key business problems for startups across B2B &amp; B2C. Alex joined Sprinters Inc. a year ago. He is highly motivated to create products that customers enjoy. Alex loves mountain biking, reading and traveling.</a:t>
            </a:r>
            <a:endParaRPr sz="1150">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SzPts val="1100"/>
              <a:buNone/>
            </a:pPr>
            <a:r>
              <a:t/>
            </a:r>
            <a:endParaRPr sz="1150">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Clr>
                <a:schemeClr val="dk1"/>
              </a:buClr>
              <a:buSzPts val="1100"/>
              <a:buFont typeface="Arial"/>
              <a:buNone/>
            </a:pPr>
            <a:r>
              <a:t/>
            </a:r>
            <a:endParaRPr sz="1150">
              <a:solidFill>
                <a:schemeClr val="dk1"/>
              </a:solidFill>
              <a:latin typeface="EB Garamond"/>
              <a:ea typeface="EB Garamond"/>
              <a:cs typeface="EB Garamond"/>
              <a:sym typeface="EB Garamond"/>
            </a:endParaRPr>
          </a:p>
        </p:txBody>
      </p:sp>
      <p:sp>
        <p:nvSpPr>
          <p:cNvPr id="600" name="Google Shape;600;p39"/>
          <p:cNvSpPr txBox="1"/>
          <p:nvPr/>
        </p:nvSpPr>
        <p:spPr>
          <a:xfrm>
            <a:off x="703875" y="2681675"/>
            <a:ext cx="3267300" cy="1031700"/>
          </a:xfrm>
          <a:prstGeom prst="rect">
            <a:avLst/>
          </a:prstGeom>
          <a:noFill/>
          <a:ln>
            <a:noFill/>
          </a:ln>
        </p:spPr>
        <p:txBody>
          <a:bodyPr anchorCtr="0" anchor="t" bIns="0" lIns="0" spcFirstLastPara="1" rIns="0" wrap="square" tIns="6350">
            <a:noAutofit/>
          </a:bodyPr>
          <a:lstStyle/>
          <a:p>
            <a:pPr indent="0" lvl="0" marL="0" rtl="0" algn="ctr">
              <a:spcBef>
                <a:spcPts val="0"/>
              </a:spcBef>
              <a:spcAft>
                <a:spcPts val="0"/>
              </a:spcAft>
              <a:buNone/>
            </a:pPr>
            <a:r>
              <a:rPr lang="en" sz="1200">
                <a:solidFill>
                  <a:schemeClr val="dk1"/>
                </a:solidFill>
                <a:latin typeface="Montserrat ExtraBold"/>
                <a:ea typeface="Montserrat ExtraBold"/>
                <a:cs typeface="Montserrat ExtraBold"/>
                <a:sym typeface="Montserrat ExtraBold"/>
              </a:rPr>
              <a:t>  </a:t>
            </a:r>
            <a:r>
              <a:rPr lang="en" sz="1200">
                <a:solidFill>
                  <a:srgbClr val="434343"/>
                </a:solidFill>
                <a:latin typeface="Montserrat ExtraBold"/>
                <a:ea typeface="Montserrat ExtraBold"/>
                <a:cs typeface="Montserrat ExtraBold"/>
                <a:sym typeface="Montserrat ExtraBold"/>
              </a:rPr>
              <a:t>FUNCTIONS</a:t>
            </a:r>
            <a:endParaRPr sz="1200">
              <a:solidFill>
                <a:schemeClr val="dk1"/>
              </a:solidFill>
              <a:latin typeface="Montserrat ExtraBold"/>
              <a:ea typeface="Montserrat ExtraBold"/>
              <a:cs typeface="Montserrat ExtraBold"/>
              <a:sym typeface="Montserrat ExtraBold"/>
            </a:endParaRPr>
          </a:p>
          <a:p>
            <a:pPr indent="-301625" lvl="0" marL="457200" rtl="0" algn="l">
              <a:lnSpc>
                <a:spcPct val="115000"/>
              </a:lnSpc>
              <a:spcBef>
                <a:spcPts val="0"/>
              </a:spcBef>
              <a:spcAft>
                <a:spcPts val="0"/>
              </a:spcAft>
              <a:buClr>
                <a:schemeClr val="dk1"/>
              </a:buClr>
              <a:buSzPts val="1150"/>
              <a:buFont typeface="EB Garamond"/>
              <a:buChar char="●"/>
            </a:pPr>
            <a:r>
              <a:rPr lang="en" sz="1150">
                <a:solidFill>
                  <a:schemeClr val="dk1"/>
                </a:solidFill>
                <a:latin typeface="EB Garamond"/>
                <a:ea typeface="EB Garamond"/>
                <a:cs typeface="EB Garamond"/>
                <a:sym typeface="EB Garamond"/>
              </a:rPr>
              <a:t>Looks for quality products that enhance teams productivity</a:t>
            </a:r>
            <a:endParaRPr sz="1150">
              <a:solidFill>
                <a:schemeClr val="dk1"/>
              </a:solidFill>
              <a:latin typeface="EB Garamond"/>
              <a:ea typeface="EB Garamond"/>
              <a:cs typeface="EB Garamond"/>
              <a:sym typeface="EB Garamond"/>
            </a:endParaRPr>
          </a:p>
          <a:p>
            <a:pPr indent="-301625" lvl="0" marL="457200" rtl="0" algn="l">
              <a:lnSpc>
                <a:spcPct val="115000"/>
              </a:lnSpc>
              <a:spcBef>
                <a:spcPts val="0"/>
              </a:spcBef>
              <a:spcAft>
                <a:spcPts val="0"/>
              </a:spcAft>
              <a:buClr>
                <a:schemeClr val="dk1"/>
              </a:buClr>
              <a:buSzPts val="1150"/>
              <a:buFont typeface="EB Garamond"/>
              <a:buChar char="●"/>
            </a:pPr>
            <a:r>
              <a:rPr lang="en" sz="1150">
                <a:solidFill>
                  <a:schemeClr val="dk1"/>
                </a:solidFill>
                <a:latin typeface="EB Garamond"/>
                <a:ea typeface="EB Garamond"/>
                <a:cs typeface="EB Garamond"/>
                <a:sym typeface="EB Garamond"/>
              </a:rPr>
              <a:t>Understand his users and their requirements </a:t>
            </a:r>
            <a:endParaRPr sz="1200">
              <a:solidFill>
                <a:schemeClr val="dk1"/>
              </a:solidFill>
              <a:latin typeface="Montserrat ExtraBold"/>
              <a:ea typeface="Montserrat ExtraBold"/>
              <a:cs typeface="Montserrat ExtraBold"/>
              <a:sym typeface="Montserrat ExtraBold"/>
            </a:endParaRPr>
          </a:p>
          <a:p>
            <a:pPr indent="-301625" lvl="0" marL="457200" rtl="0" algn="l">
              <a:lnSpc>
                <a:spcPct val="115000"/>
              </a:lnSpc>
              <a:spcBef>
                <a:spcPts val="0"/>
              </a:spcBef>
              <a:spcAft>
                <a:spcPts val="0"/>
              </a:spcAft>
              <a:buClr>
                <a:schemeClr val="dk1"/>
              </a:buClr>
              <a:buSzPts val="1150"/>
              <a:buFont typeface="EB Garamond"/>
              <a:buChar char="●"/>
            </a:pPr>
            <a:r>
              <a:rPr lang="en" sz="1150">
                <a:solidFill>
                  <a:schemeClr val="dk1"/>
                </a:solidFill>
                <a:latin typeface="EB Garamond"/>
                <a:ea typeface="EB Garamond"/>
                <a:cs typeface="EB Garamond"/>
                <a:sym typeface="EB Garamond"/>
              </a:rPr>
              <a:t>Use better system that allows quicker reporting</a:t>
            </a:r>
            <a:endParaRPr sz="1200">
              <a:solidFill>
                <a:schemeClr val="dk1"/>
              </a:solidFill>
              <a:latin typeface="EB Garamond"/>
              <a:ea typeface="EB Garamond"/>
              <a:cs typeface="EB Garamond"/>
              <a:sym typeface="EB Garamond"/>
            </a:endParaRPr>
          </a:p>
        </p:txBody>
      </p:sp>
      <p:sp>
        <p:nvSpPr>
          <p:cNvPr id="601" name="Google Shape;601;p39"/>
          <p:cNvSpPr txBox="1"/>
          <p:nvPr/>
        </p:nvSpPr>
        <p:spPr>
          <a:xfrm>
            <a:off x="981475" y="3678079"/>
            <a:ext cx="2188200" cy="740400"/>
          </a:xfrm>
          <a:prstGeom prst="rect">
            <a:avLst/>
          </a:prstGeom>
          <a:noFill/>
          <a:ln>
            <a:noFill/>
          </a:ln>
        </p:spPr>
        <p:txBody>
          <a:bodyPr anchorCtr="0" anchor="t" bIns="0" lIns="0" spcFirstLastPara="1" rIns="0" wrap="square" tIns="6350">
            <a:noAutofit/>
          </a:bodyPr>
          <a:lstStyle/>
          <a:p>
            <a:pPr indent="0" lvl="0" marL="0" marR="0" rtl="0" algn="r">
              <a:lnSpc>
                <a:spcPct val="100000"/>
              </a:lnSpc>
              <a:spcBef>
                <a:spcPts val="0"/>
              </a:spcBef>
              <a:spcAft>
                <a:spcPts val="0"/>
              </a:spcAft>
              <a:buNone/>
            </a:pPr>
            <a:r>
              <a:t/>
            </a:r>
            <a:endParaRPr sz="1200">
              <a:solidFill>
                <a:srgbClr val="434343"/>
              </a:solidFill>
              <a:latin typeface="Montserrat ExtraBold"/>
              <a:ea typeface="Montserrat ExtraBold"/>
              <a:cs typeface="Montserrat ExtraBold"/>
              <a:sym typeface="Montserrat ExtraBold"/>
            </a:endParaRPr>
          </a:p>
          <a:p>
            <a:pPr indent="0" lvl="0" marL="0" marR="0" rtl="0" algn="r">
              <a:lnSpc>
                <a:spcPct val="100000"/>
              </a:lnSpc>
              <a:spcBef>
                <a:spcPts val="0"/>
              </a:spcBef>
              <a:spcAft>
                <a:spcPts val="0"/>
              </a:spcAft>
              <a:buNone/>
            </a:pPr>
            <a:r>
              <a:t/>
            </a:r>
            <a:endParaRPr sz="1100">
              <a:solidFill>
                <a:srgbClr val="434343"/>
              </a:solidFill>
              <a:latin typeface="EB Garamond"/>
              <a:ea typeface="EB Garamond"/>
              <a:cs typeface="EB Garamond"/>
              <a:sym typeface="EB Garamond"/>
            </a:endParaRPr>
          </a:p>
        </p:txBody>
      </p:sp>
      <p:grpSp>
        <p:nvGrpSpPr>
          <p:cNvPr id="602" name="Google Shape;602;p39"/>
          <p:cNvGrpSpPr/>
          <p:nvPr/>
        </p:nvGrpSpPr>
        <p:grpSpPr>
          <a:xfrm>
            <a:off x="3497919" y="3749106"/>
            <a:ext cx="473251" cy="381893"/>
            <a:chOff x="3347200" y="2315450"/>
            <a:chExt cx="2157025" cy="1740625"/>
          </a:xfrm>
        </p:grpSpPr>
        <p:sp>
          <p:nvSpPr>
            <p:cNvPr id="603" name="Google Shape;603;p39"/>
            <p:cNvSpPr/>
            <p:nvPr/>
          </p:nvSpPr>
          <p:spPr>
            <a:xfrm>
              <a:off x="3347200" y="2315450"/>
              <a:ext cx="2157025" cy="1740625"/>
            </a:xfrm>
            <a:custGeom>
              <a:rect b="b" l="l" r="r" t="t"/>
              <a:pathLst>
                <a:path extrusionOk="0" h="69625" w="86281">
                  <a:moveTo>
                    <a:pt x="61371" y="4200"/>
                  </a:moveTo>
                  <a:cubicBezTo>
                    <a:pt x="66178" y="4200"/>
                    <a:pt x="70983" y="6060"/>
                    <a:pt x="74610" y="9773"/>
                  </a:cubicBezTo>
                  <a:cubicBezTo>
                    <a:pt x="81674" y="16990"/>
                    <a:pt x="81520" y="28745"/>
                    <a:pt x="74286" y="35980"/>
                  </a:cubicBezTo>
                  <a:lnTo>
                    <a:pt x="46083" y="64182"/>
                  </a:lnTo>
                  <a:cubicBezTo>
                    <a:pt x="45256" y="65001"/>
                    <a:pt x="44177" y="65411"/>
                    <a:pt x="43100" y="65411"/>
                  </a:cubicBezTo>
                  <a:cubicBezTo>
                    <a:pt x="42023" y="65411"/>
                    <a:pt x="40948" y="65001"/>
                    <a:pt x="40129" y="64182"/>
                  </a:cubicBezTo>
                  <a:lnTo>
                    <a:pt x="11739" y="35792"/>
                  </a:lnTo>
                  <a:cubicBezTo>
                    <a:pt x="4505" y="28575"/>
                    <a:pt x="4505" y="16854"/>
                    <a:pt x="11739" y="9619"/>
                  </a:cubicBezTo>
                  <a:cubicBezTo>
                    <a:pt x="15356" y="6011"/>
                    <a:pt x="20090" y="4207"/>
                    <a:pt x="24825" y="4207"/>
                  </a:cubicBezTo>
                  <a:cubicBezTo>
                    <a:pt x="29559" y="4207"/>
                    <a:pt x="34294" y="6011"/>
                    <a:pt x="37911" y="9619"/>
                  </a:cubicBezTo>
                  <a:lnTo>
                    <a:pt x="40129" y="11837"/>
                  </a:lnTo>
                  <a:lnTo>
                    <a:pt x="36734" y="15250"/>
                  </a:lnTo>
                  <a:cubicBezTo>
                    <a:pt x="35966" y="16069"/>
                    <a:pt x="35983" y="17365"/>
                    <a:pt x="36785" y="18167"/>
                  </a:cubicBezTo>
                  <a:cubicBezTo>
                    <a:pt x="37197" y="18571"/>
                    <a:pt x="37739" y="18776"/>
                    <a:pt x="38281" y="18776"/>
                  </a:cubicBezTo>
                  <a:cubicBezTo>
                    <a:pt x="38793" y="18776"/>
                    <a:pt x="39304" y="18592"/>
                    <a:pt x="39702" y="18219"/>
                  </a:cubicBezTo>
                  <a:lnTo>
                    <a:pt x="48284" y="9619"/>
                  </a:lnTo>
                  <a:cubicBezTo>
                    <a:pt x="51899" y="6004"/>
                    <a:pt x="56636" y="4200"/>
                    <a:pt x="61371" y="4200"/>
                  </a:cubicBezTo>
                  <a:close/>
                  <a:moveTo>
                    <a:pt x="61378" y="1"/>
                  </a:moveTo>
                  <a:cubicBezTo>
                    <a:pt x="55566" y="1"/>
                    <a:pt x="49752" y="2215"/>
                    <a:pt x="45316" y="6651"/>
                  </a:cubicBezTo>
                  <a:lnTo>
                    <a:pt x="43098" y="8869"/>
                  </a:lnTo>
                  <a:lnTo>
                    <a:pt x="40880" y="6651"/>
                  </a:lnTo>
                  <a:cubicBezTo>
                    <a:pt x="36457" y="2287"/>
                    <a:pt x="30699" y="108"/>
                    <a:pt x="24941" y="108"/>
                  </a:cubicBezTo>
                  <a:cubicBezTo>
                    <a:pt x="19127" y="108"/>
                    <a:pt x="13313" y="2330"/>
                    <a:pt x="8872" y="6770"/>
                  </a:cubicBezTo>
                  <a:cubicBezTo>
                    <a:pt x="51" y="15591"/>
                    <a:pt x="0" y="29889"/>
                    <a:pt x="8770" y="38778"/>
                  </a:cubicBezTo>
                  <a:lnTo>
                    <a:pt x="37160" y="67168"/>
                  </a:lnTo>
                  <a:cubicBezTo>
                    <a:pt x="38798" y="68806"/>
                    <a:pt x="40948" y="69625"/>
                    <a:pt x="43100" y="69625"/>
                  </a:cubicBezTo>
                  <a:cubicBezTo>
                    <a:pt x="45252" y="69625"/>
                    <a:pt x="47406" y="68806"/>
                    <a:pt x="49052" y="67168"/>
                  </a:cubicBezTo>
                  <a:lnTo>
                    <a:pt x="77255" y="38965"/>
                  </a:lnTo>
                  <a:cubicBezTo>
                    <a:pt x="86110" y="30093"/>
                    <a:pt x="86280" y="15693"/>
                    <a:pt x="77630" y="6838"/>
                  </a:cubicBezTo>
                  <a:cubicBezTo>
                    <a:pt x="73178" y="2283"/>
                    <a:pt x="67279" y="1"/>
                    <a:pt x="613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9"/>
            <p:cNvSpPr/>
            <p:nvPr/>
          </p:nvSpPr>
          <p:spPr>
            <a:xfrm>
              <a:off x="4912600" y="2511375"/>
              <a:ext cx="354050" cy="403725"/>
            </a:xfrm>
            <a:custGeom>
              <a:rect b="b" l="l" r="r" t="t"/>
              <a:pathLst>
                <a:path extrusionOk="0" h="16149" w="14162">
                  <a:moveTo>
                    <a:pt x="2335" y="0"/>
                  </a:moveTo>
                  <a:cubicBezTo>
                    <a:pt x="1409" y="0"/>
                    <a:pt x="563" y="606"/>
                    <a:pt x="307" y="1544"/>
                  </a:cubicBezTo>
                  <a:cubicBezTo>
                    <a:pt x="0" y="2670"/>
                    <a:pt x="648" y="3813"/>
                    <a:pt x="1774" y="4137"/>
                  </a:cubicBezTo>
                  <a:cubicBezTo>
                    <a:pt x="6330" y="5417"/>
                    <a:pt x="9589" y="9443"/>
                    <a:pt x="9879" y="14186"/>
                  </a:cubicBezTo>
                  <a:cubicBezTo>
                    <a:pt x="9947" y="15295"/>
                    <a:pt x="10868" y="16148"/>
                    <a:pt x="11977" y="16148"/>
                  </a:cubicBezTo>
                  <a:lnTo>
                    <a:pt x="12114" y="16148"/>
                  </a:lnTo>
                  <a:cubicBezTo>
                    <a:pt x="13274" y="16080"/>
                    <a:pt x="14161" y="15090"/>
                    <a:pt x="14076" y="13930"/>
                  </a:cubicBezTo>
                  <a:lnTo>
                    <a:pt x="14076" y="13913"/>
                  </a:lnTo>
                  <a:cubicBezTo>
                    <a:pt x="13683" y="7396"/>
                    <a:pt x="9196" y="1851"/>
                    <a:pt x="2900" y="76"/>
                  </a:cubicBezTo>
                  <a:cubicBezTo>
                    <a:pt x="2712" y="25"/>
                    <a:pt x="2522" y="0"/>
                    <a:pt x="23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 name="Google Shape;605;p39"/>
          <p:cNvSpPr txBox="1"/>
          <p:nvPr/>
        </p:nvSpPr>
        <p:spPr>
          <a:xfrm>
            <a:off x="5321575" y="4524775"/>
            <a:ext cx="5293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EB Garamond"/>
                <a:ea typeface="EB Garamond"/>
                <a:cs typeface="EB Garamond"/>
                <a:sym typeface="EB Garamond"/>
              </a:rPr>
              <a:t>[1]</a:t>
            </a:r>
            <a:r>
              <a:rPr lang="en" sz="800">
                <a:solidFill>
                  <a:schemeClr val="dk1"/>
                </a:solidFill>
                <a:latin typeface="EB Garamond"/>
                <a:ea typeface="EB Garamond"/>
                <a:cs typeface="EB Garamond"/>
                <a:sym typeface="EB Garamond"/>
              </a:rPr>
              <a:t>(n.d.). Retrieved from freepix.com: https://www.freepik.com/vectors/business-character</a:t>
            </a:r>
            <a:endParaRPr sz="8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800">
              <a:solidFill>
                <a:schemeClr val="dk1"/>
              </a:solidFill>
              <a:latin typeface="EB Garamond"/>
              <a:ea typeface="EB Garamond"/>
              <a:cs typeface="EB Garamond"/>
              <a:sym typeface="EB Garamond"/>
            </a:endParaRPr>
          </a:p>
        </p:txBody>
      </p:sp>
      <p:pic>
        <p:nvPicPr>
          <p:cNvPr id="606" name="Google Shape;606;p39"/>
          <p:cNvPicPr preferRelativeResize="0"/>
          <p:nvPr/>
        </p:nvPicPr>
        <p:blipFill>
          <a:blip r:embed="rId3">
            <a:alphaModFix/>
          </a:blip>
          <a:stretch>
            <a:fillRect/>
          </a:stretch>
        </p:blipFill>
        <p:spPr>
          <a:xfrm>
            <a:off x="6473150" y="1030950"/>
            <a:ext cx="1341750" cy="3641899"/>
          </a:xfrm>
          <a:prstGeom prst="rect">
            <a:avLst/>
          </a:prstGeom>
          <a:noFill/>
          <a:ln>
            <a:noFill/>
          </a:ln>
        </p:spPr>
      </p:pic>
      <p:sp>
        <p:nvSpPr>
          <p:cNvPr id="607" name="Google Shape;607;p39"/>
          <p:cNvSpPr txBox="1"/>
          <p:nvPr/>
        </p:nvSpPr>
        <p:spPr>
          <a:xfrm>
            <a:off x="756175" y="3885700"/>
            <a:ext cx="30000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434343"/>
                </a:solidFill>
                <a:latin typeface="Montserrat ExtraBold"/>
                <a:ea typeface="Montserrat ExtraBold"/>
                <a:cs typeface="Montserrat ExtraBold"/>
                <a:sym typeface="Montserrat ExtraBold"/>
              </a:rPr>
              <a:t>CHARACTERISTICS</a:t>
            </a:r>
            <a:endParaRPr sz="1200">
              <a:solidFill>
                <a:srgbClr val="434343"/>
              </a:solidFill>
              <a:latin typeface="Montserrat ExtraBold"/>
              <a:ea typeface="Montserrat ExtraBold"/>
              <a:cs typeface="Montserrat ExtraBold"/>
              <a:sym typeface="Montserrat ExtraBold"/>
            </a:endParaRPr>
          </a:p>
          <a:p>
            <a:pPr indent="-298450" lvl="0" marL="457200" rtl="0" algn="l">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Technology Enthusiast</a:t>
            </a:r>
            <a:endParaRPr sz="1100">
              <a:solidFill>
                <a:srgbClr val="434343"/>
              </a:solidFill>
              <a:latin typeface="EB Garamond"/>
              <a:ea typeface="EB Garamond"/>
              <a:cs typeface="EB Garamond"/>
              <a:sym typeface="EB Garamond"/>
            </a:endParaRPr>
          </a:p>
          <a:p>
            <a:pPr indent="-298450" lvl="0" marL="457200" rtl="0" algn="l">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Customer Focused</a:t>
            </a:r>
            <a:endParaRPr/>
          </a:p>
        </p:txBody>
      </p:sp>
      <p:sp>
        <p:nvSpPr>
          <p:cNvPr id="608" name="Google Shape;608;p39"/>
          <p:cNvSpPr/>
          <p:nvPr/>
        </p:nvSpPr>
        <p:spPr>
          <a:xfrm>
            <a:off x="4664263" y="1529238"/>
            <a:ext cx="657300" cy="657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 name="Google Shape;609;p39"/>
          <p:cNvGrpSpPr/>
          <p:nvPr/>
        </p:nvGrpSpPr>
        <p:grpSpPr>
          <a:xfrm>
            <a:off x="4782629" y="1636032"/>
            <a:ext cx="420580" cy="443712"/>
            <a:chOff x="4982550" y="238125"/>
            <a:chExt cx="1939050" cy="2045700"/>
          </a:xfrm>
        </p:grpSpPr>
        <p:sp>
          <p:nvSpPr>
            <p:cNvPr id="610" name="Google Shape;610;p39"/>
            <p:cNvSpPr/>
            <p:nvPr/>
          </p:nvSpPr>
          <p:spPr>
            <a:xfrm>
              <a:off x="4982550" y="713900"/>
              <a:ext cx="1939050" cy="1095600"/>
            </a:xfrm>
            <a:custGeom>
              <a:rect b="b" l="l" r="r" t="t"/>
              <a:pathLst>
                <a:path extrusionOk="0" h="43824" w="77562">
                  <a:moveTo>
                    <a:pt x="22760" y="6988"/>
                  </a:moveTo>
                  <a:lnTo>
                    <a:pt x="22760" y="6988"/>
                  </a:lnTo>
                  <a:cubicBezTo>
                    <a:pt x="14895" y="15382"/>
                    <a:pt x="14895" y="28451"/>
                    <a:pt x="22760" y="36863"/>
                  </a:cubicBezTo>
                  <a:cubicBezTo>
                    <a:pt x="15680" y="34013"/>
                    <a:pt x="9503" y="29356"/>
                    <a:pt x="4846" y="23333"/>
                  </a:cubicBezTo>
                  <a:cubicBezTo>
                    <a:pt x="4180" y="22497"/>
                    <a:pt x="4180" y="21337"/>
                    <a:pt x="4846" y="20501"/>
                  </a:cubicBezTo>
                  <a:cubicBezTo>
                    <a:pt x="9503" y="14478"/>
                    <a:pt x="15680" y="9820"/>
                    <a:pt x="22760" y="6988"/>
                  </a:cubicBezTo>
                  <a:close/>
                  <a:moveTo>
                    <a:pt x="38798" y="3917"/>
                  </a:moveTo>
                  <a:cubicBezTo>
                    <a:pt x="48745" y="3917"/>
                    <a:pt x="56798" y="11970"/>
                    <a:pt x="56798" y="21917"/>
                  </a:cubicBezTo>
                  <a:cubicBezTo>
                    <a:pt x="56798" y="31864"/>
                    <a:pt x="48745" y="39917"/>
                    <a:pt x="38798" y="39917"/>
                  </a:cubicBezTo>
                  <a:lnTo>
                    <a:pt x="38764" y="39917"/>
                  </a:lnTo>
                  <a:cubicBezTo>
                    <a:pt x="28817" y="39917"/>
                    <a:pt x="20747" y="31864"/>
                    <a:pt x="20747" y="21917"/>
                  </a:cubicBezTo>
                  <a:cubicBezTo>
                    <a:pt x="20747" y="11970"/>
                    <a:pt x="28817" y="3917"/>
                    <a:pt x="38764" y="3917"/>
                  </a:cubicBezTo>
                  <a:close/>
                  <a:moveTo>
                    <a:pt x="38813" y="1"/>
                  </a:moveTo>
                  <a:cubicBezTo>
                    <a:pt x="24855" y="1"/>
                    <a:pt x="11027" y="6193"/>
                    <a:pt x="1757" y="18078"/>
                  </a:cubicBezTo>
                  <a:cubicBezTo>
                    <a:pt x="0" y="20330"/>
                    <a:pt x="0" y="23486"/>
                    <a:pt x="1757" y="25739"/>
                  </a:cubicBezTo>
                  <a:cubicBezTo>
                    <a:pt x="10646" y="37153"/>
                    <a:pt x="24313" y="43824"/>
                    <a:pt x="38781" y="43824"/>
                  </a:cubicBezTo>
                  <a:cubicBezTo>
                    <a:pt x="53249" y="43824"/>
                    <a:pt x="66915" y="37153"/>
                    <a:pt x="75804" y="25739"/>
                  </a:cubicBezTo>
                  <a:cubicBezTo>
                    <a:pt x="77562" y="23486"/>
                    <a:pt x="77562" y="20330"/>
                    <a:pt x="75804" y="18078"/>
                  </a:cubicBezTo>
                  <a:lnTo>
                    <a:pt x="75804" y="18095"/>
                  </a:lnTo>
                  <a:cubicBezTo>
                    <a:pt x="75418" y="17599"/>
                    <a:pt x="74841" y="17340"/>
                    <a:pt x="74259" y="17340"/>
                  </a:cubicBezTo>
                  <a:cubicBezTo>
                    <a:pt x="73838" y="17340"/>
                    <a:pt x="73415" y="17475"/>
                    <a:pt x="73058" y="17754"/>
                  </a:cubicBezTo>
                  <a:cubicBezTo>
                    <a:pt x="72204" y="18419"/>
                    <a:pt x="72051" y="19648"/>
                    <a:pt x="72716" y="20501"/>
                  </a:cubicBezTo>
                  <a:cubicBezTo>
                    <a:pt x="73365" y="21337"/>
                    <a:pt x="73365" y="22497"/>
                    <a:pt x="72716" y="23333"/>
                  </a:cubicBezTo>
                  <a:cubicBezTo>
                    <a:pt x="68041" y="29356"/>
                    <a:pt x="61865" y="34013"/>
                    <a:pt x="54785" y="36863"/>
                  </a:cubicBezTo>
                  <a:cubicBezTo>
                    <a:pt x="62633" y="28468"/>
                    <a:pt x="62667" y="15433"/>
                    <a:pt x="54836" y="7022"/>
                  </a:cubicBezTo>
                  <a:lnTo>
                    <a:pt x="54836" y="7022"/>
                  </a:lnTo>
                  <a:cubicBezTo>
                    <a:pt x="58879" y="8643"/>
                    <a:pt x="62667" y="10878"/>
                    <a:pt x="66028" y="13642"/>
                  </a:cubicBezTo>
                  <a:cubicBezTo>
                    <a:pt x="66455" y="13983"/>
                    <a:pt x="66864" y="14341"/>
                    <a:pt x="67274" y="14700"/>
                  </a:cubicBezTo>
                  <a:cubicBezTo>
                    <a:pt x="67651" y="15030"/>
                    <a:pt x="68116" y="15194"/>
                    <a:pt x="68578" y="15194"/>
                  </a:cubicBezTo>
                  <a:cubicBezTo>
                    <a:pt x="69117" y="15194"/>
                    <a:pt x="69652" y="14970"/>
                    <a:pt x="70038" y="14529"/>
                  </a:cubicBezTo>
                  <a:cubicBezTo>
                    <a:pt x="70754" y="13727"/>
                    <a:pt x="70686" y="12499"/>
                    <a:pt x="69867" y="11782"/>
                  </a:cubicBezTo>
                  <a:cubicBezTo>
                    <a:pt x="69423" y="11390"/>
                    <a:pt x="68963" y="10997"/>
                    <a:pt x="68519" y="10622"/>
                  </a:cubicBezTo>
                  <a:cubicBezTo>
                    <a:pt x="59783" y="3471"/>
                    <a:pt x="49262" y="1"/>
                    <a:pt x="388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9"/>
            <p:cNvSpPr/>
            <p:nvPr/>
          </p:nvSpPr>
          <p:spPr>
            <a:xfrm>
              <a:off x="5728550" y="1054500"/>
              <a:ext cx="430825" cy="414625"/>
            </a:xfrm>
            <a:custGeom>
              <a:rect b="b" l="l" r="r" t="t"/>
              <a:pathLst>
                <a:path extrusionOk="0" h="16585" w="17233">
                  <a:moveTo>
                    <a:pt x="8904" y="3895"/>
                  </a:moveTo>
                  <a:cubicBezTo>
                    <a:pt x="11161" y="3895"/>
                    <a:pt x="13326" y="5648"/>
                    <a:pt x="13326" y="8293"/>
                  </a:cubicBezTo>
                  <a:cubicBezTo>
                    <a:pt x="13326" y="10715"/>
                    <a:pt x="11364" y="12678"/>
                    <a:pt x="8941" y="12678"/>
                  </a:cubicBezTo>
                  <a:cubicBezTo>
                    <a:pt x="5034" y="12678"/>
                    <a:pt x="3072" y="7951"/>
                    <a:pt x="5836" y="5188"/>
                  </a:cubicBezTo>
                  <a:cubicBezTo>
                    <a:pt x="6729" y="4294"/>
                    <a:pt x="7827" y="3895"/>
                    <a:pt x="8904" y="3895"/>
                  </a:cubicBezTo>
                  <a:close/>
                  <a:moveTo>
                    <a:pt x="8941" y="1"/>
                  </a:moveTo>
                  <a:cubicBezTo>
                    <a:pt x="5580" y="1"/>
                    <a:pt x="2560" y="2014"/>
                    <a:pt x="1280" y="5119"/>
                  </a:cubicBezTo>
                  <a:cubicBezTo>
                    <a:pt x="1" y="8224"/>
                    <a:pt x="700" y="11790"/>
                    <a:pt x="3072" y="14162"/>
                  </a:cubicBezTo>
                  <a:cubicBezTo>
                    <a:pt x="4656" y="15747"/>
                    <a:pt x="6774" y="16585"/>
                    <a:pt x="8932" y="16585"/>
                  </a:cubicBezTo>
                  <a:cubicBezTo>
                    <a:pt x="10003" y="16585"/>
                    <a:pt x="11084" y="16378"/>
                    <a:pt x="12114" y="15953"/>
                  </a:cubicBezTo>
                  <a:cubicBezTo>
                    <a:pt x="15203" y="14674"/>
                    <a:pt x="17233" y="11654"/>
                    <a:pt x="17233" y="8293"/>
                  </a:cubicBezTo>
                  <a:cubicBezTo>
                    <a:pt x="17233" y="3720"/>
                    <a:pt x="13513" y="1"/>
                    <a:pt x="89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9"/>
            <p:cNvSpPr/>
            <p:nvPr/>
          </p:nvSpPr>
          <p:spPr>
            <a:xfrm>
              <a:off x="5903000" y="238125"/>
              <a:ext cx="97700" cy="279400"/>
            </a:xfrm>
            <a:custGeom>
              <a:rect b="b" l="l" r="r" t="t"/>
              <a:pathLst>
                <a:path extrusionOk="0" h="11176" w="3908">
                  <a:moveTo>
                    <a:pt x="1963" y="0"/>
                  </a:moveTo>
                  <a:cubicBezTo>
                    <a:pt x="888" y="0"/>
                    <a:pt x="1" y="870"/>
                    <a:pt x="1" y="1962"/>
                  </a:cubicBezTo>
                  <a:lnTo>
                    <a:pt x="1" y="9281"/>
                  </a:lnTo>
                  <a:cubicBezTo>
                    <a:pt x="35" y="10339"/>
                    <a:pt x="905" y="11175"/>
                    <a:pt x="1963" y="11175"/>
                  </a:cubicBezTo>
                  <a:cubicBezTo>
                    <a:pt x="3021" y="11175"/>
                    <a:pt x="3874" y="10339"/>
                    <a:pt x="3908" y="9281"/>
                  </a:cubicBezTo>
                  <a:lnTo>
                    <a:pt x="3908" y="1962"/>
                  </a:lnTo>
                  <a:cubicBezTo>
                    <a:pt x="3908" y="870"/>
                    <a:pt x="3038" y="0"/>
                    <a:pt x="19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9"/>
            <p:cNvSpPr/>
            <p:nvPr/>
          </p:nvSpPr>
          <p:spPr>
            <a:xfrm>
              <a:off x="5903000" y="2004825"/>
              <a:ext cx="97700" cy="279000"/>
            </a:xfrm>
            <a:custGeom>
              <a:rect b="b" l="l" r="r" t="t"/>
              <a:pathLst>
                <a:path extrusionOk="0" h="11160" w="3908">
                  <a:moveTo>
                    <a:pt x="1993" y="1"/>
                  </a:moveTo>
                  <a:cubicBezTo>
                    <a:pt x="1983" y="1"/>
                    <a:pt x="1973" y="1"/>
                    <a:pt x="1963" y="1"/>
                  </a:cubicBezTo>
                  <a:cubicBezTo>
                    <a:pt x="888" y="1"/>
                    <a:pt x="1" y="871"/>
                    <a:pt x="1" y="1946"/>
                  </a:cubicBezTo>
                  <a:lnTo>
                    <a:pt x="1" y="9282"/>
                  </a:lnTo>
                  <a:cubicBezTo>
                    <a:pt x="35" y="10323"/>
                    <a:pt x="905" y="11159"/>
                    <a:pt x="1963" y="11159"/>
                  </a:cubicBezTo>
                  <a:cubicBezTo>
                    <a:pt x="3021" y="11159"/>
                    <a:pt x="3874" y="10323"/>
                    <a:pt x="3908" y="9282"/>
                  </a:cubicBezTo>
                  <a:lnTo>
                    <a:pt x="3908" y="1946"/>
                  </a:lnTo>
                  <a:cubicBezTo>
                    <a:pt x="3908" y="881"/>
                    <a:pt x="3054" y="1"/>
                    <a:pt x="19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9"/>
            <p:cNvSpPr/>
            <p:nvPr/>
          </p:nvSpPr>
          <p:spPr>
            <a:xfrm>
              <a:off x="6496325" y="523575"/>
              <a:ext cx="198375" cy="189200"/>
            </a:xfrm>
            <a:custGeom>
              <a:rect b="b" l="l" r="r" t="t"/>
              <a:pathLst>
                <a:path extrusionOk="0" h="7568" w="7935">
                  <a:moveTo>
                    <a:pt x="5793" y="0"/>
                  </a:moveTo>
                  <a:cubicBezTo>
                    <a:pt x="5290" y="0"/>
                    <a:pt x="4786" y="192"/>
                    <a:pt x="4402" y="576"/>
                  </a:cubicBezTo>
                  <a:lnTo>
                    <a:pt x="768" y="4227"/>
                  </a:lnTo>
                  <a:cubicBezTo>
                    <a:pt x="0" y="4978"/>
                    <a:pt x="0" y="6224"/>
                    <a:pt x="751" y="6991"/>
                  </a:cubicBezTo>
                  <a:cubicBezTo>
                    <a:pt x="1135" y="7375"/>
                    <a:pt x="1638" y="7567"/>
                    <a:pt x="2142" y="7567"/>
                  </a:cubicBezTo>
                  <a:cubicBezTo>
                    <a:pt x="2645" y="7567"/>
                    <a:pt x="3148" y="7375"/>
                    <a:pt x="3532" y="6991"/>
                  </a:cubicBezTo>
                  <a:lnTo>
                    <a:pt x="7166" y="3340"/>
                  </a:lnTo>
                  <a:cubicBezTo>
                    <a:pt x="7934" y="2590"/>
                    <a:pt x="7934" y="1344"/>
                    <a:pt x="7166" y="576"/>
                  </a:cubicBezTo>
                  <a:lnTo>
                    <a:pt x="7183" y="576"/>
                  </a:lnTo>
                  <a:cubicBezTo>
                    <a:pt x="6799" y="192"/>
                    <a:pt x="6296" y="0"/>
                    <a:pt x="57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9"/>
            <p:cNvSpPr/>
            <p:nvPr/>
          </p:nvSpPr>
          <p:spPr>
            <a:xfrm>
              <a:off x="5209025" y="1810875"/>
              <a:ext cx="198800" cy="189300"/>
            </a:xfrm>
            <a:custGeom>
              <a:rect b="b" l="l" r="r" t="t"/>
              <a:pathLst>
                <a:path extrusionOk="0" h="7572" w="7952">
                  <a:moveTo>
                    <a:pt x="5795" y="0"/>
                  </a:moveTo>
                  <a:cubicBezTo>
                    <a:pt x="5294" y="0"/>
                    <a:pt x="4795" y="192"/>
                    <a:pt x="4420" y="576"/>
                  </a:cubicBezTo>
                  <a:lnTo>
                    <a:pt x="769" y="4227"/>
                  </a:lnTo>
                  <a:cubicBezTo>
                    <a:pt x="1" y="4995"/>
                    <a:pt x="1" y="6240"/>
                    <a:pt x="769" y="7008"/>
                  </a:cubicBezTo>
                  <a:cubicBezTo>
                    <a:pt x="1152" y="7384"/>
                    <a:pt x="1651" y="7571"/>
                    <a:pt x="2151" y="7571"/>
                  </a:cubicBezTo>
                  <a:cubicBezTo>
                    <a:pt x="2650" y="7571"/>
                    <a:pt x="3149" y="7384"/>
                    <a:pt x="3533" y="7008"/>
                  </a:cubicBezTo>
                  <a:lnTo>
                    <a:pt x="7184" y="3357"/>
                  </a:lnTo>
                  <a:cubicBezTo>
                    <a:pt x="7951" y="2589"/>
                    <a:pt x="7951" y="1344"/>
                    <a:pt x="7184" y="576"/>
                  </a:cubicBezTo>
                  <a:cubicBezTo>
                    <a:pt x="6800" y="192"/>
                    <a:pt x="6296" y="0"/>
                    <a:pt x="57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9"/>
            <p:cNvSpPr/>
            <p:nvPr/>
          </p:nvSpPr>
          <p:spPr>
            <a:xfrm>
              <a:off x="5209025" y="523575"/>
              <a:ext cx="198800" cy="188875"/>
            </a:xfrm>
            <a:custGeom>
              <a:rect b="b" l="l" r="r" t="t"/>
              <a:pathLst>
                <a:path extrusionOk="0" h="7555" w="7952">
                  <a:moveTo>
                    <a:pt x="2151" y="0"/>
                  </a:moveTo>
                  <a:cubicBezTo>
                    <a:pt x="1651" y="0"/>
                    <a:pt x="1152" y="192"/>
                    <a:pt x="769" y="576"/>
                  </a:cubicBezTo>
                  <a:cubicBezTo>
                    <a:pt x="1" y="1344"/>
                    <a:pt x="1" y="2590"/>
                    <a:pt x="769" y="3340"/>
                  </a:cubicBezTo>
                  <a:lnTo>
                    <a:pt x="4420" y="6991"/>
                  </a:lnTo>
                  <a:cubicBezTo>
                    <a:pt x="4795" y="7367"/>
                    <a:pt x="5294" y="7554"/>
                    <a:pt x="5795" y="7554"/>
                  </a:cubicBezTo>
                  <a:cubicBezTo>
                    <a:pt x="6296" y="7554"/>
                    <a:pt x="6800" y="7367"/>
                    <a:pt x="7184" y="6991"/>
                  </a:cubicBezTo>
                  <a:cubicBezTo>
                    <a:pt x="7951" y="6224"/>
                    <a:pt x="7951" y="4978"/>
                    <a:pt x="7184" y="4210"/>
                  </a:cubicBezTo>
                  <a:lnTo>
                    <a:pt x="7184" y="4227"/>
                  </a:lnTo>
                  <a:lnTo>
                    <a:pt x="3533" y="576"/>
                  </a:lnTo>
                  <a:cubicBezTo>
                    <a:pt x="3149" y="192"/>
                    <a:pt x="2650" y="0"/>
                    <a:pt x="21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9"/>
            <p:cNvSpPr/>
            <p:nvPr/>
          </p:nvSpPr>
          <p:spPr>
            <a:xfrm>
              <a:off x="6496325" y="1811200"/>
              <a:ext cx="198800" cy="188975"/>
            </a:xfrm>
            <a:custGeom>
              <a:rect b="b" l="l" r="r" t="t"/>
              <a:pathLst>
                <a:path extrusionOk="0" h="7559" w="7952">
                  <a:moveTo>
                    <a:pt x="2144" y="0"/>
                  </a:moveTo>
                  <a:cubicBezTo>
                    <a:pt x="1643" y="0"/>
                    <a:pt x="1144" y="188"/>
                    <a:pt x="768" y="563"/>
                  </a:cubicBezTo>
                  <a:cubicBezTo>
                    <a:pt x="0" y="1331"/>
                    <a:pt x="0" y="2576"/>
                    <a:pt x="768" y="3344"/>
                  </a:cubicBezTo>
                  <a:lnTo>
                    <a:pt x="4402" y="6995"/>
                  </a:lnTo>
                  <a:cubicBezTo>
                    <a:pt x="4786" y="7371"/>
                    <a:pt x="5290" y="7558"/>
                    <a:pt x="5793" y="7558"/>
                  </a:cubicBezTo>
                  <a:cubicBezTo>
                    <a:pt x="6296" y="7558"/>
                    <a:pt x="6799" y="7371"/>
                    <a:pt x="7183" y="6995"/>
                  </a:cubicBezTo>
                  <a:cubicBezTo>
                    <a:pt x="7951" y="6227"/>
                    <a:pt x="7951" y="4982"/>
                    <a:pt x="7183" y="4214"/>
                  </a:cubicBezTo>
                  <a:lnTo>
                    <a:pt x="3532" y="563"/>
                  </a:lnTo>
                  <a:cubicBezTo>
                    <a:pt x="3148" y="188"/>
                    <a:pt x="2645" y="0"/>
                    <a:pt x="21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 name="Google Shape;618;p39"/>
          <p:cNvGrpSpPr/>
          <p:nvPr/>
        </p:nvGrpSpPr>
        <p:grpSpPr>
          <a:xfrm>
            <a:off x="4782617" y="2799760"/>
            <a:ext cx="420626" cy="421150"/>
            <a:chOff x="697975" y="3427775"/>
            <a:chExt cx="2044850" cy="2047400"/>
          </a:xfrm>
        </p:grpSpPr>
        <p:sp>
          <p:nvSpPr>
            <p:cNvPr id="619" name="Google Shape;619;p39"/>
            <p:cNvSpPr/>
            <p:nvPr/>
          </p:nvSpPr>
          <p:spPr>
            <a:xfrm>
              <a:off x="1038350" y="3780525"/>
              <a:ext cx="1365375" cy="1401200"/>
            </a:xfrm>
            <a:custGeom>
              <a:rect b="b" l="l" r="r" t="t"/>
              <a:pathLst>
                <a:path extrusionOk="0" h="56048" w="54615">
                  <a:moveTo>
                    <a:pt x="22986" y="2834"/>
                  </a:moveTo>
                  <a:cubicBezTo>
                    <a:pt x="24845" y="2834"/>
                    <a:pt x="26096" y="3960"/>
                    <a:pt x="26309" y="4163"/>
                  </a:cubicBezTo>
                  <a:cubicBezTo>
                    <a:pt x="26565" y="4436"/>
                    <a:pt x="26923" y="4573"/>
                    <a:pt x="27299" y="4573"/>
                  </a:cubicBezTo>
                  <a:lnTo>
                    <a:pt x="27333" y="4573"/>
                  </a:lnTo>
                  <a:cubicBezTo>
                    <a:pt x="27708" y="4573"/>
                    <a:pt x="28066" y="4436"/>
                    <a:pt x="28339" y="4180"/>
                  </a:cubicBezTo>
                  <a:cubicBezTo>
                    <a:pt x="28553" y="3967"/>
                    <a:pt x="29800" y="2835"/>
                    <a:pt x="31659" y="2835"/>
                  </a:cubicBezTo>
                  <a:cubicBezTo>
                    <a:pt x="32924" y="2835"/>
                    <a:pt x="34472" y="3358"/>
                    <a:pt x="36171" y="5050"/>
                  </a:cubicBezTo>
                  <a:cubicBezTo>
                    <a:pt x="36438" y="5317"/>
                    <a:pt x="36799" y="5459"/>
                    <a:pt x="37172" y="5459"/>
                  </a:cubicBezTo>
                  <a:cubicBezTo>
                    <a:pt x="37276" y="5459"/>
                    <a:pt x="37380" y="5448"/>
                    <a:pt x="37484" y="5426"/>
                  </a:cubicBezTo>
                  <a:cubicBezTo>
                    <a:pt x="37542" y="5414"/>
                    <a:pt x="37700" y="5386"/>
                    <a:pt x="37925" y="5386"/>
                  </a:cubicBezTo>
                  <a:cubicBezTo>
                    <a:pt x="38690" y="5386"/>
                    <a:pt x="40228" y="5715"/>
                    <a:pt x="41204" y="8156"/>
                  </a:cubicBezTo>
                  <a:cubicBezTo>
                    <a:pt x="41426" y="8685"/>
                    <a:pt x="41937" y="9043"/>
                    <a:pt x="42518" y="9043"/>
                  </a:cubicBezTo>
                  <a:cubicBezTo>
                    <a:pt x="43882" y="9162"/>
                    <a:pt x="45162" y="9794"/>
                    <a:pt x="46083" y="10817"/>
                  </a:cubicBezTo>
                  <a:cubicBezTo>
                    <a:pt x="47807" y="12660"/>
                    <a:pt x="48557" y="15850"/>
                    <a:pt x="48250" y="20030"/>
                  </a:cubicBezTo>
                  <a:cubicBezTo>
                    <a:pt x="48233" y="20338"/>
                    <a:pt x="48318" y="20645"/>
                    <a:pt x="48489" y="20918"/>
                  </a:cubicBezTo>
                  <a:cubicBezTo>
                    <a:pt x="48950" y="21617"/>
                    <a:pt x="52823" y="27930"/>
                    <a:pt x="46203" y="32349"/>
                  </a:cubicBezTo>
                  <a:lnTo>
                    <a:pt x="46186" y="32349"/>
                  </a:lnTo>
                  <a:cubicBezTo>
                    <a:pt x="45691" y="32673"/>
                    <a:pt x="45452" y="33287"/>
                    <a:pt x="45606" y="33850"/>
                  </a:cubicBezTo>
                  <a:cubicBezTo>
                    <a:pt x="45657" y="34106"/>
                    <a:pt x="47005" y="39890"/>
                    <a:pt x="41955" y="42040"/>
                  </a:cubicBezTo>
                  <a:cubicBezTo>
                    <a:pt x="41272" y="42330"/>
                    <a:pt x="40931" y="43098"/>
                    <a:pt x="41170" y="43797"/>
                  </a:cubicBezTo>
                  <a:cubicBezTo>
                    <a:pt x="41170" y="43814"/>
                    <a:pt x="41750" y="45674"/>
                    <a:pt x="40999" y="46919"/>
                  </a:cubicBezTo>
                  <a:cubicBezTo>
                    <a:pt x="40590" y="47585"/>
                    <a:pt x="39839" y="48011"/>
                    <a:pt x="38696" y="48199"/>
                  </a:cubicBezTo>
                  <a:cubicBezTo>
                    <a:pt x="38286" y="48267"/>
                    <a:pt x="37928" y="48523"/>
                    <a:pt x="37723" y="48882"/>
                  </a:cubicBezTo>
                  <a:cubicBezTo>
                    <a:pt x="37007" y="50093"/>
                    <a:pt x="34686" y="53232"/>
                    <a:pt x="32434" y="53232"/>
                  </a:cubicBezTo>
                  <a:lnTo>
                    <a:pt x="32383" y="53232"/>
                  </a:lnTo>
                  <a:cubicBezTo>
                    <a:pt x="31086" y="53215"/>
                    <a:pt x="29790" y="52072"/>
                    <a:pt x="28578" y="49820"/>
                  </a:cubicBezTo>
                  <a:cubicBezTo>
                    <a:pt x="28305" y="49359"/>
                    <a:pt x="27811" y="49086"/>
                    <a:pt x="27299" y="49086"/>
                  </a:cubicBezTo>
                  <a:cubicBezTo>
                    <a:pt x="26770" y="49086"/>
                    <a:pt x="26292" y="49359"/>
                    <a:pt x="26053" y="49820"/>
                  </a:cubicBezTo>
                  <a:cubicBezTo>
                    <a:pt x="24825" y="52055"/>
                    <a:pt x="23545" y="53215"/>
                    <a:pt x="22231" y="53232"/>
                  </a:cubicBezTo>
                  <a:lnTo>
                    <a:pt x="22197" y="53232"/>
                  </a:lnTo>
                  <a:cubicBezTo>
                    <a:pt x="19945" y="53232"/>
                    <a:pt x="17608" y="50110"/>
                    <a:pt x="16908" y="48899"/>
                  </a:cubicBezTo>
                  <a:cubicBezTo>
                    <a:pt x="16686" y="48523"/>
                    <a:pt x="16328" y="48284"/>
                    <a:pt x="15919" y="48216"/>
                  </a:cubicBezTo>
                  <a:cubicBezTo>
                    <a:pt x="14793" y="48028"/>
                    <a:pt x="14042" y="47602"/>
                    <a:pt x="13632" y="46937"/>
                  </a:cubicBezTo>
                  <a:cubicBezTo>
                    <a:pt x="12984" y="45879"/>
                    <a:pt x="13291" y="44309"/>
                    <a:pt x="13445" y="43797"/>
                  </a:cubicBezTo>
                  <a:cubicBezTo>
                    <a:pt x="13684" y="43098"/>
                    <a:pt x="13342" y="42330"/>
                    <a:pt x="12660" y="42040"/>
                  </a:cubicBezTo>
                  <a:cubicBezTo>
                    <a:pt x="7627" y="39890"/>
                    <a:pt x="8958" y="34106"/>
                    <a:pt x="9009" y="33867"/>
                  </a:cubicBezTo>
                  <a:cubicBezTo>
                    <a:pt x="9162" y="33287"/>
                    <a:pt x="8923" y="32673"/>
                    <a:pt x="8429" y="32349"/>
                  </a:cubicBezTo>
                  <a:cubicBezTo>
                    <a:pt x="1809" y="27930"/>
                    <a:pt x="5682" y="21617"/>
                    <a:pt x="6142" y="20918"/>
                  </a:cubicBezTo>
                  <a:cubicBezTo>
                    <a:pt x="6313" y="20645"/>
                    <a:pt x="6398" y="20338"/>
                    <a:pt x="6381" y="20030"/>
                  </a:cubicBezTo>
                  <a:cubicBezTo>
                    <a:pt x="6091" y="15867"/>
                    <a:pt x="6825" y="12694"/>
                    <a:pt x="8514" y="10851"/>
                  </a:cubicBezTo>
                  <a:cubicBezTo>
                    <a:pt x="9435" y="9811"/>
                    <a:pt x="10732" y="9162"/>
                    <a:pt x="12131" y="9043"/>
                  </a:cubicBezTo>
                  <a:cubicBezTo>
                    <a:pt x="12694" y="9043"/>
                    <a:pt x="13223" y="8685"/>
                    <a:pt x="13428" y="8156"/>
                  </a:cubicBezTo>
                  <a:cubicBezTo>
                    <a:pt x="14409" y="5702"/>
                    <a:pt x="15968" y="5393"/>
                    <a:pt x="16726" y="5393"/>
                  </a:cubicBezTo>
                  <a:cubicBezTo>
                    <a:pt x="16943" y="5393"/>
                    <a:pt x="17094" y="5418"/>
                    <a:pt x="17147" y="5426"/>
                  </a:cubicBezTo>
                  <a:cubicBezTo>
                    <a:pt x="17260" y="5454"/>
                    <a:pt x="17376" y="5468"/>
                    <a:pt x="17490" y="5468"/>
                  </a:cubicBezTo>
                  <a:cubicBezTo>
                    <a:pt x="17858" y="5468"/>
                    <a:pt x="18218" y="5324"/>
                    <a:pt x="18478" y="5050"/>
                  </a:cubicBezTo>
                  <a:cubicBezTo>
                    <a:pt x="20172" y="3357"/>
                    <a:pt x="21720" y="2834"/>
                    <a:pt x="22986" y="2834"/>
                  </a:cubicBezTo>
                  <a:close/>
                  <a:moveTo>
                    <a:pt x="22933" y="1"/>
                  </a:moveTo>
                  <a:cubicBezTo>
                    <a:pt x="21243" y="1"/>
                    <a:pt x="19171" y="583"/>
                    <a:pt x="16994" y="2577"/>
                  </a:cubicBezTo>
                  <a:cubicBezTo>
                    <a:pt x="16906" y="2572"/>
                    <a:pt x="16815" y="2570"/>
                    <a:pt x="16723" y="2570"/>
                  </a:cubicBezTo>
                  <a:cubicBezTo>
                    <a:pt x="15026" y="2570"/>
                    <a:pt x="12647" y="3353"/>
                    <a:pt x="11159" y="6330"/>
                  </a:cubicBezTo>
                  <a:cubicBezTo>
                    <a:pt x="9367" y="6654"/>
                    <a:pt x="7712" y="7541"/>
                    <a:pt x="6484" y="8889"/>
                  </a:cubicBezTo>
                  <a:cubicBezTo>
                    <a:pt x="4249" y="11278"/>
                    <a:pt x="3259" y="14929"/>
                    <a:pt x="3532" y="19757"/>
                  </a:cubicBezTo>
                  <a:cubicBezTo>
                    <a:pt x="1587" y="22999"/>
                    <a:pt x="0" y="29517"/>
                    <a:pt x="6091" y="34140"/>
                  </a:cubicBezTo>
                  <a:cubicBezTo>
                    <a:pt x="5682" y="37024"/>
                    <a:pt x="6228" y="41665"/>
                    <a:pt x="10493" y="44121"/>
                  </a:cubicBezTo>
                  <a:cubicBezTo>
                    <a:pt x="10340" y="45230"/>
                    <a:pt x="10322" y="46885"/>
                    <a:pt x="11210" y="48387"/>
                  </a:cubicBezTo>
                  <a:cubicBezTo>
                    <a:pt x="11960" y="49632"/>
                    <a:pt x="13172" y="50451"/>
                    <a:pt x="14810" y="50861"/>
                  </a:cubicBezTo>
                  <a:cubicBezTo>
                    <a:pt x="15782" y="52345"/>
                    <a:pt x="18580" y="56047"/>
                    <a:pt x="22197" y="56047"/>
                  </a:cubicBezTo>
                  <a:lnTo>
                    <a:pt x="22266" y="56047"/>
                  </a:lnTo>
                  <a:cubicBezTo>
                    <a:pt x="24142" y="56013"/>
                    <a:pt x="25831" y="55024"/>
                    <a:pt x="27316" y="53079"/>
                  </a:cubicBezTo>
                  <a:cubicBezTo>
                    <a:pt x="28783" y="55024"/>
                    <a:pt x="30472" y="56013"/>
                    <a:pt x="32349" y="56047"/>
                  </a:cubicBezTo>
                  <a:lnTo>
                    <a:pt x="32417" y="56047"/>
                  </a:lnTo>
                  <a:cubicBezTo>
                    <a:pt x="36034" y="56047"/>
                    <a:pt x="38832" y="52345"/>
                    <a:pt x="39822" y="50861"/>
                  </a:cubicBezTo>
                  <a:cubicBezTo>
                    <a:pt x="41460" y="50451"/>
                    <a:pt x="42654" y="49632"/>
                    <a:pt x="43405" y="48387"/>
                  </a:cubicBezTo>
                  <a:cubicBezTo>
                    <a:pt x="44309" y="46885"/>
                    <a:pt x="44292" y="45230"/>
                    <a:pt x="44121" y="44121"/>
                  </a:cubicBezTo>
                  <a:cubicBezTo>
                    <a:pt x="48387" y="41665"/>
                    <a:pt x="48933" y="37024"/>
                    <a:pt x="48523" y="34140"/>
                  </a:cubicBezTo>
                  <a:cubicBezTo>
                    <a:pt x="54614" y="29517"/>
                    <a:pt x="53027" y="22999"/>
                    <a:pt x="51082" y="19757"/>
                  </a:cubicBezTo>
                  <a:lnTo>
                    <a:pt x="51100" y="19757"/>
                  </a:lnTo>
                  <a:cubicBezTo>
                    <a:pt x="51355" y="14929"/>
                    <a:pt x="50366" y="11278"/>
                    <a:pt x="48148" y="8889"/>
                  </a:cubicBezTo>
                  <a:cubicBezTo>
                    <a:pt x="46902" y="7541"/>
                    <a:pt x="45264" y="6654"/>
                    <a:pt x="43473" y="6330"/>
                  </a:cubicBezTo>
                  <a:cubicBezTo>
                    <a:pt x="41983" y="3366"/>
                    <a:pt x="39585" y="2570"/>
                    <a:pt x="37901" y="2570"/>
                  </a:cubicBezTo>
                  <a:cubicBezTo>
                    <a:pt x="37811" y="2570"/>
                    <a:pt x="37723" y="2572"/>
                    <a:pt x="37638" y="2577"/>
                  </a:cubicBezTo>
                  <a:cubicBezTo>
                    <a:pt x="35446" y="594"/>
                    <a:pt x="33360" y="7"/>
                    <a:pt x="31664" y="7"/>
                  </a:cubicBezTo>
                  <a:cubicBezTo>
                    <a:pt x="31010" y="7"/>
                    <a:pt x="30414" y="94"/>
                    <a:pt x="29892" y="222"/>
                  </a:cubicBezTo>
                  <a:cubicBezTo>
                    <a:pt x="28971" y="461"/>
                    <a:pt x="28101" y="853"/>
                    <a:pt x="27316" y="1382"/>
                  </a:cubicBezTo>
                  <a:cubicBezTo>
                    <a:pt x="26531" y="853"/>
                    <a:pt x="25661" y="461"/>
                    <a:pt x="24739" y="222"/>
                  </a:cubicBezTo>
                  <a:cubicBezTo>
                    <a:pt x="24208" y="92"/>
                    <a:pt x="23600" y="1"/>
                    <a:pt x="2293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9"/>
            <p:cNvSpPr/>
            <p:nvPr/>
          </p:nvSpPr>
          <p:spPr>
            <a:xfrm>
              <a:off x="1301525" y="3935750"/>
              <a:ext cx="209025" cy="226975"/>
            </a:xfrm>
            <a:custGeom>
              <a:rect b="b" l="l" r="r" t="t"/>
              <a:pathLst>
                <a:path extrusionOk="0" h="9079" w="8361">
                  <a:moveTo>
                    <a:pt x="1601" y="0"/>
                  </a:moveTo>
                  <a:cubicBezTo>
                    <a:pt x="1002" y="0"/>
                    <a:pt x="448" y="372"/>
                    <a:pt x="256" y="974"/>
                  </a:cubicBezTo>
                  <a:cubicBezTo>
                    <a:pt x="0" y="1708"/>
                    <a:pt x="410" y="2510"/>
                    <a:pt x="1143" y="2749"/>
                  </a:cubicBezTo>
                  <a:cubicBezTo>
                    <a:pt x="5392" y="4165"/>
                    <a:pt x="5528" y="7509"/>
                    <a:pt x="5545" y="7679"/>
                  </a:cubicBezTo>
                  <a:cubicBezTo>
                    <a:pt x="5545" y="8454"/>
                    <a:pt x="6160" y="9079"/>
                    <a:pt x="6930" y="9079"/>
                  </a:cubicBezTo>
                  <a:cubicBezTo>
                    <a:pt x="6941" y="9079"/>
                    <a:pt x="6951" y="9079"/>
                    <a:pt x="6961" y="9078"/>
                  </a:cubicBezTo>
                  <a:cubicBezTo>
                    <a:pt x="7729" y="9078"/>
                    <a:pt x="8360" y="8447"/>
                    <a:pt x="8360" y="7662"/>
                  </a:cubicBezTo>
                  <a:cubicBezTo>
                    <a:pt x="8360" y="7440"/>
                    <a:pt x="8292" y="2168"/>
                    <a:pt x="2048" y="70"/>
                  </a:cubicBezTo>
                  <a:cubicBezTo>
                    <a:pt x="1899" y="23"/>
                    <a:pt x="1749" y="0"/>
                    <a:pt x="16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9"/>
            <p:cNvSpPr/>
            <p:nvPr/>
          </p:nvSpPr>
          <p:spPr>
            <a:xfrm>
              <a:off x="1180325" y="4516200"/>
              <a:ext cx="312300" cy="177125"/>
            </a:xfrm>
            <a:custGeom>
              <a:rect b="b" l="l" r="r" t="t"/>
              <a:pathLst>
                <a:path extrusionOk="0" h="7085" w="12492">
                  <a:moveTo>
                    <a:pt x="10892" y="1"/>
                  </a:moveTo>
                  <a:cubicBezTo>
                    <a:pt x="10320" y="1"/>
                    <a:pt x="9787" y="355"/>
                    <a:pt x="9574" y="926"/>
                  </a:cubicBezTo>
                  <a:cubicBezTo>
                    <a:pt x="9574" y="960"/>
                    <a:pt x="8534" y="3587"/>
                    <a:pt x="6606" y="4150"/>
                  </a:cubicBezTo>
                  <a:cubicBezTo>
                    <a:pt x="6370" y="4223"/>
                    <a:pt x="6124" y="4258"/>
                    <a:pt x="5867" y="4258"/>
                  </a:cubicBezTo>
                  <a:cubicBezTo>
                    <a:pt x="4969" y="4258"/>
                    <a:pt x="3945" y="3822"/>
                    <a:pt x="2818" y="2973"/>
                  </a:cubicBezTo>
                  <a:cubicBezTo>
                    <a:pt x="2546" y="2783"/>
                    <a:pt x="2269" y="2701"/>
                    <a:pt x="2007" y="2701"/>
                  </a:cubicBezTo>
                  <a:cubicBezTo>
                    <a:pt x="858" y="2701"/>
                    <a:pt x="0" y="4277"/>
                    <a:pt x="1112" y="5208"/>
                  </a:cubicBezTo>
                  <a:cubicBezTo>
                    <a:pt x="2750" y="6454"/>
                    <a:pt x="4336" y="7085"/>
                    <a:pt x="5855" y="7085"/>
                  </a:cubicBezTo>
                  <a:cubicBezTo>
                    <a:pt x="6384" y="7085"/>
                    <a:pt x="6896" y="7017"/>
                    <a:pt x="7407" y="6863"/>
                  </a:cubicBezTo>
                  <a:cubicBezTo>
                    <a:pt x="10717" y="5908"/>
                    <a:pt x="12168" y="2069"/>
                    <a:pt x="12236" y="1915"/>
                  </a:cubicBezTo>
                  <a:cubicBezTo>
                    <a:pt x="12492" y="1182"/>
                    <a:pt x="12116" y="363"/>
                    <a:pt x="11400" y="107"/>
                  </a:cubicBezTo>
                  <a:lnTo>
                    <a:pt x="11383" y="90"/>
                  </a:lnTo>
                  <a:cubicBezTo>
                    <a:pt x="11220" y="29"/>
                    <a:pt x="11054" y="1"/>
                    <a:pt x="108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9"/>
            <p:cNvSpPr/>
            <p:nvPr/>
          </p:nvSpPr>
          <p:spPr>
            <a:xfrm>
              <a:off x="1437150" y="4739475"/>
              <a:ext cx="165950" cy="249025"/>
            </a:xfrm>
            <a:custGeom>
              <a:rect b="b" l="l" r="r" t="t"/>
              <a:pathLst>
                <a:path extrusionOk="0" h="9961" w="6638">
                  <a:moveTo>
                    <a:pt x="5094" y="1"/>
                  </a:moveTo>
                  <a:cubicBezTo>
                    <a:pt x="4731" y="1"/>
                    <a:pt x="4369" y="142"/>
                    <a:pt x="4096" y="423"/>
                  </a:cubicBezTo>
                  <a:cubicBezTo>
                    <a:pt x="1" y="4501"/>
                    <a:pt x="990" y="8732"/>
                    <a:pt x="1042" y="8903"/>
                  </a:cubicBezTo>
                  <a:cubicBezTo>
                    <a:pt x="1195" y="9534"/>
                    <a:pt x="1758" y="9961"/>
                    <a:pt x="2406" y="9961"/>
                  </a:cubicBezTo>
                  <a:cubicBezTo>
                    <a:pt x="2509" y="9961"/>
                    <a:pt x="2628" y="9961"/>
                    <a:pt x="2731" y="9926"/>
                  </a:cubicBezTo>
                  <a:cubicBezTo>
                    <a:pt x="3481" y="9739"/>
                    <a:pt x="3959" y="8988"/>
                    <a:pt x="3788" y="8237"/>
                  </a:cubicBezTo>
                  <a:cubicBezTo>
                    <a:pt x="3754" y="8118"/>
                    <a:pt x="3174" y="5337"/>
                    <a:pt x="6092" y="2419"/>
                  </a:cubicBezTo>
                  <a:cubicBezTo>
                    <a:pt x="6638" y="1873"/>
                    <a:pt x="6638" y="969"/>
                    <a:pt x="6092" y="423"/>
                  </a:cubicBezTo>
                  <a:cubicBezTo>
                    <a:pt x="5819" y="142"/>
                    <a:pt x="5456" y="1"/>
                    <a:pt x="50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9"/>
            <p:cNvSpPr/>
            <p:nvPr/>
          </p:nvSpPr>
          <p:spPr>
            <a:xfrm>
              <a:off x="1206025" y="4243925"/>
              <a:ext cx="465750" cy="175150"/>
            </a:xfrm>
            <a:custGeom>
              <a:rect b="b" l="l" r="r" t="t"/>
              <a:pathLst>
                <a:path extrusionOk="0" h="7006" w="18630">
                  <a:moveTo>
                    <a:pt x="16323" y="0"/>
                  </a:moveTo>
                  <a:cubicBezTo>
                    <a:pt x="15179" y="0"/>
                    <a:pt x="14222" y="754"/>
                    <a:pt x="13358" y="1443"/>
                  </a:cubicBezTo>
                  <a:cubicBezTo>
                    <a:pt x="12146" y="2450"/>
                    <a:pt x="10798" y="3252"/>
                    <a:pt x="9348" y="3849"/>
                  </a:cubicBezTo>
                  <a:cubicBezTo>
                    <a:pt x="8788" y="4073"/>
                    <a:pt x="8243" y="4167"/>
                    <a:pt x="7722" y="4167"/>
                  </a:cubicBezTo>
                  <a:cubicBezTo>
                    <a:pt x="5064" y="4167"/>
                    <a:pt x="3033" y="1725"/>
                    <a:pt x="2933" y="1597"/>
                  </a:cubicBezTo>
                  <a:cubicBezTo>
                    <a:pt x="2627" y="1269"/>
                    <a:pt x="2267" y="1130"/>
                    <a:pt x="1920" y="1130"/>
                  </a:cubicBezTo>
                  <a:cubicBezTo>
                    <a:pt x="912" y="1130"/>
                    <a:pt x="1" y="2293"/>
                    <a:pt x="749" y="3371"/>
                  </a:cubicBezTo>
                  <a:cubicBezTo>
                    <a:pt x="886" y="3542"/>
                    <a:pt x="3718" y="7005"/>
                    <a:pt x="7710" y="7005"/>
                  </a:cubicBezTo>
                  <a:cubicBezTo>
                    <a:pt x="8632" y="7005"/>
                    <a:pt x="9553" y="6818"/>
                    <a:pt x="10406" y="6476"/>
                  </a:cubicBezTo>
                  <a:cubicBezTo>
                    <a:pt x="12095" y="5777"/>
                    <a:pt x="13682" y="4839"/>
                    <a:pt x="15098" y="3661"/>
                  </a:cubicBezTo>
                  <a:cubicBezTo>
                    <a:pt x="15541" y="3320"/>
                    <a:pt x="16139" y="2859"/>
                    <a:pt x="16309" y="2825"/>
                  </a:cubicBezTo>
                  <a:cubicBezTo>
                    <a:pt x="16343" y="2842"/>
                    <a:pt x="16360" y="2842"/>
                    <a:pt x="16395" y="2859"/>
                  </a:cubicBezTo>
                  <a:cubicBezTo>
                    <a:pt x="16598" y="2959"/>
                    <a:pt x="16813" y="3006"/>
                    <a:pt x="17024" y="3006"/>
                  </a:cubicBezTo>
                  <a:cubicBezTo>
                    <a:pt x="17540" y="3006"/>
                    <a:pt x="18034" y="2724"/>
                    <a:pt x="18288" y="2228"/>
                  </a:cubicBezTo>
                  <a:cubicBezTo>
                    <a:pt x="18630" y="1529"/>
                    <a:pt x="18357" y="676"/>
                    <a:pt x="17657" y="334"/>
                  </a:cubicBezTo>
                  <a:lnTo>
                    <a:pt x="17640" y="334"/>
                  </a:lnTo>
                  <a:cubicBezTo>
                    <a:pt x="17174" y="99"/>
                    <a:pt x="16736" y="0"/>
                    <a:pt x="163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9"/>
            <p:cNvSpPr/>
            <p:nvPr/>
          </p:nvSpPr>
          <p:spPr>
            <a:xfrm>
              <a:off x="1931100" y="3935950"/>
              <a:ext cx="208600" cy="226775"/>
            </a:xfrm>
            <a:custGeom>
              <a:rect b="b" l="l" r="r" t="t"/>
              <a:pathLst>
                <a:path extrusionOk="0" h="9071" w="8344">
                  <a:moveTo>
                    <a:pt x="6773" y="1"/>
                  </a:moveTo>
                  <a:cubicBezTo>
                    <a:pt x="6620" y="1"/>
                    <a:pt x="6465" y="26"/>
                    <a:pt x="6313" y="79"/>
                  </a:cubicBezTo>
                  <a:cubicBezTo>
                    <a:pt x="68" y="2160"/>
                    <a:pt x="0" y="7432"/>
                    <a:pt x="0" y="7654"/>
                  </a:cubicBezTo>
                  <a:cubicBezTo>
                    <a:pt x="0" y="8439"/>
                    <a:pt x="614" y="9053"/>
                    <a:pt x="1399" y="9070"/>
                  </a:cubicBezTo>
                  <a:cubicBezTo>
                    <a:pt x="2167" y="9053"/>
                    <a:pt x="2798" y="8439"/>
                    <a:pt x="2815" y="7671"/>
                  </a:cubicBezTo>
                  <a:cubicBezTo>
                    <a:pt x="2815" y="7535"/>
                    <a:pt x="2935" y="4174"/>
                    <a:pt x="7217" y="2758"/>
                  </a:cubicBezTo>
                  <a:cubicBezTo>
                    <a:pt x="7951" y="2502"/>
                    <a:pt x="8343" y="1700"/>
                    <a:pt x="8104" y="966"/>
                  </a:cubicBezTo>
                  <a:cubicBezTo>
                    <a:pt x="7915" y="371"/>
                    <a:pt x="7361" y="1"/>
                    <a:pt x="67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9"/>
            <p:cNvSpPr/>
            <p:nvPr/>
          </p:nvSpPr>
          <p:spPr>
            <a:xfrm>
              <a:off x="1949425" y="4517175"/>
              <a:ext cx="302450" cy="176150"/>
            </a:xfrm>
            <a:custGeom>
              <a:rect b="b" l="l" r="r" t="t"/>
              <a:pathLst>
                <a:path extrusionOk="0" h="7046" w="12098">
                  <a:moveTo>
                    <a:pt x="1579" y="0"/>
                  </a:moveTo>
                  <a:cubicBezTo>
                    <a:pt x="1417" y="0"/>
                    <a:pt x="1253" y="28"/>
                    <a:pt x="1093" y="85"/>
                  </a:cubicBezTo>
                  <a:cubicBezTo>
                    <a:pt x="376" y="358"/>
                    <a:pt x="1" y="1143"/>
                    <a:pt x="240" y="1859"/>
                  </a:cubicBezTo>
                  <a:cubicBezTo>
                    <a:pt x="308" y="2030"/>
                    <a:pt x="1758" y="5869"/>
                    <a:pt x="5068" y="6824"/>
                  </a:cubicBezTo>
                  <a:cubicBezTo>
                    <a:pt x="5563" y="6961"/>
                    <a:pt x="6092" y="7046"/>
                    <a:pt x="6603" y="7046"/>
                  </a:cubicBezTo>
                  <a:cubicBezTo>
                    <a:pt x="8139" y="7046"/>
                    <a:pt x="9726" y="6415"/>
                    <a:pt x="11347" y="5169"/>
                  </a:cubicBezTo>
                  <a:cubicBezTo>
                    <a:pt x="11978" y="4691"/>
                    <a:pt x="12097" y="3804"/>
                    <a:pt x="11620" y="3190"/>
                  </a:cubicBezTo>
                  <a:lnTo>
                    <a:pt x="11620" y="3190"/>
                  </a:lnTo>
                  <a:lnTo>
                    <a:pt x="11620" y="3207"/>
                  </a:lnTo>
                  <a:cubicBezTo>
                    <a:pt x="11339" y="2836"/>
                    <a:pt x="10916" y="2642"/>
                    <a:pt x="10491" y="2642"/>
                  </a:cubicBezTo>
                  <a:cubicBezTo>
                    <a:pt x="10193" y="2642"/>
                    <a:pt x="9894" y="2737"/>
                    <a:pt x="9640" y="2934"/>
                  </a:cubicBezTo>
                  <a:cubicBezTo>
                    <a:pt x="8522" y="3786"/>
                    <a:pt x="7497" y="4212"/>
                    <a:pt x="6598" y="4212"/>
                  </a:cubicBezTo>
                  <a:cubicBezTo>
                    <a:pt x="6345" y="4212"/>
                    <a:pt x="6102" y="4179"/>
                    <a:pt x="5870" y="4111"/>
                  </a:cubicBezTo>
                  <a:cubicBezTo>
                    <a:pt x="4249" y="3651"/>
                    <a:pt x="3174" y="1637"/>
                    <a:pt x="2884" y="887"/>
                  </a:cubicBezTo>
                  <a:cubicBezTo>
                    <a:pt x="2672" y="330"/>
                    <a:pt x="2141" y="0"/>
                    <a:pt x="15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9"/>
            <p:cNvSpPr/>
            <p:nvPr/>
          </p:nvSpPr>
          <p:spPr>
            <a:xfrm>
              <a:off x="1806550" y="4640850"/>
              <a:ext cx="165925" cy="249550"/>
            </a:xfrm>
            <a:custGeom>
              <a:rect b="b" l="l" r="r" t="t"/>
              <a:pathLst>
                <a:path extrusionOk="0" h="9982" w="6637">
                  <a:moveTo>
                    <a:pt x="1544" y="0"/>
                  </a:moveTo>
                  <a:cubicBezTo>
                    <a:pt x="1182" y="0"/>
                    <a:pt x="819" y="137"/>
                    <a:pt x="546" y="410"/>
                  </a:cubicBezTo>
                  <a:cubicBezTo>
                    <a:pt x="0" y="973"/>
                    <a:pt x="0" y="1860"/>
                    <a:pt x="546" y="2406"/>
                  </a:cubicBezTo>
                  <a:cubicBezTo>
                    <a:pt x="3446" y="5307"/>
                    <a:pt x="2901" y="8088"/>
                    <a:pt x="2849" y="8224"/>
                  </a:cubicBezTo>
                  <a:cubicBezTo>
                    <a:pt x="2679" y="8992"/>
                    <a:pt x="3122" y="9743"/>
                    <a:pt x="3890" y="9930"/>
                  </a:cubicBezTo>
                  <a:cubicBezTo>
                    <a:pt x="3992" y="9964"/>
                    <a:pt x="4112" y="9981"/>
                    <a:pt x="4231" y="9981"/>
                  </a:cubicBezTo>
                  <a:cubicBezTo>
                    <a:pt x="4880" y="9981"/>
                    <a:pt x="5443" y="9538"/>
                    <a:pt x="5596" y="8906"/>
                  </a:cubicBezTo>
                  <a:cubicBezTo>
                    <a:pt x="5647" y="8736"/>
                    <a:pt x="6637" y="4522"/>
                    <a:pt x="2542" y="427"/>
                  </a:cubicBezTo>
                  <a:lnTo>
                    <a:pt x="2542" y="410"/>
                  </a:lnTo>
                  <a:cubicBezTo>
                    <a:pt x="2269" y="137"/>
                    <a:pt x="1907" y="0"/>
                    <a:pt x="15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9"/>
            <p:cNvSpPr/>
            <p:nvPr/>
          </p:nvSpPr>
          <p:spPr>
            <a:xfrm>
              <a:off x="1825300" y="4156600"/>
              <a:ext cx="389450" cy="299150"/>
            </a:xfrm>
            <a:custGeom>
              <a:rect b="b" l="l" r="r" t="t"/>
              <a:pathLst>
                <a:path extrusionOk="0" h="11966" w="15578">
                  <a:moveTo>
                    <a:pt x="1465" y="0"/>
                  </a:moveTo>
                  <a:cubicBezTo>
                    <a:pt x="748" y="0"/>
                    <a:pt x="134" y="559"/>
                    <a:pt x="69" y="1302"/>
                  </a:cubicBezTo>
                  <a:cubicBezTo>
                    <a:pt x="1" y="2087"/>
                    <a:pt x="581" y="2752"/>
                    <a:pt x="1366" y="2821"/>
                  </a:cubicBezTo>
                  <a:lnTo>
                    <a:pt x="1434" y="2821"/>
                  </a:lnTo>
                  <a:cubicBezTo>
                    <a:pt x="1587" y="2957"/>
                    <a:pt x="1860" y="3657"/>
                    <a:pt x="2048" y="4169"/>
                  </a:cubicBezTo>
                  <a:cubicBezTo>
                    <a:pt x="2645" y="5909"/>
                    <a:pt x="3515" y="7547"/>
                    <a:pt x="4607" y="9014"/>
                  </a:cubicBezTo>
                  <a:cubicBezTo>
                    <a:pt x="6382" y="11386"/>
                    <a:pt x="8839" y="11966"/>
                    <a:pt x="10869" y="11966"/>
                  </a:cubicBezTo>
                  <a:cubicBezTo>
                    <a:pt x="12097" y="11966"/>
                    <a:pt x="13309" y="11761"/>
                    <a:pt x="14469" y="11386"/>
                  </a:cubicBezTo>
                  <a:cubicBezTo>
                    <a:pt x="15203" y="11113"/>
                    <a:pt x="15578" y="10311"/>
                    <a:pt x="15322" y="9577"/>
                  </a:cubicBezTo>
                  <a:lnTo>
                    <a:pt x="15322" y="9577"/>
                  </a:lnTo>
                  <a:lnTo>
                    <a:pt x="15322" y="9594"/>
                  </a:lnTo>
                  <a:cubicBezTo>
                    <a:pt x="15108" y="9019"/>
                    <a:pt x="14570" y="8654"/>
                    <a:pt x="13994" y="8654"/>
                  </a:cubicBezTo>
                  <a:cubicBezTo>
                    <a:pt x="13834" y="8654"/>
                    <a:pt x="13672" y="8682"/>
                    <a:pt x="13513" y="8741"/>
                  </a:cubicBezTo>
                  <a:cubicBezTo>
                    <a:pt x="13419" y="8767"/>
                    <a:pt x="12286" y="9159"/>
                    <a:pt x="10902" y="9159"/>
                  </a:cubicBezTo>
                  <a:cubicBezTo>
                    <a:pt x="9549" y="9159"/>
                    <a:pt x="7956" y="8784"/>
                    <a:pt x="6860" y="7325"/>
                  </a:cubicBezTo>
                  <a:cubicBezTo>
                    <a:pt x="5921" y="6062"/>
                    <a:pt x="5205" y="4663"/>
                    <a:pt x="4693" y="3196"/>
                  </a:cubicBezTo>
                  <a:cubicBezTo>
                    <a:pt x="4164" y="1780"/>
                    <a:pt x="3550" y="176"/>
                    <a:pt x="1587" y="5"/>
                  </a:cubicBezTo>
                  <a:cubicBezTo>
                    <a:pt x="1546" y="2"/>
                    <a:pt x="1505" y="0"/>
                    <a:pt x="14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9"/>
            <p:cNvSpPr/>
            <p:nvPr/>
          </p:nvSpPr>
          <p:spPr>
            <a:xfrm>
              <a:off x="1685400" y="3824450"/>
              <a:ext cx="70400" cy="1253625"/>
            </a:xfrm>
            <a:custGeom>
              <a:rect b="b" l="l" r="r" t="t"/>
              <a:pathLst>
                <a:path extrusionOk="0" h="50145" w="2816">
                  <a:moveTo>
                    <a:pt x="1417" y="1"/>
                  </a:moveTo>
                  <a:cubicBezTo>
                    <a:pt x="632" y="1"/>
                    <a:pt x="1" y="632"/>
                    <a:pt x="1" y="1400"/>
                  </a:cubicBezTo>
                  <a:lnTo>
                    <a:pt x="1" y="48728"/>
                  </a:lnTo>
                  <a:cubicBezTo>
                    <a:pt x="1" y="49513"/>
                    <a:pt x="632" y="50144"/>
                    <a:pt x="1417" y="50144"/>
                  </a:cubicBezTo>
                  <a:cubicBezTo>
                    <a:pt x="2184" y="50144"/>
                    <a:pt x="2816" y="49513"/>
                    <a:pt x="2816" y="48728"/>
                  </a:cubicBezTo>
                  <a:lnTo>
                    <a:pt x="2816" y="1400"/>
                  </a:lnTo>
                  <a:cubicBezTo>
                    <a:pt x="2816" y="632"/>
                    <a:pt x="2184" y="1"/>
                    <a:pt x="14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9"/>
            <p:cNvSpPr/>
            <p:nvPr/>
          </p:nvSpPr>
          <p:spPr>
            <a:xfrm>
              <a:off x="1373600" y="4338925"/>
              <a:ext cx="195200" cy="336600"/>
            </a:xfrm>
            <a:custGeom>
              <a:rect b="b" l="l" r="r" t="t"/>
              <a:pathLst>
                <a:path extrusionOk="0" h="13464" w="7808">
                  <a:moveTo>
                    <a:pt x="4037" y="0"/>
                  </a:moveTo>
                  <a:cubicBezTo>
                    <a:pt x="3535" y="0"/>
                    <a:pt x="3050" y="266"/>
                    <a:pt x="2799" y="731"/>
                  </a:cubicBezTo>
                  <a:cubicBezTo>
                    <a:pt x="1366" y="3598"/>
                    <a:pt x="1" y="9876"/>
                    <a:pt x="5068" y="13255"/>
                  </a:cubicBezTo>
                  <a:cubicBezTo>
                    <a:pt x="5316" y="13400"/>
                    <a:pt x="5563" y="13463"/>
                    <a:pt x="5795" y="13463"/>
                  </a:cubicBezTo>
                  <a:cubicBezTo>
                    <a:pt x="6984" y="13463"/>
                    <a:pt x="7808" y="11802"/>
                    <a:pt x="6638" y="10917"/>
                  </a:cubicBezTo>
                  <a:lnTo>
                    <a:pt x="6638" y="10900"/>
                  </a:lnTo>
                  <a:cubicBezTo>
                    <a:pt x="2389" y="8085"/>
                    <a:pt x="5204" y="2250"/>
                    <a:pt x="5324" y="1994"/>
                  </a:cubicBezTo>
                  <a:cubicBezTo>
                    <a:pt x="5648" y="1294"/>
                    <a:pt x="5341" y="476"/>
                    <a:pt x="4675" y="151"/>
                  </a:cubicBezTo>
                  <a:cubicBezTo>
                    <a:pt x="4471" y="49"/>
                    <a:pt x="4252" y="0"/>
                    <a:pt x="40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9"/>
            <p:cNvSpPr/>
            <p:nvPr/>
          </p:nvSpPr>
          <p:spPr>
            <a:xfrm>
              <a:off x="1684975" y="3427775"/>
              <a:ext cx="70825" cy="246975"/>
            </a:xfrm>
            <a:custGeom>
              <a:rect b="b" l="l" r="r" t="t"/>
              <a:pathLst>
                <a:path extrusionOk="0" h="9879" w="2833">
                  <a:moveTo>
                    <a:pt x="1417" y="0"/>
                  </a:moveTo>
                  <a:cubicBezTo>
                    <a:pt x="632" y="0"/>
                    <a:pt x="1" y="632"/>
                    <a:pt x="1" y="1416"/>
                  </a:cubicBezTo>
                  <a:lnTo>
                    <a:pt x="1" y="8463"/>
                  </a:lnTo>
                  <a:cubicBezTo>
                    <a:pt x="1" y="9248"/>
                    <a:pt x="632" y="9879"/>
                    <a:pt x="1417" y="9879"/>
                  </a:cubicBezTo>
                  <a:cubicBezTo>
                    <a:pt x="2201" y="9879"/>
                    <a:pt x="2833" y="9248"/>
                    <a:pt x="2833" y="8463"/>
                  </a:cubicBezTo>
                  <a:lnTo>
                    <a:pt x="2833" y="1416"/>
                  </a:lnTo>
                  <a:cubicBezTo>
                    <a:pt x="2833" y="632"/>
                    <a:pt x="2201" y="0"/>
                    <a:pt x="14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9"/>
            <p:cNvSpPr/>
            <p:nvPr/>
          </p:nvSpPr>
          <p:spPr>
            <a:xfrm>
              <a:off x="1684975" y="5227775"/>
              <a:ext cx="70825" cy="247400"/>
            </a:xfrm>
            <a:custGeom>
              <a:rect b="b" l="l" r="r" t="t"/>
              <a:pathLst>
                <a:path extrusionOk="0" h="9896" w="2833">
                  <a:moveTo>
                    <a:pt x="1417" y="0"/>
                  </a:moveTo>
                  <a:cubicBezTo>
                    <a:pt x="632" y="0"/>
                    <a:pt x="1" y="631"/>
                    <a:pt x="1" y="1416"/>
                  </a:cubicBezTo>
                  <a:lnTo>
                    <a:pt x="1" y="8480"/>
                  </a:lnTo>
                  <a:cubicBezTo>
                    <a:pt x="1" y="9264"/>
                    <a:pt x="632" y="9896"/>
                    <a:pt x="1417" y="9896"/>
                  </a:cubicBezTo>
                  <a:cubicBezTo>
                    <a:pt x="2201" y="9896"/>
                    <a:pt x="2833" y="9264"/>
                    <a:pt x="2833" y="8480"/>
                  </a:cubicBezTo>
                  <a:lnTo>
                    <a:pt x="2833" y="1416"/>
                  </a:lnTo>
                  <a:cubicBezTo>
                    <a:pt x="2833" y="631"/>
                    <a:pt x="2201" y="0"/>
                    <a:pt x="14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9"/>
            <p:cNvSpPr/>
            <p:nvPr/>
          </p:nvSpPr>
          <p:spPr>
            <a:xfrm>
              <a:off x="697975" y="4416050"/>
              <a:ext cx="244425" cy="70850"/>
            </a:xfrm>
            <a:custGeom>
              <a:rect b="b" l="l" r="r" t="t"/>
              <a:pathLst>
                <a:path extrusionOk="0" h="2834" w="9777">
                  <a:moveTo>
                    <a:pt x="1365" y="1"/>
                  </a:moveTo>
                  <a:cubicBezTo>
                    <a:pt x="597" y="35"/>
                    <a:pt x="0" y="649"/>
                    <a:pt x="0" y="1417"/>
                  </a:cubicBezTo>
                  <a:cubicBezTo>
                    <a:pt x="0" y="2168"/>
                    <a:pt x="597" y="2799"/>
                    <a:pt x="1365" y="2833"/>
                  </a:cubicBezTo>
                  <a:lnTo>
                    <a:pt x="8429" y="2833"/>
                  </a:lnTo>
                  <a:cubicBezTo>
                    <a:pt x="9179" y="2799"/>
                    <a:pt x="9776" y="2168"/>
                    <a:pt x="9776" y="1417"/>
                  </a:cubicBezTo>
                  <a:cubicBezTo>
                    <a:pt x="9776" y="649"/>
                    <a:pt x="9179" y="35"/>
                    <a:pt x="84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9"/>
            <p:cNvSpPr/>
            <p:nvPr/>
          </p:nvSpPr>
          <p:spPr>
            <a:xfrm>
              <a:off x="2498375" y="4416050"/>
              <a:ext cx="244450" cy="70850"/>
            </a:xfrm>
            <a:custGeom>
              <a:rect b="b" l="l" r="r" t="t"/>
              <a:pathLst>
                <a:path extrusionOk="0" h="2834" w="9778">
                  <a:moveTo>
                    <a:pt x="1366" y="1"/>
                  </a:moveTo>
                  <a:cubicBezTo>
                    <a:pt x="598" y="35"/>
                    <a:pt x="1" y="649"/>
                    <a:pt x="1" y="1417"/>
                  </a:cubicBezTo>
                  <a:cubicBezTo>
                    <a:pt x="1" y="2168"/>
                    <a:pt x="598" y="2799"/>
                    <a:pt x="1366" y="2833"/>
                  </a:cubicBezTo>
                  <a:lnTo>
                    <a:pt x="8412" y="2833"/>
                  </a:lnTo>
                  <a:cubicBezTo>
                    <a:pt x="9180" y="2799"/>
                    <a:pt x="9777" y="2168"/>
                    <a:pt x="9777" y="1417"/>
                  </a:cubicBezTo>
                  <a:cubicBezTo>
                    <a:pt x="9777" y="649"/>
                    <a:pt x="9180" y="35"/>
                    <a:pt x="84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9"/>
            <p:cNvSpPr/>
            <p:nvPr/>
          </p:nvSpPr>
          <p:spPr>
            <a:xfrm>
              <a:off x="971900" y="3717175"/>
              <a:ext cx="223850" cy="195375"/>
            </a:xfrm>
            <a:custGeom>
              <a:rect b="b" l="l" r="r" t="t"/>
              <a:pathLst>
                <a:path extrusionOk="0" h="7815" w="8954">
                  <a:moveTo>
                    <a:pt x="2014" y="1"/>
                  </a:moveTo>
                  <a:cubicBezTo>
                    <a:pt x="928" y="1"/>
                    <a:pt x="1" y="1390"/>
                    <a:pt x="986" y="2415"/>
                  </a:cubicBezTo>
                  <a:lnTo>
                    <a:pt x="5968" y="7397"/>
                  </a:lnTo>
                  <a:cubicBezTo>
                    <a:pt x="6274" y="7691"/>
                    <a:pt x="6612" y="7815"/>
                    <a:pt x="6937" y="7815"/>
                  </a:cubicBezTo>
                  <a:cubicBezTo>
                    <a:pt x="8024" y="7815"/>
                    <a:pt x="8954" y="6425"/>
                    <a:pt x="7981" y="5401"/>
                  </a:cubicBezTo>
                  <a:lnTo>
                    <a:pt x="2982" y="419"/>
                  </a:lnTo>
                  <a:cubicBezTo>
                    <a:pt x="2677" y="124"/>
                    <a:pt x="2338" y="1"/>
                    <a:pt x="20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9"/>
            <p:cNvSpPr/>
            <p:nvPr/>
          </p:nvSpPr>
          <p:spPr>
            <a:xfrm>
              <a:off x="2245125" y="4989975"/>
              <a:ext cx="223750" cy="195800"/>
            </a:xfrm>
            <a:custGeom>
              <a:rect b="b" l="l" r="r" t="t"/>
              <a:pathLst>
                <a:path extrusionOk="0" h="7832" w="8950">
                  <a:moveTo>
                    <a:pt x="2014" y="0"/>
                  </a:moveTo>
                  <a:cubicBezTo>
                    <a:pt x="927" y="0"/>
                    <a:pt x="0" y="1390"/>
                    <a:pt x="986" y="2414"/>
                  </a:cubicBezTo>
                  <a:lnTo>
                    <a:pt x="5968" y="7413"/>
                  </a:lnTo>
                  <a:cubicBezTo>
                    <a:pt x="6274" y="7708"/>
                    <a:pt x="6612" y="7831"/>
                    <a:pt x="6936" y="7831"/>
                  </a:cubicBezTo>
                  <a:cubicBezTo>
                    <a:pt x="8022" y="7831"/>
                    <a:pt x="8950" y="6442"/>
                    <a:pt x="7964" y="5417"/>
                  </a:cubicBezTo>
                  <a:lnTo>
                    <a:pt x="2982" y="418"/>
                  </a:lnTo>
                  <a:cubicBezTo>
                    <a:pt x="2676" y="124"/>
                    <a:pt x="2338" y="0"/>
                    <a:pt x="20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9"/>
            <p:cNvSpPr/>
            <p:nvPr/>
          </p:nvSpPr>
          <p:spPr>
            <a:xfrm>
              <a:off x="2254825" y="3717075"/>
              <a:ext cx="203050" cy="196025"/>
            </a:xfrm>
            <a:custGeom>
              <a:rect b="b" l="l" r="r" t="t"/>
              <a:pathLst>
                <a:path extrusionOk="0" h="7841" w="8122">
                  <a:moveTo>
                    <a:pt x="6578" y="0"/>
                  </a:moveTo>
                  <a:cubicBezTo>
                    <a:pt x="6215" y="0"/>
                    <a:pt x="5853" y="141"/>
                    <a:pt x="5580" y="423"/>
                  </a:cubicBezTo>
                  <a:lnTo>
                    <a:pt x="598" y="5405"/>
                  </a:lnTo>
                  <a:cubicBezTo>
                    <a:pt x="18" y="5951"/>
                    <a:pt x="1" y="6872"/>
                    <a:pt x="564" y="7435"/>
                  </a:cubicBezTo>
                  <a:cubicBezTo>
                    <a:pt x="841" y="7704"/>
                    <a:pt x="1201" y="7840"/>
                    <a:pt x="1562" y="7840"/>
                  </a:cubicBezTo>
                  <a:cubicBezTo>
                    <a:pt x="1935" y="7840"/>
                    <a:pt x="2308" y="7695"/>
                    <a:pt x="2594" y="7401"/>
                  </a:cubicBezTo>
                  <a:lnTo>
                    <a:pt x="7576" y="2419"/>
                  </a:lnTo>
                  <a:cubicBezTo>
                    <a:pt x="8122" y="1856"/>
                    <a:pt x="8122" y="969"/>
                    <a:pt x="7576" y="423"/>
                  </a:cubicBezTo>
                  <a:cubicBezTo>
                    <a:pt x="7303" y="141"/>
                    <a:pt x="6940" y="0"/>
                    <a:pt x="65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9"/>
            <p:cNvSpPr/>
            <p:nvPr/>
          </p:nvSpPr>
          <p:spPr>
            <a:xfrm>
              <a:off x="982475" y="4990175"/>
              <a:ext cx="202625" cy="195375"/>
            </a:xfrm>
            <a:custGeom>
              <a:rect b="b" l="l" r="r" t="t"/>
              <a:pathLst>
                <a:path extrusionOk="0" h="7815" w="8105">
                  <a:moveTo>
                    <a:pt x="6554" y="1"/>
                  </a:moveTo>
                  <a:cubicBezTo>
                    <a:pt x="6194" y="1"/>
                    <a:pt x="5835" y="137"/>
                    <a:pt x="5562" y="410"/>
                  </a:cubicBezTo>
                  <a:lnTo>
                    <a:pt x="563" y="5409"/>
                  </a:lnTo>
                  <a:cubicBezTo>
                    <a:pt x="0" y="5955"/>
                    <a:pt x="0" y="6860"/>
                    <a:pt x="563" y="7405"/>
                  </a:cubicBezTo>
                  <a:cubicBezTo>
                    <a:pt x="836" y="7678"/>
                    <a:pt x="1199" y="7815"/>
                    <a:pt x="1561" y="7815"/>
                  </a:cubicBezTo>
                  <a:cubicBezTo>
                    <a:pt x="1924" y="7815"/>
                    <a:pt x="2286" y="7678"/>
                    <a:pt x="2559" y="7405"/>
                  </a:cubicBezTo>
                  <a:lnTo>
                    <a:pt x="7558" y="2406"/>
                  </a:lnTo>
                  <a:cubicBezTo>
                    <a:pt x="8104" y="1860"/>
                    <a:pt x="8104" y="956"/>
                    <a:pt x="7558" y="410"/>
                  </a:cubicBezTo>
                  <a:cubicBezTo>
                    <a:pt x="7277" y="137"/>
                    <a:pt x="6914" y="1"/>
                    <a:pt x="65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 name="Google Shape;638;p39"/>
          <p:cNvSpPr/>
          <p:nvPr/>
        </p:nvSpPr>
        <p:spPr>
          <a:xfrm>
            <a:off x="4664275" y="3867463"/>
            <a:ext cx="657300" cy="657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 name="Google Shape;639;p39"/>
          <p:cNvGrpSpPr/>
          <p:nvPr/>
        </p:nvGrpSpPr>
        <p:grpSpPr>
          <a:xfrm>
            <a:off x="4756294" y="4005181"/>
            <a:ext cx="473251" cy="381893"/>
            <a:chOff x="3347200" y="2315450"/>
            <a:chExt cx="2157025" cy="1740625"/>
          </a:xfrm>
        </p:grpSpPr>
        <p:sp>
          <p:nvSpPr>
            <p:cNvPr id="640" name="Google Shape;640;p39"/>
            <p:cNvSpPr/>
            <p:nvPr/>
          </p:nvSpPr>
          <p:spPr>
            <a:xfrm>
              <a:off x="3347200" y="2315450"/>
              <a:ext cx="2157025" cy="1740625"/>
            </a:xfrm>
            <a:custGeom>
              <a:rect b="b" l="l" r="r" t="t"/>
              <a:pathLst>
                <a:path extrusionOk="0" h="69625" w="86281">
                  <a:moveTo>
                    <a:pt x="61371" y="4200"/>
                  </a:moveTo>
                  <a:cubicBezTo>
                    <a:pt x="66178" y="4200"/>
                    <a:pt x="70983" y="6060"/>
                    <a:pt x="74610" y="9773"/>
                  </a:cubicBezTo>
                  <a:cubicBezTo>
                    <a:pt x="81674" y="16990"/>
                    <a:pt x="81520" y="28745"/>
                    <a:pt x="74286" y="35980"/>
                  </a:cubicBezTo>
                  <a:lnTo>
                    <a:pt x="46083" y="64182"/>
                  </a:lnTo>
                  <a:cubicBezTo>
                    <a:pt x="45256" y="65001"/>
                    <a:pt x="44177" y="65411"/>
                    <a:pt x="43100" y="65411"/>
                  </a:cubicBezTo>
                  <a:cubicBezTo>
                    <a:pt x="42023" y="65411"/>
                    <a:pt x="40948" y="65001"/>
                    <a:pt x="40129" y="64182"/>
                  </a:cubicBezTo>
                  <a:lnTo>
                    <a:pt x="11739" y="35792"/>
                  </a:lnTo>
                  <a:cubicBezTo>
                    <a:pt x="4505" y="28575"/>
                    <a:pt x="4505" y="16854"/>
                    <a:pt x="11739" y="9619"/>
                  </a:cubicBezTo>
                  <a:cubicBezTo>
                    <a:pt x="15356" y="6011"/>
                    <a:pt x="20090" y="4207"/>
                    <a:pt x="24825" y="4207"/>
                  </a:cubicBezTo>
                  <a:cubicBezTo>
                    <a:pt x="29559" y="4207"/>
                    <a:pt x="34294" y="6011"/>
                    <a:pt x="37911" y="9619"/>
                  </a:cubicBezTo>
                  <a:lnTo>
                    <a:pt x="40129" y="11837"/>
                  </a:lnTo>
                  <a:lnTo>
                    <a:pt x="36734" y="15250"/>
                  </a:lnTo>
                  <a:cubicBezTo>
                    <a:pt x="35966" y="16069"/>
                    <a:pt x="35983" y="17365"/>
                    <a:pt x="36785" y="18167"/>
                  </a:cubicBezTo>
                  <a:cubicBezTo>
                    <a:pt x="37197" y="18571"/>
                    <a:pt x="37739" y="18776"/>
                    <a:pt x="38281" y="18776"/>
                  </a:cubicBezTo>
                  <a:cubicBezTo>
                    <a:pt x="38793" y="18776"/>
                    <a:pt x="39304" y="18592"/>
                    <a:pt x="39702" y="18219"/>
                  </a:cubicBezTo>
                  <a:lnTo>
                    <a:pt x="48284" y="9619"/>
                  </a:lnTo>
                  <a:cubicBezTo>
                    <a:pt x="51899" y="6004"/>
                    <a:pt x="56636" y="4200"/>
                    <a:pt x="61371" y="4200"/>
                  </a:cubicBezTo>
                  <a:close/>
                  <a:moveTo>
                    <a:pt x="61378" y="1"/>
                  </a:moveTo>
                  <a:cubicBezTo>
                    <a:pt x="55566" y="1"/>
                    <a:pt x="49752" y="2215"/>
                    <a:pt x="45316" y="6651"/>
                  </a:cubicBezTo>
                  <a:lnTo>
                    <a:pt x="43098" y="8869"/>
                  </a:lnTo>
                  <a:lnTo>
                    <a:pt x="40880" y="6651"/>
                  </a:lnTo>
                  <a:cubicBezTo>
                    <a:pt x="36457" y="2287"/>
                    <a:pt x="30699" y="108"/>
                    <a:pt x="24941" y="108"/>
                  </a:cubicBezTo>
                  <a:cubicBezTo>
                    <a:pt x="19127" y="108"/>
                    <a:pt x="13313" y="2330"/>
                    <a:pt x="8872" y="6770"/>
                  </a:cubicBezTo>
                  <a:cubicBezTo>
                    <a:pt x="51" y="15591"/>
                    <a:pt x="0" y="29889"/>
                    <a:pt x="8770" y="38778"/>
                  </a:cubicBezTo>
                  <a:lnTo>
                    <a:pt x="37160" y="67168"/>
                  </a:lnTo>
                  <a:cubicBezTo>
                    <a:pt x="38798" y="68806"/>
                    <a:pt x="40948" y="69625"/>
                    <a:pt x="43100" y="69625"/>
                  </a:cubicBezTo>
                  <a:cubicBezTo>
                    <a:pt x="45252" y="69625"/>
                    <a:pt x="47406" y="68806"/>
                    <a:pt x="49052" y="67168"/>
                  </a:cubicBezTo>
                  <a:lnTo>
                    <a:pt x="77255" y="38965"/>
                  </a:lnTo>
                  <a:cubicBezTo>
                    <a:pt x="86110" y="30093"/>
                    <a:pt x="86280" y="15693"/>
                    <a:pt x="77630" y="6838"/>
                  </a:cubicBezTo>
                  <a:cubicBezTo>
                    <a:pt x="73178" y="2283"/>
                    <a:pt x="67279" y="1"/>
                    <a:pt x="613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9"/>
            <p:cNvSpPr/>
            <p:nvPr/>
          </p:nvSpPr>
          <p:spPr>
            <a:xfrm>
              <a:off x="4912600" y="2511375"/>
              <a:ext cx="354050" cy="403725"/>
            </a:xfrm>
            <a:custGeom>
              <a:rect b="b" l="l" r="r" t="t"/>
              <a:pathLst>
                <a:path extrusionOk="0" h="16149" w="14162">
                  <a:moveTo>
                    <a:pt x="2335" y="0"/>
                  </a:moveTo>
                  <a:cubicBezTo>
                    <a:pt x="1409" y="0"/>
                    <a:pt x="563" y="606"/>
                    <a:pt x="307" y="1544"/>
                  </a:cubicBezTo>
                  <a:cubicBezTo>
                    <a:pt x="0" y="2670"/>
                    <a:pt x="648" y="3813"/>
                    <a:pt x="1774" y="4137"/>
                  </a:cubicBezTo>
                  <a:cubicBezTo>
                    <a:pt x="6330" y="5417"/>
                    <a:pt x="9589" y="9443"/>
                    <a:pt x="9879" y="14186"/>
                  </a:cubicBezTo>
                  <a:cubicBezTo>
                    <a:pt x="9947" y="15295"/>
                    <a:pt x="10868" y="16148"/>
                    <a:pt x="11977" y="16148"/>
                  </a:cubicBezTo>
                  <a:lnTo>
                    <a:pt x="12114" y="16148"/>
                  </a:lnTo>
                  <a:cubicBezTo>
                    <a:pt x="13274" y="16080"/>
                    <a:pt x="14161" y="15090"/>
                    <a:pt x="14076" y="13930"/>
                  </a:cubicBezTo>
                  <a:lnTo>
                    <a:pt x="14076" y="13913"/>
                  </a:lnTo>
                  <a:cubicBezTo>
                    <a:pt x="13683" y="7396"/>
                    <a:pt x="9196" y="1851"/>
                    <a:pt x="2900" y="76"/>
                  </a:cubicBezTo>
                  <a:cubicBezTo>
                    <a:pt x="2712" y="25"/>
                    <a:pt x="2522" y="0"/>
                    <a:pt x="23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 name="Google Shape;642;p39"/>
          <p:cNvSpPr txBox="1"/>
          <p:nvPr/>
        </p:nvSpPr>
        <p:spPr>
          <a:xfrm>
            <a:off x="7613000" y="1294875"/>
            <a:ext cx="330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EB Garamond"/>
                <a:ea typeface="EB Garamond"/>
                <a:cs typeface="EB Garamond"/>
                <a:sym typeface="EB Garamond"/>
              </a:rPr>
              <a:t>[</a:t>
            </a:r>
            <a:r>
              <a:rPr lang="en" sz="800">
                <a:solidFill>
                  <a:schemeClr val="dk1"/>
                </a:solidFill>
                <a:latin typeface="EB Garamond"/>
                <a:ea typeface="EB Garamond"/>
                <a:cs typeface="EB Garamond"/>
                <a:sym typeface="EB Garamond"/>
              </a:rPr>
              <a:t>1]</a:t>
            </a:r>
            <a:endParaRPr/>
          </a:p>
        </p:txBody>
      </p:sp>
      <p:sp>
        <p:nvSpPr>
          <p:cNvPr id="643" name="Google Shape;643;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40"/>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rPr>
              <a:t>USER STORY - PRODUCT MANAGER</a:t>
            </a:r>
            <a:endParaRPr/>
          </a:p>
        </p:txBody>
      </p:sp>
      <p:graphicFrame>
        <p:nvGraphicFramePr>
          <p:cNvPr id="649" name="Google Shape;649;p40"/>
          <p:cNvGraphicFramePr/>
          <p:nvPr/>
        </p:nvGraphicFramePr>
        <p:xfrm>
          <a:off x="300725" y="1034110"/>
          <a:ext cx="3000000" cy="3000000"/>
        </p:xfrm>
        <a:graphic>
          <a:graphicData uri="http://schemas.openxmlformats.org/drawingml/2006/table">
            <a:tbl>
              <a:tblPr>
                <a:noFill/>
                <a:tableStyleId>{8C577D0D-909D-4F2A-B3C5-32B6E3C17CE5}</a:tableStyleId>
              </a:tblPr>
              <a:tblGrid>
                <a:gridCol w="404475"/>
                <a:gridCol w="904875"/>
                <a:gridCol w="1263225"/>
                <a:gridCol w="1263225"/>
                <a:gridCol w="1054700"/>
                <a:gridCol w="2001450"/>
                <a:gridCol w="1699100"/>
              </a:tblGrid>
              <a:tr h="483950">
                <a:tc>
                  <a:txBody>
                    <a:bodyPr/>
                    <a:lstStyle/>
                    <a:p>
                      <a:pPr indent="0" lvl="0" marL="0" rtl="0" algn="l">
                        <a:spcBef>
                          <a:spcPts val="0"/>
                        </a:spcBef>
                        <a:spcAft>
                          <a:spcPts val="0"/>
                        </a:spcAft>
                        <a:buNone/>
                      </a:pPr>
                      <a:r>
                        <a:t/>
                      </a:r>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accent5"/>
                          </a:solidFill>
                          <a:latin typeface="Montserrat ExtraBold"/>
                          <a:ea typeface="Montserrat ExtraBold"/>
                          <a:cs typeface="Montserrat ExtraBold"/>
                          <a:sym typeface="Montserrat ExtraBold"/>
                        </a:rPr>
                        <a:t>STORY TYPE</a:t>
                      </a:r>
                      <a:endParaRPr sz="1100">
                        <a:solidFill>
                          <a:schemeClr val="accent5"/>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9AD7D2"/>
                          </a:solidFill>
                          <a:latin typeface="Montserrat ExtraBold"/>
                          <a:ea typeface="Montserrat ExtraBold"/>
                          <a:cs typeface="Montserrat ExtraBold"/>
                          <a:sym typeface="Montserrat ExtraBold"/>
                        </a:rPr>
                        <a:t>PRIORITY LEVEL</a:t>
                      </a:r>
                      <a:endParaRPr sz="11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9AD7D2"/>
                          </a:solidFill>
                          <a:latin typeface="Montserrat ExtraBold"/>
                          <a:ea typeface="Montserrat ExtraBold"/>
                          <a:cs typeface="Montserrat ExtraBold"/>
                          <a:sym typeface="Montserrat ExtraBold"/>
                        </a:rPr>
                        <a:t>STORY POINTS</a:t>
                      </a:r>
                      <a:endParaRPr sz="11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9AD7D2"/>
                          </a:solidFill>
                          <a:latin typeface="Montserrat ExtraBold"/>
                          <a:ea typeface="Montserrat ExtraBold"/>
                          <a:cs typeface="Montserrat ExtraBold"/>
                          <a:sym typeface="Montserrat ExtraBold"/>
                        </a:rPr>
                        <a:t>THEME</a:t>
                      </a:r>
                      <a:endParaRPr sz="11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100">
                          <a:solidFill>
                            <a:srgbClr val="9AD7D2"/>
                          </a:solidFill>
                          <a:latin typeface="Montserrat ExtraBold"/>
                          <a:ea typeface="Montserrat ExtraBold"/>
                          <a:cs typeface="Montserrat ExtraBold"/>
                          <a:sym typeface="Montserrat ExtraBold"/>
                        </a:rPr>
                        <a:t>USER STORY CONTENT</a:t>
                      </a:r>
                      <a:endParaRPr sz="11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100">
                          <a:solidFill>
                            <a:srgbClr val="9AD7D2"/>
                          </a:solidFill>
                          <a:latin typeface="Montserrat ExtraBold"/>
                          <a:ea typeface="Montserrat ExtraBold"/>
                          <a:cs typeface="Montserrat ExtraBold"/>
                          <a:sym typeface="Montserrat ExtraBold"/>
                        </a:rPr>
                        <a:t>ACCEPTANCE CRITERIA</a:t>
                      </a:r>
                      <a:endParaRPr sz="11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r>
              <a:tr h="1010000">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0</a:t>
                      </a:r>
                      <a:r>
                        <a:rPr lang="en" sz="1100">
                          <a:solidFill>
                            <a:srgbClr val="FFFFFF"/>
                          </a:solidFill>
                          <a:latin typeface="Montserrat ExtraBold"/>
                          <a:ea typeface="Montserrat ExtraBold"/>
                          <a:cs typeface="Montserrat ExtraBold"/>
                          <a:sym typeface="Montserrat ExtraBold"/>
                        </a:rPr>
                        <a:t>.</a:t>
                      </a:r>
                      <a:endParaRPr sz="1100">
                        <a:solidFill>
                          <a:srgbClr val="FFFFFF"/>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EPIC USER STORY</a:t>
                      </a:r>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1</a:t>
                      </a:r>
                      <a:endParaRPr sz="1100">
                        <a:solidFill>
                          <a:srgbClr val="434343"/>
                        </a:solidFill>
                        <a:latin typeface="EB Garamond"/>
                        <a:ea typeface="EB Garamond"/>
                        <a:cs typeface="EB Garamond"/>
                        <a:sym typeface="EB Garamond"/>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434343"/>
                          </a:solidFill>
                          <a:latin typeface="EB Garamond"/>
                          <a:ea typeface="EB Garamond"/>
                          <a:cs typeface="EB Garamond"/>
                          <a:sym typeface="EB Garamond"/>
                        </a:rPr>
                        <a:t>8</a:t>
                      </a:r>
                      <a:endParaRPr sz="11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rgbClr val="434343"/>
                        </a:solidFill>
                      </a:endParaRPr>
                    </a:p>
                    <a:p>
                      <a:pPr indent="0" lvl="0" marL="0" rtl="0" algn="ctr">
                        <a:spcBef>
                          <a:spcPts val="0"/>
                        </a:spcBef>
                        <a:spcAft>
                          <a:spcPts val="0"/>
                        </a:spcAft>
                        <a:buNone/>
                      </a:pPr>
                      <a:r>
                        <a:rPr lang="en" sz="1000">
                          <a:solidFill>
                            <a:srgbClr val="434343"/>
                          </a:solidFill>
                          <a:latin typeface="EB Garamond"/>
                          <a:ea typeface="EB Garamond"/>
                          <a:cs typeface="EB Garamond"/>
                          <a:sym typeface="EB Garamond"/>
                        </a:rPr>
                        <a:t>Build customer centric products</a:t>
                      </a:r>
                      <a:endParaRPr sz="10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900">
                          <a:solidFill>
                            <a:srgbClr val="434343"/>
                          </a:solidFill>
                          <a:latin typeface="EB Garamond"/>
                          <a:ea typeface="EB Garamond"/>
                          <a:cs typeface="EB Garamond"/>
                          <a:sym typeface="EB Garamond"/>
                        </a:rPr>
                        <a:t>As a product manager, I want to  develop products that would resonate with specific target audience so that I can build products that are viable for the business. </a:t>
                      </a:r>
                      <a:endParaRPr sz="9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900">
                          <a:solidFill>
                            <a:schemeClr val="dk1"/>
                          </a:solidFill>
                          <a:latin typeface="EB Garamond"/>
                          <a:ea typeface="EB Garamond"/>
                          <a:cs typeface="EB Garamond"/>
                          <a:sym typeface="EB Garamond"/>
                        </a:rPr>
                        <a:t>Product sales for the new target segment should increase sales by at least 20%</a:t>
                      </a:r>
                      <a:endParaRPr sz="900">
                        <a:solidFill>
                          <a:schemeClr val="dk1"/>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1114600">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1.1</a:t>
                      </a:r>
                      <a:endParaRPr sz="1100">
                        <a:solidFill>
                          <a:srgbClr val="FFFFFF"/>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LEVEL 1 </a:t>
                      </a:r>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rPr lang="en" sz="1100">
                          <a:latin typeface="EB Garamond"/>
                          <a:ea typeface="EB Garamond"/>
                          <a:cs typeface="EB Garamond"/>
                          <a:sym typeface="EB Garamond"/>
                        </a:rPr>
                        <a:t>1</a:t>
                      </a:r>
                      <a:endParaRPr sz="1100">
                        <a:latin typeface="EB Garamond"/>
                        <a:ea typeface="EB Garamond"/>
                        <a:cs typeface="EB Garamond"/>
                        <a:sym typeface="EB Garamond"/>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EB Garamond"/>
                          <a:ea typeface="EB Garamond"/>
                          <a:cs typeface="EB Garamond"/>
                          <a:sym typeface="EB Garamond"/>
                        </a:rPr>
                        <a:t>5</a:t>
                      </a:r>
                      <a:endParaRPr sz="1100">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rgbClr val="434343"/>
                          </a:solidFill>
                          <a:latin typeface="EB Garamond"/>
                          <a:ea typeface="EB Garamond"/>
                          <a:cs typeface="EB Garamond"/>
                          <a:sym typeface="EB Garamond"/>
                        </a:rPr>
                        <a:t>Customer Segmentation </a:t>
                      </a:r>
                      <a:endParaRPr sz="9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900">
                          <a:solidFill>
                            <a:schemeClr val="dk1"/>
                          </a:solidFill>
                          <a:latin typeface="EB Garamond"/>
                          <a:ea typeface="EB Garamond"/>
                          <a:cs typeface="EB Garamond"/>
                          <a:sym typeface="EB Garamond"/>
                        </a:rPr>
                        <a:t>As a product manager, I want to  address pain points of customer segments so that I can prioritize key features for product development  and build product roadmap </a:t>
                      </a:r>
                      <a:endParaRPr sz="1200">
                        <a:solidFill>
                          <a:schemeClr val="dk1"/>
                        </a:solidFill>
                        <a:highlight>
                          <a:schemeClr val="lt1"/>
                        </a:highlight>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900">
                          <a:solidFill>
                            <a:schemeClr val="dk1"/>
                          </a:solidFill>
                          <a:latin typeface="EB Garamond"/>
                          <a:ea typeface="EB Garamond"/>
                          <a:cs typeface="EB Garamond"/>
                          <a:sym typeface="EB Garamond"/>
                        </a:rPr>
                        <a:t>Newly added feature set to the product should increase revenues of the product line by at least 15%</a:t>
                      </a:r>
                      <a:endParaRPr sz="900">
                        <a:solidFill>
                          <a:schemeClr val="dk1"/>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1114600">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1.2</a:t>
                      </a:r>
                      <a:endParaRPr sz="1100">
                        <a:solidFill>
                          <a:srgbClr val="FFFFFF"/>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Level 2</a:t>
                      </a:r>
                      <a:endParaRPr sz="1100">
                        <a:solidFill>
                          <a:srgbClr val="FFFFFF"/>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latin typeface="EB Garamond"/>
                          <a:ea typeface="EB Garamond"/>
                          <a:cs typeface="EB Garamond"/>
                          <a:sym typeface="EB Garamond"/>
                        </a:rPr>
                        <a:t>1</a:t>
                      </a:r>
                      <a:endParaRPr sz="1100">
                        <a:latin typeface="EB Garamond"/>
                        <a:ea typeface="EB Garamond"/>
                        <a:cs typeface="EB Garamond"/>
                        <a:sym typeface="EB Garamond"/>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EB Garamond"/>
                          <a:ea typeface="EB Garamond"/>
                          <a:cs typeface="EB Garamond"/>
                          <a:sym typeface="EB Garamond"/>
                        </a:rPr>
                        <a:t>3</a:t>
                      </a:r>
                      <a:endParaRPr sz="1100">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rgbClr val="434343"/>
                          </a:solidFill>
                          <a:latin typeface="EB Garamond"/>
                          <a:ea typeface="EB Garamond"/>
                          <a:cs typeface="EB Garamond"/>
                          <a:sym typeface="EB Garamond"/>
                        </a:rPr>
                        <a:t>Utilize</a:t>
                      </a:r>
                      <a:r>
                        <a:rPr lang="en" sz="900">
                          <a:solidFill>
                            <a:srgbClr val="434343"/>
                          </a:solidFill>
                          <a:latin typeface="EB Garamond"/>
                          <a:ea typeface="EB Garamond"/>
                          <a:cs typeface="EB Garamond"/>
                          <a:sym typeface="EB Garamond"/>
                        </a:rPr>
                        <a:t> Visuals</a:t>
                      </a:r>
                      <a:endParaRPr sz="9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dk1"/>
                          </a:solidFill>
                          <a:latin typeface="EB Garamond"/>
                          <a:ea typeface="EB Garamond"/>
                          <a:cs typeface="EB Garamond"/>
                          <a:sym typeface="EB Garamond"/>
                        </a:rPr>
                        <a:t>As a product manager, I want to use dashboards  to visualize reports so that I can track our customer segments </a:t>
                      </a:r>
                      <a:endParaRPr sz="900">
                        <a:solidFill>
                          <a:schemeClr val="dk1"/>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dk1"/>
                          </a:solidFill>
                          <a:latin typeface="EB Garamond"/>
                          <a:ea typeface="EB Garamond"/>
                          <a:cs typeface="EB Garamond"/>
                          <a:sym typeface="EB Garamond"/>
                        </a:rPr>
                        <a:t>Product manager should be able to visualize  daily/weekly/monthly active customer metrics using dashboard</a:t>
                      </a:r>
                      <a:endParaRPr sz="600">
                        <a:solidFill>
                          <a:schemeClr val="dk1"/>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bl>
          </a:graphicData>
        </a:graphic>
      </p:graphicFrame>
      <p:sp>
        <p:nvSpPr>
          <p:cNvPr id="650" name="Google Shape;650;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41"/>
          <p:cNvSpPr/>
          <p:nvPr/>
        </p:nvSpPr>
        <p:spPr>
          <a:xfrm>
            <a:off x="5244025" y="1583488"/>
            <a:ext cx="657300" cy="657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1"/>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MARKETING MANAGER - GARY WYNYARD</a:t>
            </a:r>
            <a:endParaRPr/>
          </a:p>
        </p:txBody>
      </p:sp>
      <p:sp>
        <p:nvSpPr>
          <p:cNvPr id="657" name="Google Shape;657;p41"/>
          <p:cNvSpPr txBox="1"/>
          <p:nvPr/>
        </p:nvSpPr>
        <p:spPr>
          <a:xfrm>
            <a:off x="981475" y="1082175"/>
            <a:ext cx="4024200" cy="1698300"/>
          </a:xfrm>
          <a:prstGeom prst="rect">
            <a:avLst/>
          </a:prstGeom>
          <a:noFill/>
          <a:ln>
            <a:noFill/>
          </a:ln>
        </p:spPr>
        <p:txBody>
          <a:bodyPr anchorCtr="0" anchor="t" bIns="0" lIns="0" spcFirstLastPara="1" rIns="0" wrap="square" tIns="6350">
            <a:noAutofit/>
          </a:bodyPr>
          <a:lstStyle/>
          <a:p>
            <a:pPr indent="0" lvl="0" marL="0" rtl="0" algn="ctr">
              <a:spcBef>
                <a:spcPts val="0"/>
              </a:spcBef>
              <a:spcAft>
                <a:spcPts val="0"/>
              </a:spcAft>
              <a:buNone/>
            </a:pPr>
            <a:r>
              <a:rPr lang="en" sz="1200">
                <a:solidFill>
                  <a:srgbClr val="434343"/>
                </a:solidFill>
                <a:latin typeface="Montserrat ExtraBold"/>
                <a:ea typeface="Montserrat ExtraBold"/>
                <a:cs typeface="Montserrat ExtraBold"/>
                <a:sym typeface="Montserrat ExtraBold"/>
              </a:rPr>
              <a:t>BACKGROUND</a:t>
            </a:r>
            <a:endParaRPr sz="1200">
              <a:solidFill>
                <a:schemeClr val="dk1"/>
              </a:solidFill>
              <a:latin typeface="Montserrat ExtraBold"/>
              <a:ea typeface="Montserrat ExtraBold"/>
              <a:cs typeface="Montserrat ExtraBold"/>
              <a:sym typeface="Montserrat ExtraBold"/>
            </a:endParaRPr>
          </a:p>
          <a:p>
            <a:pPr indent="-298450" lvl="0" marL="45720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50 years old marketing manager, joined Sprinters inc 5 years ago. </a:t>
            </a:r>
            <a:endParaRPr sz="1100">
              <a:solidFill>
                <a:schemeClr val="dk1"/>
              </a:solidFill>
              <a:latin typeface="EB Garamond"/>
              <a:ea typeface="EB Garamond"/>
              <a:cs typeface="EB Garamond"/>
              <a:sym typeface="EB Garamond"/>
            </a:endParaRPr>
          </a:p>
          <a:p>
            <a:pPr indent="-298450" lvl="0" marL="45720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Gary was born in Babruysk in the Soviet Union and immigrated to the United States at the age of three.</a:t>
            </a:r>
            <a:endParaRPr sz="1100">
              <a:solidFill>
                <a:schemeClr val="dk1"/>
              </a:solidFill>
              <a:latin typeface="EB Garamond"/>
              <a:ea typeface="EB Garamond"/>
              <a:cs typeface="EB Garamond"/>
              <a:sym typeface="EB Garamond"/>
            </a:endParaRPr>
          </a:p>
          <a:p>
            <a:pPr indent="-298450" lvl="0" marL="45720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 Graduated with a bachelor’s degree in management science. </a:t>
            </a:r>
            <a:endParaRPr sz="1100">
              <a:solidFill>
                <a:schemeClr val="dk1"/>
              </a:solidFill>
              <a:latin typeface="EB Garamond"/>
              <a:ea typeface="EB Garamond"/>
              <a:cs typeface="EB Garamond"/>
              <a:sym typeface="EB Garamond"/>
            </a:endParaRPr>
          </a:p>
          <a:p>
            <a:pPr indent="-298450" lvl="0" marL="45720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With his life experience of working in many different fields and industries, Gary helps the Sprinters with analyzing and predicting the market demand to meet the satisfaction of customer.</a:t>
            </a:r>
            <a:endParaRPr sz="1100">
              <a:solidFill>
                <a:schemeClr val="dk1"/>
              </a:solidFill>
              <a:latin typeface="EB Garamond"/>
              <a:ea typeface="EB Garamond"/>
              <a:cs typeface="EB Garamond"/>
              <a:sym typeface="EB Garamond"/>
            </a:endParaRPr>
          </a:p>
          <a:p>
            <a:pPr indent="0" lvl="0" marL="0" marR="0" rtl="0" algn="r">
              <a:lnSpc>
                <a:spcPct val="100000"/>
              </a:lnSpc>
              <a:spcBef>
                <a:spcPts val="0"/>
              </a:spcBef>
              <a:spcAft>
                <a:spcPts val="0"/>
              </a:spcAft>
              <a:buNone/>
            </a:pPr>
            <a:r>
              <a:t/>
            </a:r>
            <a:endParaRPr sz="1100">
              <a:solidFill>
                <a:schemeClr val="dk1"/>
              </a:solidFill>
              <a:latin typeface="EB Garamond"/>
              <a:ea typeface="EB Garamond"/>
              <a:cs typeface="EB Garamond"/>
              <a:sym typeface="EB Garamond"/>
            </a:endParaRPr>
          </a:p>
        </p:txBody>
      </p:sp>
      <p:sp>
        <p:nvSpPr>
          <p:cNvPr id="658" name="Google Shape;658;p41"/>
          <p:cNvSpPr txBox="1"/>
          <p:nvPr/>
        </p:nvSpPr>
        <p:spPr>
          <a:xfrm>
            <a:off x="981475" y="2662950"/>
            <a:ext cx="3788400" cy="1502400"/>
          </a:xfrm>
          <a:prstGeom prst="rect">
            <a:avLst/>
          </a:prstGeom>
          <a:noFill/>
          <a:ln>
            <a:noFill/>
          </a:ln>
        </p:spPr>
        <p:txBody>
          <a:bodyPr anchorCtr="0" anchor="t" bIns="0" lIns="0" spcFirstLastPara="1" rIns="0" wrap="square" tIns="6350">
            <a:noAutofit/>
          </a:bodyPr>
          <a:lstStyle/>
          <a:p>
            <a:pPr indent="0" lvl="0" marL="0" rtl="0" algn="ctr">
              <a:spcBef>
                <a:spcPts val="0"/>
              </a:spcBef>
              <a:spcAft>
                <a:spcPts val="0"/>
              </a:spcAft>
              <a:buNone/>
            </a:pPr>
            <a:r>
              <a:rPr lang="en" sz="1200">
                <a:solidFill>
                  <a:srgbClr val="434343"/>
                </a:solidFill>
                <a:latin typeface="Montserrat ExtraBold"/>
                <a:ea typeface="Montserrat ExtraBold"/>
                <a:cs typeface="Montserrat ExtraBold"/>
                <a:sym typeface="Montserrat ExtraBold"/>
              </a:rPr>
              <a:t>FUNCTIONS</a:t>
            </a:r>
            <a:endParaRPr sz="1050">
              <a:solidFill>
                <a:schemeClr val="dk1"/>
              </a:solidFill>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Developing, implementing and executing strategic marketing plans</a:t>
            </a:r>
            <a:endParaRPr sz="1100">
              <a:solidFill>
                <a:schemeClr val="dk1"/>
              </a:solidFill>
              <a:latin typeface="EB Garamond"/>
              <a:ea typeface="EB Garamond"/>
              <a:cs typeface="EB Garamond"/>
              <a:sym typeface="EB Garamond"/>
            </a:endParaRPr>
          </a:p>
          <a:p>
            <a:pPr indent="-298450" lvl="0" marL="45720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Championing customer relationship management in the organization</a:t>
            </a:r>
            <a:endParaRPr sz="1100">
              <a:solidFill>
                <a:schemeClr val="dk1"/>
              </a:solidFill>
              <a:latin typeface="EB Garamond"/>
              <a:ea typeface="EB Garamond"/>
              <a:cs typeface="EB Garamond"/>
              <a:sym typeface="EB Garamond"/>
            </a:endParaRPr>
          </a:p>
          <a:p>
            <a:pPr indent="-298450" lvl="0" marL="45720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Predicting and planning for the future market demand </a:t>
            </a:r>
            <a:endParaRPr sz="1100">
              <a:solidFill>
                <a:schemeClr val="dk1"/>
              </a:solidFill>
              <a:latin typeface="EB Garamond"/>
              <a:ea typeface="EB Garamond"/>
              <a:cs typeface="EB Garamond"/>
              <a:sym typeface="EB Garamond"/>
            </a:endParaRPr>
          </a:p>
          <a:p>
            <a:pPr indent="-298450" lvl="0" marL="45720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Analyzes customer data received from analytics team to make business decisions</a:t>
            </a:r>
            <a:endParaRPr sz="1100">
              <a:solidFill>
                <a:schemeClr val="dk1"/>
              </a:solidFill>
              <a:latin typeface="EB Garamond"/>
              <a:ea typeface="EB Garamond"/>
              <a:cs typeface="EB Garamond"/>
              <a:sym typeface="EB Garamond"/>
            </a:endParaRPr>
          </a:p>
          <a:p>
            <a:pPr indent="0" lvl="0" marL="0" marR="0" rtl="0" algn="r">
              <a:lnSpc>
                <a:spcPct val="100000"/>
              </a:lnSpc>
              <a:spcBef>
                <a:spcPts val="0"/>
              </a:spcBef>
              <a:spcAft>
                <a:spcPts val="0"/>
              </a:spcAft>
              <a:buNone/>
            </a:pPr>
            <a:r>
              <a:t/>
            </a:r>
            <a:endParaRPr sz="1200">
              <a:solidFill>
                <a:schemeClr val="dk1"/>
              </a:solidFill>
              <a:latin typeface="Montserrat ExtraBold"/>
              <a:ea typeface="Montserrat ExtraBold"/>
              <a:cs typeface="Montserrat ExtraBold"/>
              <a:sym typeface="Montserrat ExtraBold"/>
            </a:endParaRPr>
          </a:p>
        </p:txBody>
      </p:sp>
      <p:sp>
        <p:nvSpPr>
          <p:cNvPr id="659" name="Google Shape;659;p41"/>
          <p:cNvSpPr txBox="1"/>
          <p:nvPr/>
        </p:nvSpPr>
        <p:spPr>
          <a:xfrm>
            <a:off x="981475" y="4263925"/>
            <a:ext cx="3334200" cy="992700"/>
          </a:xfrm>
          <a:prstGeom prst="rect">
            <a:avLst/>
          </a:prstGeom>
          <a:noFill/>
          <a:ln>
            <a:noFill/>
          </a:ln>
        </p:spPr>
        <p:txBody>
          <a:bodyPr anchorCtr="0" anchor="t" bIns="0" lIns="0" spcFirstLastPara="1" rIns="0" wrap="square" tIns="6350">
            <a:noAutofit/>
          </a:bodyPr>
          <a:lstStyle/>
          <a:p>
            <a:pPr indent="0" lvl="0" marL="0" rtl="0" algn="ctr">
              <a:spcBef>
                <a:spcPts val="0"/>
              </a:spcBef>
              <a:spcAft>
                <a:spcPts val="0"/>
              </a:spcAft>
              <a:buNone/>
            </a:pPr>
            <a:r>
              <a:rPr lang="en" sz="1200">
                <a:solidFill>
                  <a:srgbClr val="434343"/>
                </a:solidFill>
                <a:latin typeface="Montserrat ExtraBold"/>
                <a:ea typeface="Montserrat ExtraBold"/>
                <a:cs typeface="Montserrat ExtraBold"/>
                <a:sym typeface="Montserrat ExtraBold"/>
              </a:rPr>
              <a:t>CHARACTERISTICS</a:t>
            </a:r>
            <a:endParaRPr sz="1200">
              <a:solidFill>
                <a:schemeClr val="dk1"/>
              </a:solidFill>
              <a:latin typeface="Montserrat ExtraBold"/>
              <a:ea typeface="Montserrat ExtraBold"/>
              <a:cs typeface="Montserrat ExtraBold"/>
              <a:sym typeface="Montserrat ExtraBold"/>
            </a:endParaRPr>
          </a:p>
          <a:p>
            <a:pPr indent="-298450" lvl="0" marL="45720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With good critical thinking and organization skills</a:t>
            </a:r>
            <a:endParaRPr sz="1100">
              <a:solidFill>
                <a:schemeClr val="dk1"/>
              </a:solidFill>
              <a:latin typeface="EB Garamond"/>
              <a:ea typeface="EB Garamond"/>
              <a:cs typeface="EB Garamond"/>
              <a:sym typeface="EB Garamond"/>
            </a:endParaRPr>
          </a:p>
          <a:p>
            <a:pPr indent="-298450" lvl="0" marL="45720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Sophisticated and experienced</a:t>
            </a:r>
            <a:endParaRPr sz="1100">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latin typeface="Lato"/>
              <a:ea typeface="Lato"/>
              <a:cs typeface="Lato"/>
              <a:sym typeface="Lato"/>
            </a:endParaRPr>
          </a:p>
          <a:p>
            <a:pPr indent="0" lvl="0" marL="0" marR="0" rtl="0" algn="r">
              <a:lnSpc>
                <a:spcPct val="100000"/>
              </a:lnSpc>
              <a:spcBef>
                <a:spcPts val="1200"/>
              </a:spcBef>
              <a:spcAft>
                <a:spcPts val="0"/>
              </a:spcAft>
              <a:buNone/>
            </a:pPr>
            <a:r>
              <a:t/>
            </a:r>
            <a:endParaRPr sz="1100">
              <a:solidFill>
                <a:schemeClr val="dk1"/>
              </a:solidFill>
              <a:latin typeface="EB Garamond"/>
              <a:ea typeface="EB Garamond"/>
              <a:cs typeface="EB Garamond"/>
              <a:sym typeface="EB Garamond"/>
            </a:endParaRPr>
          </a:p>
        </p:txBody>
      </p:sp>
      <p:sp>
        <p:nvSpPr>
          <p:cNvPr id="660" name="Google Shape;660;p41"/>
          <p:cNvSpPr txBox="1"/>
          <p:nvPr/>
        </p:nvSpPr>
        <p:spPr>
          <a:xfrm>
            <a:off x="5005675" y="4792750"/>
            <a:ext cx="522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EB Garamond"/>
                <a:ea typeface="EB Garamond"/>
                <a:cs typeface="EB Garamond"/>
                <a:sym typeface="EB Garamond"/>
              </a:rPr>
              <a:t>[1]</a:t>
            </a:r>
            <a:r>
              <a:rPr lang="en" sz="800">
                <a:solidFill>
                  <a:schemeClr val="dk1"/>
                </a:solidFill>
                <a:latin typeface="EB Garamond"/>
                <a:ea typeface="EB Garamond"/>
                <a:cs typeface="EB Garamond"/>
                <a:sym typeface="EB Garamond"/>
              </a:rPr>
              <a:t>(n.d.). Retrieved from freepix.com: https://www.freepik.com/vectors/business-character</a:t>
            </a:r>
            <a:endParaRPr sz="800">
              <a:latin typeface="EB Garamond"/>
              <a:ea typeface="EB Garamond"/>
              <a:cs typeface="EB Garamond"/>
              <a:sym typeface="EB Garamond"/>
            </a:endParaRPr>
          </a:p>
        </p:txBody>
      </p:sp>
      <p:pic>
        <p:nvPicPr>
          <p:cNvPr id="661" name="Google Shape;661;p41"/>
          <p:cNvPicPr preferRelativeResize="0"/>
          <p:nvPr/>
        </p:nvPicPr>
        <p:blipFill>
          <a:blip r:embed="rId3">
            <a:alphaModFix/>
          </a:blip>
          <a:stretch>
            <a:fillRect/>
          </a:stretch>
        </p:blipFill>
        <p:spPr>
          <a:xfrm>
            <a:off x="6667175" y="920600"/>
            <a:ext cx="1421964" cy="3829251"/>
          </a:xfrm>
          <a:prstGeom prst="rect">
            <a:avLst/>
          </a:prstGeom>
          <a:noFill/>
          <a:ln>
            <a:noFill/>
          </a:ln>
        </p:spPr>
      </p:pic>
      <p:grpSp>
        <p:nvGrpSpPr>
          <p:cNvPr id="662" name="Google Shape;662;p41"/>
          <p:cNvGrpSpPr/>
          <p:nvPr/>
        </p:nvGrpSpPr>
        <p:grpSpPr>
          <a:xfrm>
            <a:off x="5362404" y="1690282"/>
            <a:ext cx="420580" cy="443712"/>
            <a:chOff x="4982550" y="238125"/>
            <a:chExt cx="1939050" cy="2045700"/>
          </a:xfrm>
        </p:grpSpPr>
        <p:sp>
          <p:nvSpPr>
            <p:cNvPr id="663" name="Google Shape;663;p41"/>
            <p:cNvSpPr/>
            <p:nvPr/>
          </p:nvSpPr>
          <p:spPr>
            <a:xfrm>
              <a:off x="4982550" y="713900"/>
              <a:ext cx="1939050" cy="1095600"/>
            </a:xfrm>
            <a:custGeom>
              <a:rect b="b" l="l" r="r" t="t"/>
              <a:pathLst>
                <a:path extrusionOk="0" h="43824" w="77562">
                  <a:moveTo>
                    <a:pt x="22760" y="6988"/>
                  </a:moveTo>
                  <a:lnTo>
                    <a:pt x="22760" y="6988"/>
                  </a:lnTo>
                  <a:cubicBezTo>
                    <a:pt x="14895" y="15382"/>
                    <a:pt x="14895" y="28451"/>
                    <a:pt x="22760" y="36863"/>
                  </a:cubicBezTo>
                  <a:cubicBezTo>
                    <a:pt x="15680" y="34013"/>
                    <a:pt x="9503" y="29356"/>
                    <a:pt x="4846" y="23333"/>
                  </a:cubicBezTo>
                  <a:cubicBezTo>
                    <a:pt x="4180" y="22497"/>
                    <a:pt x="4180" y="21337"/>
                    <a:pt x="4846" y="20501"/>
                  </a:cubicBezTo>
                  <a:cubicBezTo>
                    <a:pt x="9503" y="14478"/>
                    <a:pt x="15680" y="9820"/>
                    <a:pt x="22760" y="6988"/>
                  </a:cubicBezTo>
                  <a:close/>
                  <a:moveTo>
                    <a:pt x="38798" y="3917"/>
                  </a:moveTo>
                  <a:cubicBezTo>
                    <a:pt x="48745" y="3917"/>
                    <a:pt x="56798" y="11970"/>
                    <a:pt x="56798" y="21917"/>
                  </a:cubicBezTo>
                  <a:cubicBezTo>
                    <a:pt x="56798" y="31864"/>
                    <a:pt x="48745" y="39917"/>
                    <a:pt x="38798" y="39917"/>
                  </a:cubicBezTo>
                  <a:lnTo>
                    <a:pt x="38764" y="39917"/>
                  </a:lnTo>
                  <a:cubicBezTo>
                    <a:pt x="28817" y="39917"/>
                    <a:pt x="20747" y="31864"/>
                    <a:pt x="20747" y="21917"/>
                  </a:cubicBezTo>
                  <a:cubicBezTo>
                    <a:pt x="20747" y="11970"/>
                    <a:pt x="28817" y="3917"/>
                    <a:pt x="38764" y="3917"/>
                  </a:cubicBezTo>
                  <a:close/>
                  <a:moveTo>
                    <a:pt x="38813" y="1"/>
                  </a:moveTo>
                  <a:cubicBezTo>
                    <a:pt x="24855" y="1"/>
                    <a:pt x="11027" y="6193"/>
                    <a:pt x="1757" y="18078"/>
                  </a:cubicBezTo>
                  <a:cubicBezTo>
                    <a:pt x="0" y="20330"/>
                    <a:pt x="0" y="23486"/>
                    <a:pt x="1757" y="25739"/>
                  </a:cubicBezTo>
                  <a:cubicBezTo>
                    <a:pt x="10646" y="37153"/>
                    <a:pt x="24313" y="43824"/>
                    <a:pt x="38781" y="43824"/>
                  </a:cubicBezTo>
                  <a:cubicBezTo>
                    <a:pt x="53249" y="43824"/>
                    <a:pt x="66915" y="37153"/>
                    <a:pt x="75804" y="25739"/>
                  </a:cubicBezTo>
                  <a:cubicBezTo>
                    <a:pt x="77562" y="23486"/>
                    <a:pt x="77562" y="20330"/>
                    <a:pt x="75804" y="18078"/>
                  </a:cubicBezTo>
                  <a:lnTo>
                    <a:pt x="75804" y="18095"/>
                  </a:lnTo>
                  <a:cubicBezTo>
                    <a:pt x="75418" y="17599"/>
                    <a:pt x="74841" y="17340"/>
                    <a:pt x="74259" y="17340"/>
                  </a:cubicBezTo>
                  <a:cubicBezTo>
                    <a:pt x="73838" y="17340"/>
                    <a:pt x="73415" y="17475"/>
                    <a:pt x="73058" y="17754"/>
                  </a:cubicBezTo>
                  <a:cubicBezTo>
                    <a:pt x="72204" y="18419"/>
                    <a:pt x="72051" y="19648"/>
                    <a:pt x="72716" y="20501"/>
                  </a:cubicBezTo>
                  <a:cubicBezTo>
                    <a:pt x="73365" y="21337"/>
                    <a:pt x="73365" y="22497"/>
                    <a:pt x="72716" y="23333"/>
                  </a:cubicBezTo>
                  <a:cubicBezTo>
                    <a:pt x="68041" y="29356"/>
                    <a:pt x="61865" y="34013"/>
                    <a:pt x="54785" y="36863"/>
                  </a:cubicBezTo>
                  <a:cubicBezTo>
                    <a:pt x="62633" y="28468"/>
                    <a:pt x="62667" y="15433"/>
                    <a:pt x="54836" y="7022"/>
                  </a:cubicBezTo>
                  <a:lnTo>
                    <a:pt x="54836" y="7022"/>
                  </a:lnTo>
                  <a:cubicBezTo>
                    <a:pt x="58879" y="8643"/>
                    <a:pt x="62667" y="10878"/>
                    <a:pt x="66028" y="13642"/>
                  </a:cubicBezTo>
                  <a:cubicBezTo>
                    <a:pt x="66455" y="13983"/>
                    <a:pt x="66864" y="14341"/>
                    <a:pt x="67274" y="14700"/>
                  </a:cubicBezTo>
                  <a:cubicBezTo>
                    <a:pt x="67651" y="15030"/>
                    <a:pt x="68116" y="15194"/>
                    <a:pt x="68578" y="15194"/>
                  </a:cubicBezTo>
                  <a:cubicBezTo>
                    <a:pt x="69117" y="15194"/>
                    <a:pt x="69652" y="14970"/>
                    <a:pt x="70038" y="14529"/>
                  </a:cubicBezTo>
                  <a:cubicBezTo>
                    <a:pt x="70754" y="13727"/>
                    <a:pt x="70686" y="12499"/>
                    <a:pt x="69867" y="11782"/>
                  </a:cubicBezTo>
                  <a:cubicBezTo>
                    <a:pt x="69423" y="11390"/>
                    <a:pt x="68963" y="10997"/>
                    <a:pt x="68519" y="10622"/>
                  </a:cubicBezTo>
                  <a:cubicBezTo>
                    <a:pt x="59783" y="3471"/>
                    <a:pt x="49262" y="1"/>
                    <a:pt x="388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1"/>
            <p:cNvSpPr/>
            <p:nvPr/>
          </p:nvSpPr>
          <p:spPr>
            <a:xfrm>
              <a:off x="5728550" y="1054500"/>
              <a:ext cx="430825" cy="414625"/>
            </a:xfrm>
            <a:custGeom>
              <a:rect b="b" l="l" r="r" t="t"/>
              <a:pathLst>
                <a:path extrusionOk="0" h="16585" w="17233">
                  <a:moveTo>
                    <a:pt x="8904" y="3895"/>
                  </a:moveTo>
                  <a:cubicBezTo>
                    <a:pt x="11161" y="3895"/>
                    <a:pt x="13326" y="5648"/>
                    <a:pt x="13326" y="8293"/>
                  </a:cubicBezTo>
                  <a:cubicBezTo>
                    <a:pt x="13326" y="10715"/>
                    <a:pt x="11364" y="12678"/>
                    <a:pt x="8941" y="12678"/>
                  </a:cubicBezTo>
                  <a:cubicBezTo>
                    <a:pt x="5034" y="12678"/>
                    <a:pt x="3072" y="7951"/>
                    <a:pt x="5836" y="5188"/>
                  </a:cubicBezTo>
                  <a:cubicBezTo>
                    <a:pt x="6729" y="4294"/>
                    <a:pt x="7827" y="3895"/>
                    <a:pt x="8904" y="3895"/>
                  </a:cubicBezTo>
                  <a:close/>
                  <a:moveTo>
                    <a:pt x="8941" y="1"/>
                  </a:moveTo>
                  <a:cubicBezTo>
                    <a:pt x="5580" y="1"/>
                    <a:pt x="2560" y="2014"/>
                    <a:pt x="1280" y="5119"/>
                  </a:cubicBezTo>
                  <a:cubicBezTo>
                    <a:pt x="1" y="8224"/>
                    <a:pt x="700" y="11790"/>
                    <a:pt x="3072" y="14162"/>
                  </a:cubicBezTo>
                  <a:cubicBezTo>
                    <a:pt x="4656" y="15747"/>
                    <a:pt x="6774" y="16585"/>
                    <a:pt x="8932" y="16585"/>
                  </a:cubicBezTo>
                  <a:cubicBezTo>
                    <a:pt x="10003" y="16585"/>
                    <a:pt x="11084" y="16378"/>
                    <a:pt x="12114" y="15953"/>
                  </a:cubicBezTo>
                  <a:cubicBezTo>
                    <a:pt x="15203" y="14674"/>
                    <a:pt x="17233" y="11654"/>
                    <a:pt x="17233" y="8293"/>
                  </a:cubicBezTo>
                  <a:cubicBezTo>
                    <a:pt x="17233" y="3720"/>
                    <a:pt x="13513" y="1"/>
                    <a:pt x="89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1"/>
            <p:cNvSpPr/>
            <p:nvPr/>
          </p:nvSpPr>
          <p:spPr>
            <a:xfrm>
              <a:off x="5903000" y="238125"/>
              <a:ext cx="97700" cy="279400"/>
            </a:xfrm>
            <a:custGeom>
              <a:rect b="b" l="l" r="r" t="t"/>
              <a:pathLst>
                <a:path extrusionOk="0" h="11176" w="3908">
                  <a:moveTo>
                    <a:pt x="1963" y="0"/>
                  </a:moveTo>
                  <a:cubicBezTo>
                    <a:pt x="888" y="0"/>
                    <a:pt x="1" y="870"/>
                    <a:pt x="1" y="1962"/>
                  </a:cubicBezTo>
                  <a:lnTo>
                    <a:pt x="1" y="9281"/>
                  </a:lnTo>
                  <a:cubicBezTo>
                    <a:pt x="35" y="10339"/>
                    <a:pt x="905" y="11175"/>
                    <a:pt x="1963" y="11175"/>
                  </a:cubicBezTo>
                  <a:cubicBezTo>
                    <a:pt x="3021" y="11175"/>
                    <a:pt x="3874" y="10339"/>
                    <a:pt x="3908" y="9281"/>
                  </a:cubicBezTo>
                  <a:lnTo>
                    <a:pt x="3908" y="1962"/>
                  </a:lnTo>
                  <a:cubicBezTo>
                    <a:pt x="3908" y="870"/>
                    <a:pt x="3038" y="0"/>
                    <a:pt x="19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1"/>
            <p:cNvSpPr/>
            <p:nvPr/>
          </p:nvSpPr>
          <p:spPr>
            <a:xfrm>
              <a:off x="5903000" y="2004825"/>
              <a:ext cx="97700" cy="279000"/>
            </a:xfrm>
            <a:custGeom>
              <a:rect b="b" l="l" r="r" t="t"/>
              <a:pathLst>
                <a:path extrusionOk="0" h="11160" w="3908">
                  <a:moveTo>
                    <a:pt x="1993" y="1"/>
                  </a:moveTo>
                  <a:cubicBezTo>
                    <a:pt x="1983" y="1"/>
                    <a:pt x="1973" y="1"/>
                    <a:pt x="1963" y="1"/>
                  </a:cubicBezTo>
                  <a:cubicBezTo>
                    <a:pt x="888" y="1"/>
                    <a:pt x="1" y="871"/>
                    <a:pt x="1" y="1946"/>
                  </a:cubicBezTo>
                  <a:lnTo>
                    <a:pt x="1" y="9282"/>
                  </a:lnTo>
                  <a:cubicBezTo>
                    <a:pt x="35" y="10323"/>
                    <a:pt x="905" y="11159"/>
                    <a:pt x="1963" y="11159"/>
                  </a:cubicBezTo>
                  <a:cubicBezTo>
                    <a:pt x="3021" y="11159"/>
                    <a:pt x="3874" y="10323"/>
                    <a:pt x="3908" y="9282"/>
                  </a:cubicBezTo>
                  <a:lnTo>
                    <a:pt x="3908" y="1946"/>
                  </a:lnTo>
                  <a:cubicBezTo>
                    <a:pt x="3908" y="881"/>
                    <a:pt x="3054" y="1"/>
                    <a:pt x="19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1"/>
            <p:cNvSpPr/>
            <p:nvPr/>
          </p:nvSpPr>
          <p:spPr>
            <a:xfrm>
              <a:off x="6496325" y="523575"/>
              <a:ext cx="198375" cy="189200"/>
            </a:xfrm>
            <a:custGeom>
              <a:rect b="b" l="l" r="r" t="t"/>
              <a:pathLst>
                <a:path extrusionOk="0" h="7568" w="7935">
                  <a:moveTo>
                    <a:pt x="5793" y="0"/>
                  </a:moveTo>
                  <a:cubicBezTo>
                    <a:pt x="5290" y="0"/>
                    <a:pt x="4786" y="192"/>
                    <a:pt x="4402" y="576"/>
                  </a:cubicBezTo>
                  <a:lnTo>
                    <a:pt x="768" y="4227"/>
                  </a:lnTo>
                  <a:cubicBezTo>
                    <a:pt x="0" y="4978"/>
                    <a:pt x="0" y="6224"/>
                    <a:pt x="751" y="6991"/>
                  </a:cubicBezTo>
                  <a:cubicBezTo>
                    <a:pt x="1135" y="7375"/>
                    <a:pt x="1638" y="7567"/>
                    <a:pt x="2142" y="7567"/>
                  </a:cubicBezTo>
                  <a:cubicBezTo>
                    <a:pt x="2645" y="7567"/>
                    <a:pt x="3148" y="7375"/>
                    <a:pt x="3532" y="6991"/>
                  </a:cubicBezTo>
                  <a:lnTo>
                    <a:pt x="7166" y="3340"/>
                  </a:lnTo>
                  <a:cubicBezTo>
                    <a:pt x="7934" y="2590"/>
                    <a:pt x="7934" y="1344"/>
                    <a:pt x="7166" y="576"/>
                  </a:cubicBezTo>
                  <a:lnTo>
                    <a:pt x="7183" y="576"/>
                  </a:lnTo>
                  <a:cubicBezTo>
                    <a:pt x="6799" y="192"/>
                    <a:pt x="6296" y="0"/>
                    <a:pt x="57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1"/>
            <p:cNvSpPr/>
            <p:nvPr/>
          </p:nvSpPr>
          <p:spPr>
            <a:xfrm>
              <a:off x="5209025" y="1810875"/>
              <a:ext cx="198800" cy="189300"/>
            </a:xfrm>
            <a:custGeom>
              <a:rect b="b" l="l" r="r" t="t"/>
              <a:pathLst>
                <a:path extrusionOk="0" h="7572" w="7952">
                  <a:moveTo>
                    <a:pt x="5795" y="0"/>
                  </a:moveTo>
                  <a:cubicBezTo>
                    <a:pt x="5294" y="0"/>
                    <a:pt x="4795" y="192"/>
                    <a:pt x="4420" y="576"/>
                  </a:cubicBezTo>
                  <a:lnTo>
                    <a:pt x="769" y="4227"/>
                  </a:lnTo>
                  <a:cubicBezTo>
                    <a:pt x="1" y="4995"/>
                    <a:pt x="1" y="6240"/>
                    <a:pt x="769" y="7008"/>
                  </a:cubicBezTo>
                  <a:cubicBezTo>
                    <a:pt x="1152" y="7384"/>
                    <a:pt x="1651" y="7571"/>
                    <a:pt x="2151" y="7571"/>
                  </a:cubicBezTo>
                  <a:cubicBezTo>
                    <a:pt x="2650" y="7571"/>
                    <a:pt x="3149" y="7384"/>
                    <a:pt x="3533" y="7008"/>
                  </a:cubicBezTo>
                  <a:lnTo>
                    <a:pt x="7184" y="3357"/>
                  </a:lnTo>
                  <a:cubicBezTo>
                    <a:pt x="7951" y="2589"/>
                    <a:pt x="7951" y="1344"/>
                    <a:pt x="7184" y="576"/>
                  </a:cubicBezTo>
                  <a:cubicBezTo>
                    <a:pt x="6800" y="192"/>
                    <a:pt x="6296" y="0"/>
                    <a:pt x="57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1"/>
            <p:cNvSpPr/>
            <p:nvPr/>
          </p:nvSpPr>
          <p:spPr>
            <a:xfrm>
              <a:off x="5209025" y="523575"/>
              <a:ext cx="198800" cy="188875"/>
            </a:xfrm>
            <a:custGeom>
              <a:rect b="b" l="l" r="r" t="t"/>
              <a:pathLst>
                <a:path extrusionOk="0" h="7555" w="7952">
                  <a:moveTo>
                    <a:pt x="2151" y="0"/>
                  </a:moveTo>
                  <a:cubicBezTo>
                    <a:pt x="1651" y="0"/>
                    <a:pt x="1152" y="192"/>
                    <a:pt x="769" y="576"/>
                  </a:cubicBezTo>
                  <a:cubicBezTo>
                    <a:pt x="1" y="1344"/>
                    <a:pt x="1" y="2590"/>
                    <a:pt x="769" y="3340"/>
                  </a:cubicBezTo>
                  <a:lnTo>
                    <a:pt x="4420" y="6991"/>
                  </a:lnTo>
                  <a:cubicBezTo>
                    <a:pt x="4795" y="7367"/>
                    <a:pt x="5294" y="7554"/>
                    <a:pt x="5795" y="7554"/>
                  </a:cubicBezTo>
                  <a:cubicBezTo>
                    <a:pt x="6296" y="7554"/>
                    <a:pt x="6800" y="7367"/>
                    <a:pt x="7184" y="6991"/>
                  </a:cubicBezTo>
                  <a:cubicBezTo>
                    <a:pt x="7951" y="6224"/>
                    <a:pt x="7951" y="4978"/>
                    <a:pt x="7184" y="4210"/>
                  </a:cubicBezTo>
                  <a:lnTo>
                    <a:pt x="7184" y="4227"/>
                  </a:lnTo>
                  <a:lnTo>
                    <a:pt x="3533" y="576"/>
                  </a:lnTo>
                  <a:cubicBezTo>
                    <a:pt x="3149" y="192"/>
                    <a:pt x="2650" y="0"/>
                    <a:pt x="21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1"/>
            <p:cNvSpPr/>
            <p:nvPr/>
          </p:nvSpPr>
          <p:spPr>
            <a:xfrm>
              <a:off x="6496325" y="1811200"/>
              <a:ext cx="198800" cy="188975"/>
            </a:xfrm>
            <a:custGeom>
              <a:rect b="b" l="l" r="r" t="t"/>
              <a:pathLst>
                <a:path extrusionOk="0" h="7559" w="7952">
                  <a:moveTo>
                    <a:pt x="2144" y="0"/>
                  </a:moveTo>
                  <a:cubicBezTo>
                    <a:pt x="1643" y="0"/>
                    <a:pt x="1144" y="188"/>
                    <a:pt x="768" y="563"/>
                  </a:cubicBezTo>
                  <a:cubicBezTo>
                    <a:pt x="0" y="1331"/>
                    <a:pt x="0" y="2576"/>
                    <a:pt x="768" y="3344"/>
                  </a:cubicBezTo>
                  <a:lnTo>
                    <a:pt x="4402" y="6995"/>
                  </a:lnTo>
                  <a:cubicBezTo>
                    <a:pt x="4786" y="7371"/>
                    <a:pt x="5290" y="7558"/>
                    <a:pt x="5793" y="7558"/>
                  </a:cubicBezTo>
                  <a:cubicBezTo>
                    <a:pt x="6296" y="7558"/>
                    <a:pt x="6799" y="7371"/>
                    <a:pt x="7183" y="6995"/>
                  </a:cubicBezTo>
                  <a:cubicBezTo>
                    <a:pt x="7951" y="6227"/>
                    <a:pt x="7951" y="4982"/>
                    <a:pt x="7183" y="4214"/>
                  </a:cubicBezTo>
                  <a:lnTo>
                    <a:pt x="3532" y="563"/>
                  </a:lnTo>
                  <a:cubicBezTo>
                    <a:pt x="3148" y="188"/>
                    <a:pt x="2645" y="0"/>
                    <a:pt x="21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 name="Google Shape;671;p41"/>
          <p:cNvSpPr/>
          <p:nvPr/>
        </p:nvSpPr>
        <p:spPr>
          <a:xfrm>
            <a:off x="5244025" y="3839988"/>
            <a:ext cx="657300" cy="657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1"/>
          <p:cNvSpPr/>
          <p:nvPr/>
        </p:nvSpPr>
        <p:spPr>
          <a:xfrm>
            <a:off x="5244025" y="2790175"/>
            <a:ext cx="657300" cy="657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3" name="Google Shape;673;p41"/>
          <p:cNvGrpSpPr/>
          <p:nvPr/>
        </p:nvGrpSpPr>
        <p:grpSpPr>
          <a:xfrm>
            <a:off x="5362380" y="2908272"/>
            <a:ext cx="420626" cy="421150"/>
            <a:chOff x="697975" y="3427775"/>
            <a:chExt cx="2044850" cy="2047400"/>
          </a:xfrm>
        </p:grpSpPr>
        <p:sp>
          <p:nvSpPr>
            <p:cNvPr id="674" name="Google Shape;674;p41"/>
            <p:cNvSpPr/>
            <p:nvPr/>
          </p:nvSpPr>
          <p:spPr>
            <a:xfrm>
              <a:off x="1038350" y="3780525"/>
              <a:ext cx="1365375" cy="1401200"/>
            </a:xfrm>
            <a:custGeom>
              <a:rect b="b" l="l" r="r" t="t"/>
              <a:pathLst>
                <a:path extrusionOk="0" h="56048" w="54615">
                  <a:moveTo>
                    <a:pt x="22986" y="2834"/>
                  </a:moveTo>
                  <a:cubicBezTo>
                    <a:pt x="24845" y="2834"/>
                    <a:pt x="26096" y="3960"/>
                    <a:pt x="26309" y="4163"/>
                  </a:cubicBezTo>
                  <a:cubicBezTo>
                    <a:pt x="26565" y="4436"/>
                    <a:pt x="26923" y="4573"/>
                    <a:pt x="27299" y="4573"/>
                  </a:cubicBezTo>
                  <a:lnTo>
                    <a:pt x="27333" y="4573"/>
                  </a:lnTo>
                  <a:cubicBezTo>
                    <a:pt x="27708" y="4573"/>
                    <a:pt x="28066" y="4436"/>
                    <a:pt x="28339" y="4180"/>
                  </a:cubicBezTo>
                  <a:cubicBezTo>
                    <a:pt x="28553" y="3967"/>
                    <a:pt x="29800" y="2835"/>
                    <a:pt x="31659" y="2835"/>
                  </a:cubicBezTo>
                  <a:cubicBezTo>
                    <a:pt x="32924" y="2835"/>
                    <a:pt x="34472" y="3358"/>
                    <a:pt x="36171" y="5050"/>
                  </a:cubicBezTo>
                  <a:cubicBezTo>
                    <a:pt x="36438" y="5317"/>
                    <a:pt x="36799" y="5459"/>
                    <a:pt x="37172" y="5459"/>
                  </a:cubicBezTo>
                  <a:cubicBezTo>
                    <a:pt x="37276" y="5459"/>
                    <a:pt x="37380" y="5448"/>
                    <a:pt x="37484" y="5426"/>
                  </a:cubicBezTo>
                  <a:cubicBezTo>
                    <a:pt x="37542" y="5414"/>
                    <a:pt x="37700" y="5386"/>
                    <a:pt x="37925" y="5386"/>
                  </a:cubicBezTo>
                  <a:cubicBezTo>
                    <a:pt x="38690" y="5386"/>
                    <a:pt x="40228" y="5715"/>
                    <a:pt x="41204" y="8156"/>
                  </a:cubicBezTo>
                  <a:cubicBezTo>
                    <a:pt x="41426" y="8685"/>
                    <a:pt x="41937" y="9043"/>
                    <a:pt x="42518" y="9043"/>
                  </a:cubicBezTo>
                  <a:cubicBezTo>
                    <a:pt x="43882" y="9162"/>
                    <a:pt x="45162" y="9794"/>
                    <a:pt x="46083" y="10817"/>
                  </a:cubicBezTo>
                  <a:cubicBezTo>
                    <a:pt x="47807" y="12660"/>
                    <a:pt x="48557" y="15850"/>
                    <a:pt x="48250" y="20030"/>
                  </a:cubicBezTo>
                  <a:cubicBezTo>
                    <a:pt x="48233" y="20338"/>
                    <a:pt x="48318" y="20645"/>
                    <a:pt x="48489" y="20918"/>
                  </a:cubicBezTo>
                  <a:cubicBezTo>
                    <a:pt x="48950" y="21617"/>
                    <a:pt x="52823" y="27930"/>
                    <a:pt x="46203" y="32349"/>
                  </a:cubicBezTo>
                  <a:lnTo>
                    <a:pt x="46186" y="32349"/>
                  </a:lnTo>
                  <a:cubicBezTo>
                    <a:pt x="45691" y="32673"/>
                    <a:pt x="45452" y="33287"/>
                    <a:pt x="45606" y="33850"/>
                  </a:cubicBezTo>
                  <a:cubicBezTo>
                    <a:pt x="45657" y="34106"/>
                    <a:pt x="47005" y="39890"/>
                    <a:pt x="41955" y="42040"/>
                  </a:cubicBezTo>
                  <a:cubicBezTo>
                    <a:pt x="41272" y="42330"/>
                    <a:pt x="40931" y="43098"/>
                    <a:pt x="41170" y="43797"/>
                  </a:cubicBezTo>
                  <a:cubicBezTo>
                    <a:pt x="41170" y="43814"/>
                    <a:pt x="41750" y="45674"/>
                    <a:pt x="40999" y="46919"/>
                  </a:cubicBezTo>
                  <a:cubicBezTo>
                    <a:pt x="40590" y="47585"/>
                    <a:pt x="39839" y="48011"/>
                    <a:pt x="38696" y="48199"/>
                  </a:cubicBezTo>
                  <a:cubicBezTo>
                    <a:pt x="38286" y="48267"/>
                    <a:pt x="37928" y="48523"/>
                    <a:pt x="37723" y="48882"/>
                  </a:cubicBezTo>
                  <a:cubicBezTo>
                    <a:pt x="37007" y="50093"/>
                    <a:pt x="34686" y="53232"/>
                    <a:pt x="32434" y="53232"/>
                  </a:cubicBezTo>
                  <a:lnTo>
                    <a:pt x="32383" y="53232"/>
                  </a:lnTo>
                  <a:cubicBezTo>
                    <a:pt x="31086" y="53215"/>
                    <a:pt x="29790" y="52072"/>
                    <a:pt x="28578" y="49820"/>
                  </a:cubicBezTo>
                  <a:cubicBezTo>
                    <a:pt x="28305" y="49359"/>
                    <a:pt x="27811" y="49086"/>
                    <a:pt x="27299" y="49086"/>
                  </a:cubicBezTo>
                  <a:cubicBezTo>
                    <a:pt x="26770" y="49086"/>
                    <a:pt x="26292" y="49359"/>
                    <a:pt x="26053" y="49820"/>
                  </a:cubicBezTo>
                  <a:cubicBezTo>
                    <a:pt x="24825" y="52055"/>
                    <a:pt x="23545" y="53215"/>
                    <a:pt x="22231" y="53232"/>
                  </a:cubicBezTo>
                  <a:lnTo>
                    <a:pt x="22197" y="53232"/>
                  </a:lnTo>
                  <a:cubicBezTo>
                    <a:pt x="19945" y="53232"/>
                    <a:pt x="17608" y="50110"/>
                    <a:pt x="16908" y="48899"/>
                  </a:cubicBezTo>
                  <a:cubicBezTo>
                    <a:pt x="16686" y="48523"/>
                    <a:pt x="16328" y="48284"/>
                    <a:pt x="15919" y="48216"/>
                  </a:cubicBezTo>
                  <a:cubicBezTo>
                    <a:pt x="14793" y="48028"/>
                    <a:pt x="14042" y="47602"/>
                    <a:pt x="13632" y="46937"/>
                  </a:cubicBezTo>
                  <a:cubicBezTo>
                    <a:pt x="12984" y="45879"/>
                    <a:pt x="13291" y="44309"/>
                    <a:pt x="13445" y="43797"/>
                  </a:cubicBezTo>
                  <a:cubicBezTo>
                    <a:pt x="13684" y="43098"/>
                    <a:pt x="13342" y="42330"/>
                    <a:pt x="12660" y="42040"/>
                  </a:cubicBezTo>
                  <a:cubicBezTo>
                    <a:pt x="7627" y="39890"/>
                    <a:pt x="8958" y="34106"/>
                    <a:pt x="9009" y="33867"/>
                  </a:cubicBezTo>
                  <a:cubicBezTo>
                    <a:pt x="9162" y="33287"/>
                    <a:pt x="8923" y="32673"/>
                    <a:pt x="8429" y="32349"/>
                  </a:cubicBezTo>
                  <a:cubicBezTo>
                    <a:pt x="1809" y="27930"/>
                    <a:pt x="5682" y="21617"/>
                    <a:pt x="6142" y="20918"/>
                  </a:cubicBezTo>
                  <a:cubicBezTo>
                    <a:pt x="6313" y="20645"/>
                    <a:pt x="6398" y="20338"/>
                    <a:pt x="6381" y="20030"/>
                  </a:cubicBezTo>
                  <a:cubicBezTo>
                    <a:pt x="6091" y="15867"/>
                    <a:pt x="6825" y="12694"/>
                    <a:pt x="8514" y="10851"/>
                  </a:cubicBezTo>
                  <a:cubicBezTo>
                    <a:pt x="9435" y="9811"/>
                    <a:pt x="10732" y="9162"/>
                    <a:pt x="12131" y="9043"/>
                  </a:cubicBezTo>
                  <a:cubicBezTo>
                    <a:pt x="12694" y="9043"/>
                    <a:pt x="13223" y="8685"/>
                    <a:pt x="13428" y="8156"/>
                  </a:cubicBezTo>
                  <a:cubicBezTo>
                    <a:pt x="14409" y="5702"/>
                    <a:pt x="15968" y="5393"/>
                    <a:pt x="16726" y="5393"/>
                  </a:cubicBezTo>
                  <a:cubicBezTo>
                    <a:pt x="16943" y="5393"/>
                    <a:pt x="17094" y="5418"/>
                    <a:pt x="17147" y="5426"/>
                  </a:cubicBezTo>
                  <a:cubicBezTo>
                    <a:pt x="17260" y="5454"/>
                    <a:pt x="17376" y="5468"/>
                    <a:pt x="17490" y="5468"/>
                  </a:cubicBezTo>
                  <a:cubicBezTo>
                    <a:pt x="17858" y="5468"/>
                    <a:pt x="18218" y="5324"/>
                    <a:pt x="18478" y="5050"/>
                  </a:cubicBezTo>
                  <a:cubicBezTo>
                    <a:pt x="20172" y="3357"/>
                    <a:pt x="21720" y="2834"/>
                    <a:pt x="22986" y="2834"/>
                  </a:cubicBezTo>
                  <a:close/>
                  <a:moveTo>
                    <a:pt x="22933" y="1"/>
                  </a:moveTo>
                  <a:cubicBezTo>
                    <a:pt x="21243" y="1"/>
                    <a:pt x="19171" y="583"/>
                    <a:pt x="16994" y="2577"/>
                  </a:cubicBezTo>
                  <a:cubicBezTo>
                    <a:pt x="16906" y="2572"/>
                    <a:pt x="16815" y="2570"/>
                    <a:pt x="16723" y="2570"/>
                  </a:cubicBezTo>
                  <a:cubicBezTo>
                    <a:pt x="15026" y="2570"/>
                    <a:pt x="12647" y="3353"/>
                    <a:pt x="11159" y="6330"/>
                  </a:cubicBezTo>
                  <a:cubicBezTo>
                    <a:pt x="9367" y="6654"/>
                    <a:pt x="7712" y="7541"/>
                    <a:pt x="6484" y="8889"/>
                  </a:cubicBezTo>
                  <a:cubicBezTo>
                    <a:pt x="4249" y="11278"/>
                    <a:pt x="3259" y="14929"/>
                    <a:pt x="3532" y="19757"/>
                  </a:cubicBezTo>
                  <a:cubicBezTo>
                    <a:pt x="1587" y="22999"/>
                    <a:pt x="0" y="29517"/>
                    <a:pt x="6091" y="34140"/>
                  </a:cubicBezTo>
                  <a:cubicBezTo>
                    <a:pt x="5682" y="37024"/>
                    <a:pt x="6228" y="41665"/>
                    <a:pt x="10493" y="44121"/>
                  </a:cubicBezTo>
                  <a:cubicBezTo>
                    <a:pt x="10340" y="45230"/>
                    <a:pt x="10322" y="46885"/>
                    <a:pt x="11210" y="48387"/>
                  </a:cubicBezTo>
                  <a:cubicBezTo>
                    <a:pt x="11960" y="49632"/>
                    <a:pt x="13172" y="50451"/>
                    <a:pt x="14810" y="50861"/>
                  </a:cubicBezTo>
                  <a:cubicBezTo>
                    <a:pt x="15782" y="52345"/>
                    <a:pt x="18580" y="56047"/>
                    <a:pt x="22197" y="56047"/>
                  </a:cubicBezTo>
                  <a:lnTo>
                    <a:pt x="22266" y="56047"/>
                  </a:lnTo>
                  <a:cubicBezTo>
                    <a:pt x="24142" y="56013"/>
                    <a:pt x="25831" y="55024"/>
                    <a:pt x="27316" y="53079"/>
                  </a:cubicBezTo>
                  <a:cubicBezTo>
                    <a:pt x="28783" y="55024"/>
                    <a:pt x="30472" y="56013"/>
                    <a:pt x="32349" y="56047"/>
                  </a:cubicBezTo>
                  <a:lnTo>
                    <a:pt x="32417" y="56047"/>
                  </a:lnTo>
                  <a:cubicBezTo>
                    <a:pt x="36034" y="56047"/>
                    <a:pt x="38832" y="52345"/>
                    <a:pt x="39822" y="50861"/>
                  </a:cubicBezTo>
                  <a:cubicBezTo>
                    <a:pt x="41460" y="50451"/>
                    <a:pt x="42654" y="49632"/>
                    <a:pt x="43405" y="48387"/>
                  </a:cubicBezTo>
                  <a:cubicBezTo>
                    <a:pt x="44309" y="46885"/>
                    <a:pt x="44292" y="45230"/>
                    <a:pt x="44121" y="44121"/>
                  </a:cubicBezTo>
                  <a:cubicBezTo>
                    <a:pt x="48387" y="41665"/>
                    <a:pt x="48933" y="37024"/>
                    <a:pt x="48523" y="34140"/>
                  </a:cubicBezTo>
                  <a:cubicBezTo>
                    <a:pt x="54614" y="29517"/>
                    <a:pt x="53027" y="22999"/>
                    <a:pt x="51082" y="19757"/>
                  </a:cubicBezTo>
                  <a:lnTo>
                    <a:pt x="51100" y="19757"/>
                  </a:lnTo>
                  <a:cubicBezTo>
                    <a:pt x="51355" y="14929"/>
                    <a:pt x="50366" y="11278"/>
                    <a:pt x="48148" y="8889"/>
                  </a:cubicBezTo>
                  <a:cubicBezTo>
                    <a:pt x="46902" y="7541"/>
                    <a:pt x="45264" y="6654"/>
                    <a:pt x="43473" y="6330"/>
                  </a:cubicBezTo>
                  <a:cubicBezTo>
                    <a:pt x="41983" y="3366"/>
                    <a:pt x="39585" y="2570"/>
                    <a:pt x="37901" y="2570"/>
                  </a:cubicBezTo>
                  <a:cubicBezTo>
                    <a:pt x="37811" y="2570"/>
                    <a:pt x="37723" y="2572"/>
                    <a:pt x="37638" y="2577"/>
                  </a:cubicBezTo>
                  <a:cubicBezTo>
                    <a:pt x="35446" y="594"/>
                    <a:pt x="33360" y="7"/>
                    <a:pt x="31664" y="7"/>
                  </a:cubicBezTo>
                  <a:cubicBezTo>
                    <a:pt x="31010" y="7"/>
                    <a:pt x="30414" y="94"/>
                    <a:pt x="29892" y="222"/>
                  </a:cubicBezTo>
                  <a:cubicBezTo>
                    <a:pt x="28971" y="461"/>
                    <a:pt x="28101" y="853"/>
                    <a:pt x="27316" y="1382"/>
                  </a:cubicBezTo>
                  <a:cubicBezTo>
                    <a:pt x="26531" y="853"/>
                    <a:pt x="25661" y="461"/>
                    <a:pt x="24739" y="222"/>
                  </a:cubicBezTo>
                  <a:cubicBezTo>
                    <a:pt x="24208" y="92"/>
                    <a:pt x="23600" y="1"/>
                    <a:pt x="2293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1"/>
            <p:cNvSpPr/>
            <p:nvPr/>
          </p:nvSpPr>
          <p:spPr>
            <a:xfrm>
              <a:off x="1301525" y="3935750"/>
              <a:ext cx="209025" cy="226975"/>
            </a:xfrm>
            <a:custGeom>
              <a:rect b="b" l="l" r="r" t="t"/>
              <a:pathLst>
                <a:path extrusionOk="0" h="9079" w="8361">
                  <a:moveTo>
                    <a:pt x="1601" y="0"/>
                  </a:moveTo>
                  <a:cubicBezTo>
                    <a:pt x="1002" y="0"/>
                    <a:pt x="448" y="372"/>
                    <a:pt x="256" y="974"/>
                  </a:cubicBezTo>
                  <a:cubicBezTo>
                    <a:pt x="0" y="1708"/>
                    <a:pt x="410" y="2510"/>
                    <a:pt x="1143" y="2749"/>
                  </a:cubicBezTo>
                  <a:cubicBezTo>
                    <a:pt x="5392" y="4165"/>
                    <a:pt x="5528" y="7509"/>
                    <a:pt x="5545" y="7679"/>
                  </a:cubicBezTo>
                  <a:cubicBezTo>
                    <a:pt x="5545" y="8454"/>
                    <a:pt x="6160" y="9079"/>
                    <a:pt x="6930" y="9079"/>
                  </a:cubicBezTo>
                  <a:cubicBezTo>
                    <a:pt x="6941" y="9079"/>
                    <a:pt x="6951" y="9079"/>
                    <a:pt x="6961" y="9078"/>
                  </a:cubicBezTo>
                  <a:cubicBezTo>
                    <a:pt x="7729" y="9078"/>
                    <a:pt x="8360" y="8447"/>
                    <a:pt x="8360" y="7662"/>
                  </a:cubicBezTo>
                  <a:cubicBezTo>
                    <a:pt x="8360" y="7440"/>
                    <a:pt x="8292" y="2168"/>
                    <a:pt x="2048" y="70"/>
                  </a:cubicBezTo>
                  <a:cubicBezTo>
                    <a:pt x="1899" y="23"/>
                    <a:pt x="1749" y="0"/>
                    <a:pt x="16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1"/>
            <p:cNvSpPr/>
            <p:nvPr/>
          </p:nvSpPr>
          <p:spPr>
            <a:xfrm>
              <a:off x="1180325" y="4516200"/>
              <a:ext cx="312300" cy="177125"/>
            </a:xfrm>
            <a:custGeom>
              <a:rect b="b" l="l" r="r" t="t"/>
              <a:pathLst>
                <a:path extrusionOk="0" h="7085" w="12492">
                  <a:moveTo>
                    <a:pt x="10892" y="1"/>
                  </a:moveTo>
                  <a:cubicBezTo>
                    <a:pt x="10320" y="1"/>
                    <a:pt x="9787" y="355"/>
                    <a:pt x="9574" y="926"/>
                  </a:cubicBezTo>
                  <a:cubicBezTo>
                    <a:pt x="9574" y="960"/>
                    <a:pt x="8534" y="3587"/>
                    <a:pt x="6606" y="4150"/>
                  </a:cubicBezTo>
                  <a:cubicBezTo>
                    <a:pt x="6370" y="4223"/>
                    <a:pt x="6124" y="4258"/>
                    <a:pt x="5867" y="4258"/>
                  </a:cubicBezTo>
                  <a:cubicBezTo>
                    <a:pt x="4969" y="4258"/>
                    <a:pt x="3945" y="3822"/>
                    <a:pt x="2818" y="2973"/>
                  </a:cubicBezTo>
                  <a:cubicBezTo>
                    <a:pt x="2546" y="2783"/>
                    <a:pt x="2269" y="2701"/>
                    <a:pt x="2007" y="2701"/>
                  </a:cubicBezTo>
                  <a:cubicBezTo>
                    <a:pt x="858" y="2701"/>
                    <a:pt x="0" y="4277"/>
                    <a:pt x="1112" y="5208"/>
                  </a:cubicBezTo>
                  <a:cubicBezTo>
                    <a:pt x="2750" y="6454"/>
                    <a:pt x="4336" y="7085"/>
                    <a:pt x="5855" y="7085"/>
                  </a:cubicBezTo>
                  <a:cubicBezTo>
                    <a:pt x="6384" y="7085"/>
                    <a:pt x="6896" y="7017"/>
                    <a:pt x="7407" y="6863"/>
                  </a:cubicBezTo>
                  <a:cubicBezTo>
                    <a:pt x="10717" y="5908"/>
                    <a:pt x="12168" y="2069"/>
                    <a:pt x="12236" y="1915"/>
                  </a:cubicBezTo>
                  <a:cubicBezTo>
                    <a:pt x="12492" y="1182"/>
                    <a:pt x="12116" y="363"/>
                    <a:pt x="11400" y="107"/>
                  </a:cubicBezTo>
                  <a:lnTo>
                    <a:pt x="11383" y="90"/>
                  </a:lnTo>
                  <a:cubicBezTo>
                    <a:pt x="11220" y="29"/>
                    <a:pt x="11054" y="1"/>
                    <a:pt x="108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1"/>
            <p:cNvSpPr/>
            <p:nvPr/>
          </p:nvSpPr>
          <p:spPr>
            <a:xfrm>
              <a:off x="1437150" y="4739475"/>
              <a:ext cx="165950" cy="249025"/>
            </a:xfrm>
            <a:custGeom>
              <a:rect b="b" l="l" r="r" t="t"/>
              <a:pathLst>
                <a:path extrusionOk="0" h="9961" w="6638">
                  <a:moveTo>
                    <a:pt x="5094" y="1"/>
                  </a:moveTo>
                  <a:cubicBezTo>
                    <a:pt x="4731" y="1"/>
                    <a:pt x="4369" y="142"/>
                    <a:pt x="4096" y="423"/>
                  </a:cubicBezTo>
                  <a:cubicBezTo>
                    <a:pt x="1" y="4501"/>
                    <a:pt x="990" y="8732"/>
                    <a:pt x="1042" y="8903"/>
                  </a:cubicBezTo>
                  <a:cubicBezTo>
                    <a:pt x="1195" y="9534"/>
                    <a:pt x="1758" y="9961"/>
                    <a:pt x="2406" y="9961"/>
                  </a:cubicBezTo>
                  <a:cubicBezTo>
                    <a:pt x="2509" y="9961"/>
                    <a:pt x="2628" y="9961"/>
                    <a:pt x="2731" y="9926"/>
                  </a:cubicBezTo>
                  <a:cubicBezTo>
                    <a:pt x="3481" y="9739"/>
                    <a:pt x="3959" y="8988"/>
                    <a:pt x="3788" y="8237"/>
                  </a:cubicBezTo>
                  <a:cubicBezTo>
                    <a:pt x="3754" y="8118"/>
                    <a:pt x="3174" y="5337"/>
                    <a:pt x="6092" y="2419"/>
                  </a:cubicBezTo>
                  <a:cubicBezTo>
                    <a:pt x="6638" y="1873"/>
                    <a:pt x="6638" y="969"/>
                    <a:pt x="6092" y="423"/>
                  </a:cubicBezTo>
                  <a:cubicBezTo>
                    <a:pt x="5819" y="142"/>
                    <a:pt x="5456" y="1"/>
                    <a:pt x="50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1"/>
            <p:cNvSpPr/>
            <p:nvPr/>
          </p:nvSpPr>
          <p:spPr>
            <a:xfrm>
              <a:off x="1206025" y="4243925"/>
              <a:ext cx="465750" cy="175150"/>
            </a:xfrm>
            <a:custGeom>
              <a:rect b="b" l="l" r="r" t="t"/>
              <a:pathLst>
                <a:path extrusionOk="0" h="7006" w="18630">
                  <a:moveTo>
                    <a:pt x="16323" y="0"/>
                  </a:moveTo>
                  <a:cubicBezTo>
                    <a:pt x="15179" y="0"/>
                    <a:pt x="14222" y="754"/>
                    <a:pt x="13358" y="1443"/>
                  </a:cubicBezTo>
                  <a:cubicBezTo>
                    <a:pt x="12146" y="2450"/>
                    <a:pt x="10798" y="3252"/>
                    <a:pt x="9348" y="3849"/>
                  </a:cubicBezTo>
                  <a:cubicBezTo>
                    <a:pt x="8788" y="4073"/>
                    <a:pt x="8243" y="4167"/>
                    <a:pt x="7722" y="4167"/>
                  </a:cubicBezTo>
                  <a:cubicBezTo>
                    <a:pt x="5064" y="4167"/>
                    <a:pt x="3033" y="1725"/>
                    <a:pt x="2933" y="1597"/>
                  </a:cubicBezTo>
                  <a:cubicBezTo>
                    <a:pt x="2627" y="1269"/>
                    <a:pt x="2267" y="1130"/>
                    <a:pt x="1920" y="1130"/>
                  </a:cubicBezTo>
                  <a:cubicBezTo>
                    <a:pt x="912" y="1130"/>
                    <a:pt x="1" y="2293"/>
                    <a:pt x="749" y="3371"/>
                  </a:cubicBezTo>
                  <a:cubicBezTo>
                    <a:pt x="886" y="3542"/>
                    <a:pt x="3718" y="7005"/>
                    <a:pt x="7710" y="7005"/>
                  </a:cubicBezTo>
                  <a:cubicBezTo>
                    <a:pt x="8632" y="7005"/>
                    <a:pt x="9553" y="6818"/>
                    <a:pt x="10406" y="6476"/>
                  </a:cubicBezTo>
                  <a:cubicBezTo>
                    <a:pt x="12095" y="5777"/>
                    <a:pt x="13682" y="4839"/>
                    <a:pt x="15098" y="3661"/>
                  </a:cubicBezTo>
                  <a:cubicBezTo>
                    <a:pt x="15541" y="3320"/>
                    <a:pt x="16139" y="2859"/>
                    <a:pt x="16309" y="2825"/>
                  </a:cubicBezTo>
                  <a:cubicBezTo>
                    <a:pt x="16343" y="2842"/>
                    <a:pt x="16360" y="2842"/>
                    <a:pt x="16395" y="2859"/>
                  </a:cubicBezTo>
                  <a:cubicBezTo>
                    <a:pt x="16598" y="2959"/>
                    <a:pt x="16813" y="3006"/>
                    <a:pt x="17024" y="3006"/>
                  </a:cubicBezTo>
                  <a:cubicBezTo>
                    <a:pt x="17540" y="3006"/>
                    <a:pt x="18034" y="2724"/>
                    <a:pt x="18288" y="2228"/>
                  </a:cubicBezTo>
                  <a:cubicBezTo>
                    <a:pt x="18630" y="1529"/>
                    <a:pt x="18357" y="676"/>
                    <a:pt x="17657" y="334"/>
                  </a:cubicBezTo>
                  <a:lnTo>
                    <a:pt x="17640" y="334"/>
                  </a:lnTo>
                  <a:cubicBezTo>
                    <a:pt x="17174" y="99"/>
                    <a:pt x="16736" y="0"/>
                    <a:pt x="163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1"/>
            <p:cNvSpPr/>
            <p:nvPr/>
          </p:nvSpPr>
          <p:spPr>
            <a:xfrm>
              <a:off x="1931100" y="3935950"/>
              <a:ext cx="208600" cy="226775"/>
            </a:xfrm>
            <a:custGeom>
              <a:rect b="b" l="l" r="r" t="t"/>
              <a:pathLst>
                <a:path extrusionOk="0" h="9071" w="8344">
                  <a:moveTo>
                    <a:pt x="6773" y="1"/>
                  </a:moveTo>
                  <a:cubicBezTo>
                    <a:pt x="6620" y="1"/>
                    <a:pt x="6465" y="26"/>
                    <a:pt x="6313" y="79"/>
                  </a:cubicBezTo>
                  <a:cubicBezTo>
                    <a:pt x="68" y="2160"/>
                    <a:pt x="0" y="7432"/>
                    <a:pt x="0" y="7654"/>
                  </a:cubicBezTo>
                  <a:cubicBezTo>
                    <a:pt x="0" y="8439"/>
                    <a:pt x="614" y="9053"/>
                    <a:pt x="1399" y="9070"/>
                  </a:cubicBezTo>
                  <a:cubicBezTo>
                    <a:pt x="2167" y="9053"/>
                    <a:pt x="2798" y="8439"/>
                    <a:pt x="2815" y="7671"/>
                  </a:cubicBezTo>
                  <a:cubicBezTo>
                    <a:pt x="2815" y="7535"/>
                    <a:pt x="2935" y="4174"/>
                    <a:pt x="7217" y="2758"/>
                  </a:cubicBezTo>
                  <a:cubicBezTo>
                    <a:pt x="7951" y="2502"/>
                    <a:pt x="8343" y="1700"/>
                    <a:pt x="8104" y="966"/>
                  </a:cubicBezTo>
                  <a:cubicBezTo>
                    <a:pt x="7915" y="371"/>
                    <a:pt x="7361" y="1"/>
                    <a:pt x="67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1"/>
            <p:cNvSpPr/>
            <p:nvPr/>
          </p:nvSpPr>
          <p:spPr>
            <a:xfrm>
              <a:off x="1949425" y="4517175"/>
              <a:ext cx="302450" cy="176150"/>
            </a:xfrm>
            <a:custGeom>
              <a:rect b="b" l="l" r="r" t="t"/>
              <a:pathLst>
                <a:path extrusionOk="0" h="7046" w="12098">
                  <a:moveTo>
                    <a:pt x="1579" y="0"/>
                  </a:moveTo>
                  <a:cubicBezTo>
                    <a:pt x="1417" y="0"/>
                    <a:pt x="1253" y="28"/>
                    <a:pt x="1093" y="85"/>
                  </a:cubicBezTo>
                  <a:cubicBezTo>
                    <a:pt x="376" y="358"/>
                    <a:pt x="1" y="1143"/>
                    <a:pt x="240" y="1859"/>
                  </a:cubicBezTo>
                  <a:cubicBezTo>
                    <a:pt x="308" y="2030"/>
                    <a:pt x="1758" y="5869"/>
                    <a:pt x="5068" y="6824"/>
                  </a:cubicBezTo>
                  <a:cubicBezTo>
                    <a:pt x="5563" y="6961"/>
                    <a:pt x="6092" y="7046"/>
                    <a:pt x="6603" y="7046"/>
                  </a:cubicBezTo>
                  <a:cubicBezTo>
                    <a:pt x="8139" y="7046"/>
                    <a:pt x="9726" y="6415"/>
                    <a:pt x="11347" y="5169"/>
                  </a:cubicBezTo>
                  <a:cubicBezTo>
                    <a:pt x="11978" y="4691"/>
                    <a:pt x="12097" y="3804"/>
                    <a:pt x="11620" y="3190"/>
                  </a:cubicBezTo>
                  <a:lnTo>
                    <a:pt x="11620" y="3190"/>
                  </a:lnTo>
                  <a:lnTo>
                    <a:pt x="11620" y="3207"/>
                  </a:lnTo>
                  <a:cubicBezTo>
                    <a:pt x="11339" y="2836"/>
                    <a:pt x="10916" y="2642"/>
                    <a:pt x="10491" y="2642"/>
                  </a:cubicBezTo>
                  <a:cubicBezTo>
                    <a:pt x="10193" y="2642"/>
                    <a:pt x="9894" y="2737"/>
                    <a:pt x="9640" y="2934"/>
                  </a:cubicBezTo>
                  <a:cubicBezTo>
                    <a:pt x="8522" y="3786"/>
                    <a:pt x="7497" y="4212"/>
                    <a:pt x="6598" y="4212"/>
                  </a:cubicBezTo>
                  <a:cubicBezTo>
                    <a:pt x="6345" y="4212"/>
                    <a:pt x="6102" y="4179"/>
                    <a:pt x="5870" y="4111"/>
                  </a:cubicBezTo>
                  <a:cubicBezTo>
                    <a:pt x="4249" y="3651"/>
                    <a:pt x="3174" y="1637"/>
                    <a:pt x="2884" y="887"/>
                  </a:cubicBezTo>
                  <a:cubicBezTo>
                    <a:pt x="2672" y="330"/>
                    <a:pt x="2141" y="0"/>
                    <a:pt x="15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1"/>
            <p:cNvSpPr/>
            <p:nvPr/>
          </p:nvSpPr>
          <p:spPr>
            <a:xfrm>
              <a:off x="1806550" y="4640850"/>
              <a:ext cx="165925" cy="249550"/>
            </a:xfrm>
            <a:custGeom>
              <a:rect b="b" l="l" r="r" t="t"/>
              <a:pathLst>
                <a:path extrusionOk="0" h="9982" w="6637">
                  <a:moveTo>
                    <a:pt x="1544" y="0"/>
                  </a:moveTo>
                  <a:cubicBezTo>
                    <a:pt x="1182" y="0"/>
                    <a:pt x="819" y="137"/>
                    <a:pt x="546" y="410"/>
                  </a:cubicBezTo>
                  <a:cubicBezTo>
                    <a:pt x="0" y="973"/>
                    <a:pt x="0" y="1860"/>
                    <a:pt x="546" y="2406"/>
                  </a:cubicBezTo>
                  <a:cubicBezTo>
                    <a:pt x="3446" y="5307"/>
                    <a:pt x="2901" y="8088"/>
                    <a:pt x="2849" y="8224"/>
                  </a:cubicBezTo>
                  <a:cubicBezTo>
                    <a:pt x="2679" y="8992"/>
                    <a:pt x="3122" y="9743"/>
                    <a:pt x="3890" y="9930"/>
                  </a:cubicBezTo>
                  <a:cubicBezTo>
                    <a:pt x="3992" y="9964"/>
                    <a:pt x="4112" y="9981"/>
                    <a:pt x="4231" y="9981"/>
                  </a:cubicBezTo>
                  <a:cubicBezTo>
                    <a:pt x="4880" y="9981"/>
                    <a:pt x="5443" y="9538"/>
                    <a:pt x="5596" y="8906"/>
                  </a:cubicBezTo>
                  <a:cubicBezTo>
                    <a:pt x="5647" y="8736"/>
                    <a:pt x="6637" y="4522"/>
                    <a:pt x="2542" y="427"/>
                  </a:cubicBezTo>
                  <a:lnTo>
                    <a:pt x="2542" y="410"/>
                  </a:lnTo>
                  <a:cubicBezTo>
                    <a:pt x="2269" y="137"/>
                    <a:pt x="1907" y="0"/>
                    <a:pt x="15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1"/>
            <p:cNvSpPr/>
            <p:nvPr/>
          </p:nvSpPr>
          <p:spPr>
            <a:xfrm>
              <a:off x="1825300" y="4156600"/>
              <a:ext cx="389450" cy="299150"/>
            </a:xfrm>
            <a:custGeom>
              <a:rect b="b" l="l" r="r" t="t"/>
              <a:pathLst>
                <a:path extrusionOk="0" h="11966" w="15578">
                  <a:moveTo>
                    <a:pt x="1465" y="0"/>
                  </a:moveTo>
                  <a:cubicBezTo>
                    <a:pt x="748" y="0"/>
                    <a:pt x="134" y="559"/>
                    <a:pt x="69" y="1302"/>
                  </a:cubicBezTo>
                  <a:cubicBezTo>
                    <a:pt x="1" y="2087"/>
                    <a:pt x="581" y="2752"/>
                    <a:pt x="1366" y="2821"/>
                  </a:cubicBezTo>
                  <a:lnTo>
                    <a:pt x="1434" y="2821"/>
                  </a:lnTo>
                  <a:cubicBezTo>
                    <a:pt x="1587" y="2957"/>
                    <a:pt x="1860" y="3657"/>
                    <a:pt x="2048" y="4169"/>
                  </a:cubicBezTo>
                  <a:cubicBezTo>
                    <a:pt x="2645" y="5909"/>
                    <a:pt x="3515" y="7547"/>
                    <a:pt x="4607" y="9014"/>
                  </a:cubicBezTo>
                  <a:cubicBezTo>
                    <a:pt x="6382" y="11386"/>
                    <a:pt x="8839" y="11966"/>
                    <a:pt x="10869" y="11966"/>
                  </a:cubicBezTo>
                  <a:cubicBezTo>
                    <a:pt x="12097" y="11966"/>
                    <a:pt x="13309" y="11761"/>
                    <a:pt x="14469" y="11386"/>
                  </a:cubicBezTo>
                  <a:cubicBezTo>
                    <a:pt x="15203" y="11113"/>
                    <a:pt x="15578" y="10311"/>
                    <a:pt x="15322" y="9577"/>
                  </a:cubicBezTo>
                  <a:lnTo>
                    <a:pt x="15322" y="9577"/>
                  </a:lnTo>
                  <a:lnTo>
                    <a:pt x="15322" y="9594"/>
                  </a:lnTo>
                  <a:cubicBezTo>
                    <a:pt x="15108" y="9019"/>
                    <a:pt x="14570" y="8654"/>
                    <a:pt x="13994" y="8654"/>
                  </a:cubicBezTo>
                  <a:cubicBezTo>
                    <a:pt x="13834" y="8654"/>
                    <a:pt x="13672" y="8682"/>
                    <a:pt x="13513" y="8741"/>
                  </a:cubicBezTo>
                  <a:cubicBezTo>
                    <a:pt x="13419" y="8767"/>
                    <a:pt x="12286" y="9159"/>
                    <a:pt x="10902" y="9159"/>
                  </a:cubicBezTo>
                  <a:cubicBezTo>
                    <a:pt x="9549" y="9159"/>
                    <a:pt x="7956" y="8784"/>
                    <a:pt x="6860" y="7325"/>
                  </a:cubicBezTo>
                  <a:cubicBezTo>
                    <a:pt x="5921" y="6062"/>
                    <a:pt x="5205" y="4663"/>
                    <a:pt x="4693" y="3196"/>
                  </a:cubicBezTo>
                  <a:cubicBezTo>
                    <a:pt x="4164" y="1780"/>
                    <a:pt x="3550" y="176"/>
                    <a:pt x="1587" y="5"/>
                  </a:cubicBezTo>
                  <a:cubicBezTo>
                    <a:pt x="1546" y="2"/>
                    <a:pt x="1505" y="0"/>
                    <a:pt x="14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1"/>
            <p:cNvSpPr/>
            <p:nvPr/>
          </p:nvSpPr>
          <p:spPr>
            <a:xfrm>
              <a:off x="1685400" y="3824450"/>
              <a:ext cx="70400" cy="1253625"/>
            </a:xfrm>
            <a:custGeom>
              <a:rect b="b" l="l" r="r" t="t"/>
              <a:pathLst>
                <a:path extrusionOk="0" h="50145" w="2816">
                  <a:moveTo>
                    <a:pt x="1417" y="1"/>
                  </a:moveTo>
                  <a:cubicBezTo>
                    <a:pt x="632" y="1"/>
                    <a:pt x="1" y="632"/>
                    <a:pt x="1" y="1400"/>
                  </a:cubicBezTo>
                  <a:lnTo>
                    <a:pt x="1" y="48728"/>
                  </a:lnTo>
                  <a:cubicBezTo>
                    <a:pt x="1" y="49513"/>
                    <a:pt x="632" y="50144"/>
                    <a:pt x="1417" y="50144"/>
                  </a:cubicBezTo>
                  <a:cubicBezTo>
                    <a:pt x="2184" y="50144"/>
                    <a:pt x="2816" y="49513"/>
                    <a:pt x="2816" y="48728"/>
                  </a:cubicBezTo>
                  <a:lnTo>
                    <a:pt x="2816" y="1400"/>
                  </a:lnTo>
                  <a:cubicBezTo>
                    <a:pt x="2816" y="632"/>
                    <a:pt x="2184" y="1"/>
                    <a:pt x="14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1"/>
            <p:cNvSpPr/>
            <p:nvPr/>
          </p:nvSpPr>
          <p:spPr>
            <a:xfrm>
              <a:off x="1373600" y="4338925"/>
              <a:ext cx="195200" cy="336600"/>
            </a:xfrm>
            <a:custGeom>
              <a:rect b="b" l="l" r="r" t="t"/>
              <a:pathLst>
                <a:path extrusionOk="0" h="13464" w="7808">
                  <a:moveTo>
                    <a:pt x="4037" y="0"/>
                  </a:moveTo>
                  <a:cubicBezTo>
                    <a:pt x="3535" y="0"/>
                    <a:pt x="3050" y="266"/>
                    <a:pt x="2799" y="731"/>
                  </a:cubicBezTo>
                  <a:cubicBezTo>
                    <a:pt x="1366" y="3598"/>
                    <a:pt x="1" y="9876"/>
                    <a:pt x="5068" y="13255"/>
                  </a:cubicBezTo>
                  <a:cubicBezTo>
                    <a:pt x="5316" y="13400"/>
                    <a:pt x="5563" y="13463"/>
                    <a:pt x="5795" y="13463"/>
                  </a:cubicBezTo>
                  <a:cubicBezTo>
                    <a:pt x="6984" y="13463"/>
                    <a:pt x="7808" y="11802"/>
                    <a:pt x="6638" y="10917"/>
                  </a:cubicBezTo>
                  <a:lnTo>
                    <a:pt x="6638" y="10900"/>
                  </a:lnTo>
                  <a:cubicBezTo>
                    <a:pt x="2389" y="8085"/>
                    <a:pt x="5204" y="2250"/>
                    <a:pt x="5324" y="1994"/>
                  </a:cubicBezTo>
                  <a:cubicBezTo>
                    <a:pt x="5648" y="1294"/>
                    <a:pt x="5341" y="476"/>
                    <a:pt x="4675" y="151"/>
                  </a:cubicBezTo>
                  <a:cubicBezTo>
                    <a:pt x="4471" y="49"/>
                    <a:pt x="4252" y="0"/>
                    <a:pt x="40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1"/>
            <p:cNvSpPr/>
            <p:nvPr/>
          </p:nvSpPr>
          <p:spPr>
            <a:xfrm>
              <a:off x="1684975" y="3427775"/>
              <a:ext cx="70825" cy="246975"/>
            </a:xfrm>
            <a:custGeom>
              <a:rect b="b" l="l" r="r" t="t"/>
              <a:pathLst>
                <a:path extrusionOk="0" h="9879" w="2833">
                  <a:moveTo>
                    <a:pt x="1417" y="0"/>
                  </a:moveTo>
                  <a:cubicBezTo>
                    <a:pt x="632" y="0"/>
                    <a:pt x="1" y="632"/>
                    <a:pt x="1" y="1416"/>
                  </a:cubicBezTo>
                  <a:lnTo>
                    <a:pt x="1" y="8463"/>
                  </a:lnTo>
                  <a:cubicBezTo>
                    <a:pt x="1" y="9248"/>
                    <a:pt x="632" y="9879"/>
                    <a:pt x="1417" y="9879"/>
                  </a:cubicBezTo>
                  <a:cubicBezTo>
                    <a:pt x="2201" y="9879"/>
                    <a:pt x="2833" y="9248"/>
                    <a:pt x="2833" y="8463"/>
                  </a:cubicBezTo>
                  <a:lnTo>
                    <a:pt x="2833" y="1416"/>
                  </a:lnTo>
                  <a:cubicBezTo>
                    <a:pt x="2833" y="632"/>
                    <a:pt x="2201" y="0"/>
                    <a:pt x="14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1"/>
            <p:cNvSpPr/>
            <p:nvPr/>
          </p:nvSpPr>
          <p:spPr>
            <a:xfrm>
              <a:off x="1684975" y="5227775"/>
              <a:ext cx="70825" cy="247400"/>
            </a:xfrm>
            <a:custGeom>
              <a:rect b="b" l="l" r="r" t="t"/>
              <a:pathLst>
                <a:path extrusionOk="0" h="9896" w="2833">
                  <a:moveTo>
                    <a:pt x="1417" y="0"/>
                  </a:moveTo>
                  <a:cubicBezTo>
                    <a:pt x="632" y="0"/>
                    <a:pt x="1" y="631"/>
                    <a:pt x="1" y="1416"/>
                  </a:cubicBezTo>
                  <a:lnTo>
                    <a:pt x="1" y="8480"/>
                  </a:lnTo>
                  <a:cubicBezTo>
                    <a:pt x="1" y="9264"/>
                    <a:pt x="632" y="9896"/>
                    <a:pt x="1417" y="9896"/>
                  </a:cubicBezTo>
                  <a:cubicBezTo>
                    <a:pt x="2201" y="9896"/>
                    <a:pt x="2833" y="9264"/>
                    <a:pt x="2833" y="8480"/>
                  </a:cubicBezTo>
                  <a:lnTo>
                    <a:pt x="2833" y="1416"/>
                  </a:lnTo>
                  <a:cubicBezTo>
                    <a:pt x="2833" y="631"/>
                    <a:pt x="2201" y="0"/>
                    <a:pt x="14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1"/>
            <p:cNvSpPr/>
            <p:nvPr/>
          </p:nvSpPr>
          <p:spPr>
            <a:xfrm>
              <a:off x="697975" y="4416050"/>
              <a:ext cx="244425" cy="70850"/>
            </a:xfrm>
            <a:custGeom>
              <a:rect b="b" l="l" r="r" t="t"/>
              <a:pathLst>
                <a:path extrusionOk="0" h="2834" w="9777">
                  <a:moveTo>
                    <a:pt x="1365" y="1"/>
                  </a:moveTo>
                  <a:cubicBezTo>
                    <a:pt x="597" y="35"/>
                    <a:pt x="0" y="649"/>
                    <a:pt x="0" y="1417"/>
                  </a:cubicBezTo>
                  <a:cubicBezTo>
                    <a:pt x="0" y="2168"/>
                    <a:pt x="597" y="2799"/>
                    <a:pt x="1365" y="2833"/>
                  </a:cubicBezTo>
                  <a:lnTo>
                    <a:pt x="8429" y="2833"/>
                  </a:lnTo>
                  <a:cubicBezTo>
                    <a:pt x="9179" y="2799"/>
                    <a:pt x="9776" y="2168"/>
                    <a:pt x="9776" y="1417"/>
                  </a:cubicBezTo>
                  <a:cubicBezTo>
                    <a:pt x="9776" y="649"/>
                    <a:pt x="9179" y="35"/>
                    <a:pt x="84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1"/>
            <p:cNvSpPr/>
            <p:nvPr/>
          </p:nvSpPr>
          <p:spPr>
            <a:xfrm>
              <a:off x="2498375" y="4416050"/>
              <a:ext cx="244450" cy="70850"/>
            </a:xfrm>
            <a:custGeom>
              <a:rect b="b" l="l" r="r" t="t"/>
              <a:pathLst>
                <a:path extrusionOk="0" h="2834" w="9778">
                  <a:moveTo>
                    <a:pt x="1366" y="1"/>
                  </a:moveTo>
                  <a:cubicBezTo>
                    <a:pt x="598" y="35"/>
                    <a:pt x="1" y="649"/>
                    <a:pt x="1" y="1417"/>
                  </a:cubicBezTo>
                  <a:cubicBezTo>
                    <a:pt x="1" y="2168"/>
                    <a:pt x="598" y="2799"/>
                    <a:pt x="1366" y="2833"/>
                  </a:cubicBezTo>
                  <a:lnTo>
                    <a:pt x="8412" y="2833"/>
                  </a:lnTo>
                  <a:cubicBezTo>
                    <a:pt x="9180" y="2799"/>
                    <a:pt x="9777" y="2168"/>
                    <a:pt x="9777" y="1417"/>
                  </a:cubicBezTo>
                  <a:cubicBezTo>
                    <a:pt x="9777" y="649"/>
                    <a:pt x="9180" y="35"/>
                    <a:pt x="84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1"/>
            <p:cNvSpPr/>
            <p:nvPr/>
          </p:nvSpPr>
          <p:spPr>
            <a:xfrm>
              <a:off x="971900" y="3717175"/>
              <a:ext cx="223850" cy="195375"/>
            </a:xfrm>
            <a:custGeom>
              <a:rect b="b" l="l" r="r" t="t"/>
              <a:pathLst>
                <a:path extrusionOk="0" h="7815" w="8954">
                  <a:moveTo>
                    <a:pt x="2014" y="1"/>
                  </a:moveTo>
                  <a:cubicBezTo>
                    <a:pt x="928" y="1"/>
                    <a:pt x="1" y="1390"/>
                    <a:pt x="986" y="2415"/>
                  </a:cubicBezTo>
                  <a:lnTo>
                    <a:pt x="5968" y="7397"/>
                  </a:lnTo>
                  <a:cubicBezTo>
                    <a:pt x="6274" y="7691"/>
                    <a:pt x="6612" y="7815"/>
                    <a:pt x="6937" y="7815"/>
                  </a:cubicBezTo>
                  <a:cubicBezTo>
                    <a:pt x="8024" y="7815"/>
                    <a:pt x="8954" y="6425"/>
                    <a:pt x="7981" y="5401"/>
                  </a:cubicBezTo>
                  <a:lnTo>
                    <a:pt x="2982" y="419"/>
                  </a:lnTo>
                  <a:cubicBezTo>
                    <a:pt x="2677" y="124"/>
                    <a:pt x="2338" y="1"/>
                    <a:pt x="20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1"/>
            <p:cNvSpPr/>
            <p:nvPr/>
          </p:nvSpPr>
          <p:spPr>
            <a:xfrm>
              <a:off x="2245125" y="4989975"/>
              <a:ext cx="223750" cy="195800"/>
            </a:xfrm>
            <a:custGeom>
              <a:rect b="b" l="l" r="r" t="t"/>
              <a:pathLst>
                <a:path extrusionOk="0" h="7832" w="8950">
                  <a:moveTo>
                    <a:pt x="2014" y="0"/>
                  </a:moveTo>
                  <a:cubicBezTo>
                    <a:pt x="927" y="0"/>
                    <a:pt x="0" y="1390"/>
                    <a:pt x="986" y="2414"/>
                  </a:cubicBezTo>
                  <a:lnTo>
                    <a:pt x="5968" y="7413"/>
                  </a:lnTo>
                  <a:cubicBezTo>
                    <a:pt x="6274" y="7708"/>
                    <a:pt x="6612" y="7831"/>
                    <a:pt x="6936" y="7831"/>
                  </a:cubicBezTo>
                  <a:cubicBezTo>
                    <a:pt x="8022" y="7831"/>
                    <a:pt x="8950" y="6442"/>
                    <a:pt x="7964" y="5417"/>
                  </a:cubicBezTo>
                  <a:lnTo>
                    <a:pt x="2982" y="418"/>
                  </a:lnTo>
                  <a:cubicBezTo>
                    <a:pt x="2676" y="124"/>
                    <a:pt x="2338" y="0"/>
                    <a:pt x="20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1"/>
            <p:cNvSpPr/>
            <p:nvPr/>
          </p:nvSpPr>
          <p:spPr>
            <a:xfrm>
              <a:off x="2254825" y="3717075"/>
              <a:ext cx="203050" cy="196025"/>
            </a:xfrm>
            <a:custGeom>
              <a:rect b="b" l="l" r="r" t="t"/>
              <a:pathLst>
                <a:path extrusionOk="0" h="7841" w="8122">
                  <a:moveTo>
                    <a:pt x="6578" y="0"/>
                  </a:moveTo>
                  <a:cubicBezTo>
                    <a:pt x="6215" y="0"/>
                    <a:pt x="5853" y="141"/>
                    <a:pt x="5580" y="423"/>
                  </a:cubicBezTo>
                  <a:lnTo>
                    <a:pt x="598" y="5405"/>
                  </a:lnTo>
                  <a:cubicBezTo>
                    <a:pt x="18" y="5951"/>
                    <a:pt x="1" y="6872"/>
                    <a:pt x="564" y="7435"/>
                  </a:cubicBezTo>
                  <a:cubicBezTo>
                    <a:pt x="841" y="7704"/>
                    <a:pt x="1201" y="7840"/>
                    <a:pt x="1562" y="7840"/>
                  </a:cubicBezTo>
                  <a:cubicBezTo>
                    <a:pt x="1935" y="7840"/>
                    <a:pt x="2308" y="7695"/>
                    <a:pt x="2594" y="7401"/>
                  </a:cubicBezTo>
                  <a:lnTo>
                    <a:pt x="7576" y="2419"/>
                  </a:lnTo>
                  <a:cubicBezTo>
                    <a:pt x="8122" y="1856"/>
                    <a:pt x="8122" y="969"/>
                    <a:pt x="7576" y="423"/>
                  </a:cubicBezTo>
                  <a:cubicBezTo>
                    <a:pt x="7303" y="141"/>
                    <a:pt x="6940" y="0"/>
                    <a:pt x="65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1"/>
            <p:cNvSpPr/>
            <p:nvPr/>
          </p:nvSpPr>
          <p:spPr>
            <a:xfrm>
              <a:off x="982475" y="4990175"/>
              <a:ext cx="202625" cy="195375"/>
            </a:xfrm>
            <a:custGeom>
              <a:rect b="b" l="l" r="r" t="t"/>
              <a:pathLst>
                <a:path extrusionOk="0" h="7815" w="8105">
                  <a:moveTo>
                    <a:pt x="6554" y="1"/>
                  </a:moveTo>
                  <a:cubicBezTo>
                    <a:pt x="6194" y="1"/>
                    <a:pt x="5835" y="137"/>
                    <a:pt x="5562" y="410"/>
                  </a:cubicBezTo>
                  <a:lnTo>
                    <a:pt x="563" y="5409"/>
                  </a:lnTo>
                  <a:cubicBezTo>
                    <a:pt x="0" y="5955"/>
                    <a:pt x="0" y="6860"/>
                    <a:pt x="563" y="7405"/>
                  </a:cubicBezTo>
                  <a:cubicBezTo>
                    <a:pt x="836" y="7678"/>
                    <a:pt x="1199" y="7815"/>
                    <a:pt x="1561" y="7815"/>
                  </a:cubicBezTo>
                  <a:cubicBezTo>
                    <a:pt x="1924" y="7815"/>
                    <a:pt x="2286" y="7678"/>
                    <a:pt x="2559" y="7405"/>
                  </a:cubicBezTo>
                  <a:lnTo>
                    <a:pt x="7558" y="2406"/>
                  </a:lnTo>
                  <a:cubicBezTo>
                    <a:pt x="8104" y="1860"/>
                    <a:pt x="8104" y="956"/>
                    <a:pt x="7558" y="410"/>
                  </a:cubicBezTo>
                  <a:cubicBezTo>
                    <a:pt x="7277" y="137"/>
                    <a:pt x="6914" y="1"/>
                    <a:pt x="65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 name="Google Shape;693;p41"/>
          <p:cNvGrpSpPr/>
          <p:nvPr/>
        </p:nvGrpSpPr>
        <p:grpSpPr>
          <a:xfrm>
            <a:off x="5326719" y="3977706"/>
            <a:ext cx="473251" cy="381893"/>
            <a:chOff x="3347200" y="2315450"/>
            <a:chExt cx="2157025" cy="1740625"/>
          </a:xfrm>
        </p:grpSpPr>
        <p:sp>
          <p:nvSpPr>
            <p:cNvPr id="694" name="Google Shape;694;p41"/>
            <p:cNvSpPr/>
            <p:nvPr/>
          </p:nvSpPr>
          <p:spPr>
            <a:xfrm>
              <a:off x="3347200" y="2315450"/>
              <a:ext cx="2157025" cy="1740625"/>
            </a:xfrm>
            <a:custGeom>
              <a:rect b="b" l="l" r="r" t="t"/>
              <a:pathLst>
                <a:path extrusionOk="0" h="69625" w="86281">
                  <a:moveTo>
                    <a:pt x="61371" y="4200"/>
                  </a:moveTo>
                  <a:cubicBezTo>
                    <a:pt x="66178" y="4200"/>
                    <a:pt x="70983" y="6060"/>
                    <a:pt x="74610" y="9773"/>
                  </a:cubicBezTo>
                  <a:cubicBezTo>
                    <a:pt x="81674" y="16990"/>
                    <a:pt x="81520" y="28745"/>
                    <a:pt x="74286" y="35980"/>
                  </a:cubicBezTo>
                  <a:lnTo>
                    <a:pt x="46083" y="64182"/>
                  </a:lnTo>
                  <a:cubicBezTo>
                    <a:pt x="45256" y="65001"/>
                    <a:pt x="44177" y="65411"/>
                    <a:pt x="43100" y="65411"/>
                  </a:cubicBezTo>
                  <a:cubicBezTo>
                    <a:pt x="42023" y="65411"/>
                    <a:pt x="40948" y="65001"/>
                    <a:pt x="40129" y="64182"/>
                  </a:cubicBezTo>
                  <a:lnTo>
                    <a:pt x="11739" y="35792"/>
                  </a:lnTo>
                  <a:cubicBezTo>
                    <a:pt x="4505" y="28575"/>
                    <a:pt x="4505" y="16854"/>
                    <a:pt x="11739" y="9619"/>
                  </a:cubicBezTo>
                  <a:cubicBezTo>
                    <a:pt x="15356" y="6011"/>
                    <a:pt x="20090" y="4207"/>
                    <a:pt x="24825" y="4207"/>
                  </a:cubicBezTo>
                  <a:cubicBezTo>
                    <a:pt x="29559" y="4207"/>
                    <a:pt x="34294" y="6011"/>
                    <a:pt x="37911" y="9619"/>
                  </a:cubicBezTo>
                  <a:lnTo>
                    <a:pt x="40129" y="11837"/>
                  </a:lnTo>
                  <a:lnTo>
                    <a:pt x="36734" y="15250"/>
                  </a:lnTo>
                  <a:cubicBezTo>
                    <a:pt x="35966" y="16069"/>
                    <a:pt x="35983" y="17365"/>
                    <a:pt x="36785" y="18167"/>
                  </a:cubicBezTo>
                  <a:cubicBezTo>
                    <a:pt x="37197" y="18571"/>
                    <a:pt x="37739" y="18776"/>
                    <a:pt x="38281" y="18776"/>
                  </a:cubicBezTo>
                  <a:cubicBezTo>
                    <a:pt x="38793" y="18776"/>
                    <a:pt x="39304" y="18592"/>
                    <a:pt x="39702" y="18219"/>
                  </a:cubicBezTo>
                  <a:lnTo>
                    <a:pt x="48284" y="9619"/>
                  </a:lnTo>
                  <a:cubicBezTo>
                    <a:pt x="51899" y="6004"/>
                    <a:pt x="56636" y="4200"/>
                    <a:pt x="61371" y="4200"/>
                  </a:cubicBezTo>
                  <a:close/>
                  <a:moveTo>
                    <a:pt x="61378" y="1"/>
                  </a:moveTo>
                  <a:cubicBezTo>
                    <a:pt x="55566" y="1"/>
                    <a:pt x="49752" y="2215"/>
                    <a:pt x="45316" y="6651"/>
                  </a:cubicBezTo>
                  <a:lnTo>
                    <a:pt x="43098" y="8869"/>
                  </a:lnTo>
                  <a:lnTo>
                    <a:pt x="40880" y="6651"/>
                  </a:lnTo>
                  <a:cubicBezTo>
                    <a:pt x="36457" y="2287"/>
                    <a:pt x="30699" y="108"/>
                    <a:pt x="24941" y="108"/>
                  </a:cubicBezTo>
                  <a:cubicBezTo>
                    <a:pt x="19127" y="108"/>
                    <a:pt x="13313" y="2330"/>
                    <a:pt x="8872" y="6770"/>
                  </a:cubicBezTo>
                  <a:cubicBezTo>
                    <a:pt x="51" y="15591"/>
                    <a:pt x="0" y="29889"/>
                    <a:pt x="8770" y="38778"/>
                  </a:cubicBezTo>
                  <a:lnTo>
                    <a:pt x="37160" y="67168"/>
                  </a:lnTo>
                  <a:cubicBezTo>
                    <a:pt x="38798" y="68806"/>
                    <a:pt x="40948" y="69625"/>
                    <a:pt x="43100" y="69625"/>
                  </a:cubicBezTo>
                  <a:cubicBezTo>
                    <a:pt x="45252" y="69625"/>
                    <a:pt x="47406" y="68806"/>
                    <a:pt x="49052" y="67168"/>
                  </a:cubicBezTo>
                  <a:lnTo>
                    <a:pt x="77255" y="38965"/>
                  </a:lnTo>
                  <a:cubicBezTo>
                    <a:pt x="86110" y="30093"/>
                    <a:pt x="86280" y="15693"/>
                    <a:pt x="77630" y="6838"/>
                  </a:cubicBezTo>
                  <a:cubicBezTo>
                    <a:pt x="73178" y="2283"/>
                    <a:pt x="67279" y="1"/>
                    <a:pt x="613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1"/>
            <p:cNvSpPr/>
            <p:nvPr/>
          </p:nvSpPr>
          <p:spPr>
            <a:xfrm>
              <a:off x="4912600" y="2511375"/>
              <a:ext cx="354050" cy="403725"/>
            </a:xfrm>
            <a:custGeom>
              <a:rect b="b" l="l" r="r" t="t"/>
              <a:pathLst>
                <a:path extrusionOk="0" h="16149" w="14162">
                  <a:moveTo>
                    <a:pt x="2335" y="0"/>
                  </a:moveTo>
                  <a:cubicBezTo>
                    <a:pt x="1409" y="0"/>
                    <a:pt x="563" y="606"/>
                    <a:pt x="307" y="1544"/>
                  </a:cubicBezTo>
                  <a:cubicBezTo>
                    <a:pt x="0" y="2670"/>
                    <a:pt x="648" y="3813"/>
                    <a:pt x="1774" y="4137"/>
                  </a:cubicBezTo>
                  <a:cubicBezTo>
                    <a:pt x="6330" y="5417"/>
                    <a:pt x="9589" y="9443"/>
                    <a:pt x="9879" y="14186"/>
                  </a:cubicBezTo>
                  <a:cubicBezTo>
                    <a:pt x="9947" y="15295"/>
                    <a:pt x="10868" y="16148"/>
                    <a:pt x="11977" y="16148"/>
                  </a:cubicBezTo>
                  <a:lnTo>
                    <a:pt x="12114" y="16148"/>
                  </a:lnTo>
                  <a:cubicBezTo>
                    <a:pt x="13274" y="16080"/>
                    <a:pt x="14161" y="15090"/>
                    <a:pt x="14076" y="13930"/>
                  </a:cubicBezTo>
                  <a:lnTo>
                    <a:pt x="14076" y="13913"/>
                  </a:lnTo>
                  <a:cubicBezTo>
                    <a:pt x="13683" y="7396"/>
                    <a:pt x="9196" y="1851"/>
                    <a:pt x="2900" y="76"/>
                  </a:cubicBezTo>
                  <a:cubicBezTo>
                    <a:pt x="2712" y="25"/>
                    <a:pt x="2522" y="0"/>
                    <a:pt x="23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6" name="Google Shape;696;p41"/>
          <p:cNvSpPr txBox="1"/>
          <p:nvPr/>
        </p:nvSpPr>
        <p:spPr>
          <a:xfrm>
            <a:off x="7613000" y="1294875"/>
            <a:ext cx="330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EB Garamond"/>
                <a:ea typeface="EB Garamond"/>
                <a:cs typeface="EB Garamond"/>
                <a:sym typeface="EB Garamond"/>
              </a:rPr>
              <a:t>[1]</a:t>
            </a:r>
            <a:endParaRPr/>
          </a:p>
        </p:txBody>
      </p:sp>
      <p:sp>
        <p:nvSpPr>
          <p:cNvPr id="697" name="Google Shape;697;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7" name="Shape 137"/>
        <p:cNvGrpSpPr/>
        <p:nvPr/>
      </p:nvGrpSpPr>
      <p:grpSpPr>
        <a:xfrm>
          <a:off x="0" y="0"/>
          <a:ext cx="0" cy="0"/>
          <a:chOff x="0" y="0"/>
          <a:chExt cx="0" cy="0"/>
        </a:xfrm>
      </p:grpSpPr>
      <p:sp>
        <p:nvSpPr>
          <p:cNvPr id="138" name="Google Shape;138;p15"/>
          <p:cNvSpPr/>
          <p:nvPr/>
        </p:nvSpPr>
        <p:spPr>
          <a:xfrm>
            <a:off x="1918644" y="3012350"/>
            <a:ext cx="657300" cy="657300"/>
          </a:xfrm>
          <a:prstGeom prst="ellipse">
            <a:avLst/>
          </a:pr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5"/>
          <p:cNvSpPr/>
          <p:nvPr/>
        </p:nvSpPr>
        <p:spPr>
          <a:xfrm>
            <a:off x="7352771" y="1533300"/>
            <a:ext cx="657300" cy="6573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5"/>
          <p:cNvSpPr txBox="1"/>
          <p:nvPr>
            <p:ph idx="15"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141" name="Google Shape;141;p15"/>
          <p:cNvSpPr/>
          <p:nvPr/>
        </p:nvSpPr>
        <p:spPr>
          <a:xfrm>
            <a:off x="3696796" y="1509475"/>
            <a:ext cx="657300" cy="6573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5"/>
          <p:cNvSpPr/>
          <p:nvPr/>
        </p:nvSpPr>
        <p:spPr>
          <a:xfrm>
            <a:off x="152400" y="1509475"/>
            <a:ext cx="657300" cy="6573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5"/>
          <p:cNvSpPr txBox="1"/>
          <p:nvPr>
            <p:ph idx="2" type="title"/>
          </p:nvPr>
        </p:nvSpPr>
        <p:spPr>
          <a:xfrm>
            <a:off x="1489302" y="1565141"/>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solidFill>
                <a:srgbClr val="FFFFFF"/>
              </a:solidFill>
            </a:endParaRPr>
          </a:p>
        </p:txBody>
      </p:sp>
      <p:sp>
        <p:nvSpPr>
          <p:cNvPr id="144" name="Google Shape;144;p15"/>
          <p:cNvSpPr/>
          <p:nvPr/>
        </p:nvSpPr>
        <p:spPr>
          <a:xfrm>
            <a:off x="5652444" y="3012350"/>
            <a:ext cx="657300" cy="657300"/>
          </a:xfrm>
          <a:prstGeom prst="ellipse">
            <a:avLst/>
          </a:pr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5"/>
          <p:cNvSpPr txBox="1"/>
          <p:nvPr>
            <p:ph idx="8" type="title"/>
          </p:nvPr>
        </p:nvSpPr>
        <p:spPr>
          <a:xfrm>
            <a:off x="3351656" y="1573041"/>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46" name="Google Shape;146;p15"/>
          <p:cNvSpPr txBox="1"/>
          <p:nvPr>
            <p:ph idx="5" type="title"/>
          </p:nvPr>
        </p:nvSpPr>
        <p:spPr>
          <a:xfrm>
            <a:off x="3241902" y="3091842"/>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08</a:t>
            </a:r>
            <a:endParaRPr>
              <a:solidFill>
                <a:srgbClr val="FFFFFF"/>
              </a:solidFill>
            </a:endParaRPr>
          </a:p>
        </p:txBody>
      </p:sp>
      <p:sp>
        <p:nvSpPr>
          <p:cNvPr id="147" name="Google Shape;147;p15"/>
          <p:cNvSpPr txBox="1"/>
          <p:nvPr>
            <p:ph idx="14" type="title"/>
          </p:nvPr>
        </p:nvSpPr>
        <p:spPr>
          <a:xfrm>
            <a:off x="5332856" y="3091842"/>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09</a:t>
            </a:r>
            <a:endParaRPr/>
          </a:p>
        </p:txBody>
      </p:sp>
      <p:sp>
        <p:nvSpPr>
          <p:cNvPr id="148" name="Google Shape;148;p15"/>
          <p:cNvSpPr txBox="1"/>
          <p:nvPr>
            <p:ph idx="6" type="ctrTitle"/>
          </p:nvPr>
        </p:nvSpPr>
        <p:spPr>
          <a:xfrm>
            <a:off x="4995706" y="2081913"/>
            <a:ext cx="2322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BUSINESS REQUIREMENTS</a:t>
            </a:r>
            <a:endParaRPr/>
          </a:p>
        </p:txBody>
      </p:sp>
      <p:sp>
        <p:nvSpPr>
          <p:cNvPr id="149" name="Google Shape;149;p15"/>
          <p:cNvSpPr txBox="1"/>
          <p:nvPr>
            <p:ph idx="18" type="title"/>
          </p:nvPr>
        </p:nvSpPr>
        <p:spPr>
          <a:xfrm>
            <a:off x="-206975" y="1565141"/>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50" name="Google Shape;150;p15"/>
          <p:cNvSpPr txBox="1"/>
          <p:nvPr>
            <p:ph idx="9" type="ctrTitle"/>
          </p:nvPr>
        </p:nvSpPr>
        <p:spPr>
          <a:xfrm>
            <a:off x="4819987" y="3511811"/>
            <a:ext cx="2322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ROI &amp; ROV</a:t>
            </a:r>
            <a:endParaRPr/>
          </a:p>
        </p:txBody>
      </p:sp>
      <p:sp>
        <p:nvSpPr>
          <p:cNvPr id="151" name="Google Shape;151;p15"/>
          <p:cNvSpPr txBox="1"/>
          <p:nvPr>
            <p:ph idx="16" type="ctrTitle"/>
          </p:nvPr>
        </p:nvSpPr>
        <p:spPr>
          <a:xfrm>
            <a:off x="-602675" y="2081913"/>
            <a:ext cx="23928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COMPANY </a:t>
            </a:r>
            <a:endParaRPr/>
          </a:p>
          <a:p>
            <a:pPr indent="0" lvl="0" marL="0" rtl="0" algn="ctr">
              <a:spcBef>
                <a:spcPts val="0"/>
              </a:spcBef>
              <a:spcAft>
                <a:spcPts val="0"/>
              </a:spcAft>
              <a:buNone/>
            </a:pPr>
            <a:r>
              <a:rPr lang="en"/>
              <a:t>OVERVIEW</a:t>
            </a:r>
            <a:endParaRPr/>
          </a:p>
        </p:txBody>
      </p:sp>
      <p:sp>
        <p:nvSpPr>
          <p:cNvPr id="152" name="Google Shape;152;p15"/>
          <p:cNvSpPr txBox="1"/>
          <p:nvPr>
            <p:ph idx="19" type="ctrTitle"/>
          </p:nvPr>
        </p:nvSpPr>
        <p:spPr>
          <a:xfrm>
            <a:off x="1109037" y="3511811"/>
            <a:ext cx="2322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ROADMAP</a:t>
            </a:r>
            <a:endParaRPr/>
          </a:p>
        </p:txBody>
      </p:sp>
      <p:sp>
        <p:nvSpPr>
          <p:cNvPr id="153" name="Google Shape;153;p15"/>
          <p:cNvSpPr txBox="1"/>
          <p:nvPr>
            <p:ph idx="21" type="title"/>
          </p:nvPr>
        </p:nvSpPr>
        <p:spPr>
          <a:xfrm>
            <a:off x="5127025" y="1567842"/>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54" name="Google Shape;154;p15"/>
          <p:cNvSpPr txBox="1"/>
          <p:nvPr>
            <p:ph type="ctrTitle"/>
          </p:nvPr>
        </p:nvSpPr>
        <p:spPr>
          <a:xfrm>
            <a:off x="1219240" y="1938163"/>
            <a:ext cx="2322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MARKET RESEARCH</a:t>
            </a:r>
            <a:endParaRPr/>
          </a:p>
        </p:txBody>
      </p:sp>
      <p:sp>
        <p:nvSpPr>
          <p:cNvPr id="155" name="Google Shape;155;p15"/>
          <p:cNvSpPr txBox="1"/>
          <p:nvPr>
            <p:ph idx="3" type="ctrTitle"/>
          </p:nvPr>
        </p:nvSpPr>
        <p:spPr>
          <a:xfrm>
            <a:off x="2957653" y="3511811"/>
            <a:ext cx="2322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SPRINT PLANNING &amp; BURNUP CHART</a:t>
            </a:r>
            <a:endParaRPr/>
          </a:p>
        </p:txBody>
      </p:sp>
      <p:grpSp>
        <p:nvGrpSpPr>
          <p:cNvPr id="156" name="Google Shape;156;p15"/>
          <p:cNvGrpSpPr/>
          <p:nvPr/>
        </p:nvGrpSpPr>
        <p:grpSpPr>
          <a:xfrm>
            <a:off x="8229646" y="3335994"/>
            <a:ext cx="1038447" cy="2176554"/>
            <a:chOff x="2106350" y="2477950"/>
            <a:chExt cx="872425" cy="1828576"/>
          </a:xfrm>
        </p:grpSpPr>
        <p:sp>
          <p:nvSpPr>
            <p:cNvPr id="157" name="Google Shape;157;p15"/>
            <p:cNvSpPr/>
            <p:nvPr/>
          </p:nvSpPr>
          <p:spPr>
            <a:xfrm>
              <a:off x="2106350" y="2477950"/>
              <a:ext cx="872425" cy="1131600"/>
            </a:xfrm>
            <a:custGeom>
              <a:rect b="b" l="l" r="r" t="t"/>
              <a:pathLst>
                <a:path extrusionOk="0" h="45264" w="34897">
                  <a:moveTo>
                    <a:pt x="17276" y="0"/>
                  </a:moveTo>
                  <a:cubicBezTo>
                    <a:pt x="7751" y="0"/>
                    <a:pt x="0" y="7161"/>
                    <a:pt x="0" y="16027"/>
                  </a:cubicBezTo>
                  <a:cubicBezTo>
                    <a:pt x="0" y="19703"/>
                    <a:pt x="1310" y="23294"/>
                    <a:pt x="3760" y="26082"/>
                  </a:cubicBezTo>
                  <a:cubicBezTo>
                    <a:pt x="5619" y="28152"/>
                    <a:pt x="6464" y="30898"/>
                    <a:pt x="6168" y="33687"/>
                  </a:cubicBezTo>
                  <a:cubicBezTo>
                    <a:pt x="6084" y="34194"/>
                    <a:pt x="6084" y="34701"/>
                    <a:pt x="6084" y="35208"/>
                  </a:cubicBezTo>
                  <a:cubicBezTo>
                    <a:pt x="6251" y="40775"/>
                    <a:pt x="11271" y="45264"/>
                    <a:pt x="17281" y="45264"/>
                  </a:cubicBezTo>
                  <a:cubicBezTo>
                    <a:pt x="17337" y="45264"/>
                    <a:pt x="17393" y="45263"/>
                    <a:pt x="17449" y="45263"/>
                  </a:cubicBezTo>
                  <a:cubicBezTo>
                    <a:pt x="23490" y="45136"/>
                    <a:pt x="28391" y="40573"/>
                    <a:pt x="28391" y="34912"/>
                  </a:cubicBezTo>
                  <a:lnTo>
                    <a:pt x="28391" y="34236"/>
                  </a:lnTo>
                  <a:cubicBezTo>
                    <a:pt x="28180" y="31109"/>
                    <a:pt x="29151" y="28025"/>
                    <a:pt x="31095" y="25617"/>
                  </a:cubicBezTo>
                  <a:cubicBezTo>
                    <a:pt x="33714" y="22364"/>
                    <a:pt x="34897" y="18224"/>
                    <a:pt x="34390" y="14084"/>
                  </a:cubicBezTo>
                  <a:cubicBezTo>
                    <a:pt x="33460" y="6775"/>
                    <a:pt x="27166" y="944"/>
                    <a:pt x="19223" y="99"/>
                  </a:cubicBezTo>
                  <a:cubicBezTo>
                    <a:pt x="18567" y="33"/>
                    <a:pt x="17917" y="0"/>
                    <a:pt x="17276" y="0"/>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5"/>
            <p:cNvSpPr/>
            <p:nvPr/>
          </p:nvSpPr>
          <p:spPr>
            <a:xfrm>
              <a:off x="2366600" y="3007376"/>
              <a:ext cx="343900" cy="1299150"/>
            </a:xfrm>
            <a:custGeom>
              <a:rect b="b" l="l" r="r" t="t"/>
              <a:pathLst>
                <a:path extrusionOk="0" h="51966" w="13756">
                  <a:moveTo>
                    <a:pt x="6954" y="1"/>
                  </a:moveTo>
                  <a:cubicBezTo>
                    <a:pt x="6574" y="1"/>
                    <a:pt x="6320" y="296"/>
                    <a:pt x="6320" y="634"/>
                  </a:cubicBezTo>
                  <a:lnTo>
                    <a:pt x="6320" y="9887"/>
                  </a:lnTo>
                  <a:lnTo>
                    <a:pt x="1673" y="3549"/>
                  </a:lnTo>
                  <a:cubicBezTo>
                    <a:pt x="1543" y="3336"/>
                    <a:pt x="1360" y="3249"/>
                    <a:pt x="1176" y="3249"/>
                  </a:cubicBezTo>
                  <a:cubicBezTo>
                    <a:pt x="705" y="3249"/>
                    <a:pt x="233" y="3823"/>
                    <a:pt x="659" y="4310"/>
                  </a:cubicBezTo>
                  <a:lnTo>
                    <a:pt x="5940" y="11577"/>
                  </a:lnTo>
                  <a:cubicBezTo>
                    <a:pt x="6025" y="11703"/>
                    <a:pt x="6151" y="11788"/>
                    <a:pt x="6320" y="11830"/>
                  </a:cubicBezTo>
                  <a:lnTo>
                    <a:pt x="6320" y="17069"/>
                  </a:lnTo>
                  <a:lnTo>
                    <a:pt x="1293" y="11112"/>
                  </a:lnTo>
                  <a:cubicBezTo>
                    <a:pt x="1160" y="10979"/>
                    <a:pt x="1010" y="10923"/>
                    <a:pt x="865" y="10923"/>
                  </a:cubicBezTo>
                  <a:cubicBezTo>
                    <a:pt x="409" y="10923"/>
                    <a:pt x="1" y="11476"/>
                    <a:pt x="321" y="11957"/>
                  </a:cubicBezTo>
                  <a:lnTo>
                    <a:pt x="6320" y="19012"/>
                  </a:lnTo>
                  <a:lnTo>
                    <a:pt x="6320" y="51332"/>
                  </a:lnTo>
                  <a:cubicBezTo>
                    <a:pt x="6278" y="51670"/>
                    <a:pt x="6574" y="51966"/>
                    <a:pt x="6954" y="51966"/>
                  </a:cubicBezTo>
                  <a:cubicBezTo>
                    <a:pt x="7292" y="51966"/>
                    <a:pt x="7546" y="51670"/>
                    <a:pt x="7546" y="51332"/>
                  </a:cubicBezTo>
                  <a:lnTo>
                    <a:pt x="7546" y="19012"/>
                  </a:lnTo>
                  <a:lnTo>
                    <a:pt x="13545" y="11915"/>
                  </a:lnTo>
                  <a:cubicBezTo>
                    <a:pt x="13756" y="11661"/>
                    <a:pt x="13714" y="11281"/>
                    <a:pt x="13460" y="11027"/>
                  </a:cubicBezTo>
                  <a:cubicBezTo>
                    <a:pt x="13351" y="10936"/>
                    <a:pt x="13210" y="10892"/>
                    <a:pt x="13068" y="10892"/>
                  </a:cubicBezTo>
                  <a:cubicBezTo>
                    <a:pt x="12881" y="10892"/>
                    <a:pt x="12693" y="10968"/>
                    <a:pt x="12573" y="11112"/>
                  </a:cubicBezTo>
                  <a:lnTo>
                    <a:pt x="7588" y="17069"/>
                  </a:lnTo>
                  <a:lnTo>
                    <a:pt x="7588" y="11788"/>
                  </a:lnTo>
                  <a:cubicBezTo>
                    <a:pt x="7715" y="11788"/>
                    <a:pt x="7841" y="11703"/>
                    <a:pt x="7926" y="11577"/>
                  </a:cubicBezTo>
                  <a:lnTo>
                    <a:pt x="13207" y="4310"/>
                  </a:lnTo>
                  <a:cubicBezTo>
                    <a:pt x="13515" y="3816"/>
                    <a:pt x="13103" y="3323"/>
                    <a:pt x="12660" y="3323"/>
                  </a:cubicBezTo>
                  <a:cubicBezTo>
                    <a:pt x="12497" y="3323"/>
                    <a:pt x="12330" y="3390"/>
                    <a:pt x="12193" y="3549"/>
                  </a:cubicBezTo>
                  <a:lnTo>
                    <a:pt x="7588" y="9887"/>
                  </a:lnTo>
                  <a:lnTo>
                    <a:pt x="7588" y="634"/>
                  </a:lnTo>
                  <a:cubicBezTo>
                    <a:pt x="7588" y="296"/>
                    <a:pt x="7292" y="1"/>
                    <a:pt x="695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5"/>
          <p:cNvGrpSpPr/>
          <p:nvPr/>
        </p:nvGrpSpPr>
        <p:grpSpPr>
          <a:xfrm>
            <a:off x="8084918" y="4367411"/>
            <a:ext cx="755602" cy="1299808"/>
            <a:chOff x="5609750" y="3138575"/>
            <a:chExt cx="634800" cy="1092000"/>
          </a:xfrm>
        </p:grpSpPr>
        <p:sp>
          <p:nvSpPr>
            <p:cNvPr id="160" name="Google Shape;160;p15"/>
            <p:cNvSpPr/>
            <p:nvPr/>
          </p:nvSpPr>
          <p:spPr>
            <a:xfrm>
              <a:off x="5609750" y="3138575"/>
              <a:ext cx="634800" cy="822675"/>
            </a:xfrm>
            <a:custGeom>
              <a:rect b="b" l="l" r="r" t="t"/>
              <a:pathLst>
                <a:path extrusionOk="0" h="32907" w="25392">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5"/>
            <p:cNvSpPr/>
            <p:nvPr/>
          </p:nvSpPr>
          <p:spPr>
            <a:xfrm>
              <a:off x="5807250" y="3453975"/>
              <a:ext cx="259150" cy="776600"/>
            </a:xfrm>
            <a:custGeom>
              <a:rect b="b" l="l" r="r" t="t"/>
              <a:pathLst>
                <a:path extrusionOk="0" h="31064" w="10366">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 name="Google Shape;162;p15"/>
          <p:cNvSpPr txBox="1"/>
          <p:nvPr>
            <p:ph idx="14" type="title"/>
          </p:nvPr>
        </p:nvSpPr>
        <p:spPr>
          <a:xfrm>
            <a:off x="6995181" y="1573042"/>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163" name="Google Shape;163;p15"/>
          <p:cNvSpPr txBox="1"/>
          <p:nvPr>
            <p:ph type="ctrTitle"/>
          </p:nvPr>
        </p:nvSpPr>
        <p:spPr>
          <a:xfrm>
            <a:off x="3079090" y="1929513"/>
            <a:ext cx="2322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OSS RESEARCH</a:t>
            </a:r>
            <a:endParaRPr/>
          </a:p>
        </p:txBody>
      </p:sp>
      <p:sp>
        <p:nvSpPr>
          <p:cNvPr id="164" name="Google Shape;164;p15"/>
          <p:cNvSpPr txBox="1"/>
          <p:nvPr>
            <p:ph idx="6" type="ctrTitle"/>
          </p:nvPr>
        </p:nvSpPr>
        <p:spPr>
          <a:xfrm>
            <a:off x="6801206" y="1929513"/>
            <a:ext cx="2322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SDLC MODEL</a:t>
            </a:r>
            <a:endParaRPr/>
          </a:p>
        </p:txBody>
      </p:sp>
      <p:sp>
        <p:nvSpPr>
          <p:cNvPr id="165" name="Google Shape;165;p15"/>
          <p:cNvSpPr txBox="1"/>
          <p:nvPr>
            <p:ph idx="14" type="title"/>
          </p:nvPr>
        </p:nvSpPr>
        <p:spPr>
          <a:xfrm>
            <a:off x="-305944" y="3091842"/>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166" name="Google Shape;166;p15"/>
          <p:cNvSpPr txBox="1"/>
          <p:nvPr>
            <p:ph idx="5" type="title"/>
          </p:nvPr>
        </p:nvSpPr>
        <p:spPr>
          <a:xfrm>
            <a:off x="1565502" y="3091842"/>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07</a:t>
            </a:r>
            <a:endParaRPr>
              <a:solidFill>
                <a:srgbClr val="FFFFFF"/>
              </a:solidFill>
            </a:endParaRPr>
          </a:p>
        </p:txBody>
      </p:sp>
      <p:sp>
        <p:nvSpPr>
          <p:cNvPr id="167" name="Google Shape;167;p15"/>
          <p:cNvSpPr txBox="1"/>
          <p:nvPr>
            <p:ph idx="5" type="title"/>
          </p:nvPr>
        </p:nvSpPr>
        <p:spPr>
          <a:xfrm>
            <a:off x="6975702" y="3091842"/>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a:t>
            </a:r>
            <a:endParaRPr>
              <a:solidFill>
                <a:srgbClr val="FFFFFF"/>
              </a:solidFill>
            </a:endParaRPr>
          </a:p>
        </p:txBody>
      </p:sp>
      <p:sp>
        <p:nvSpPr>
          <p:cNvPr id="168" name="Google Shape;168;p15"/>
          <p:cNvSpPr txBox="1"/>
          <p:nvPr>
            <p:ph idx="9" type="ctrTitle"/>
          </p:nvPr>
        </p:nvSpPr>
        <p:spPr>
          <a:xfrm>
            <a:off x="6801187" y="3511811"/>
            <a:ext cx="2322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RISK MANAGEMENT</a:t>
            </a:r>
            <a:endParaRPr/>
          </a:p>
        </p:txBody>
      </p:sp>
      <p:sp>
        <p:nvSpPr>
          <p:cNvPr id="169" name="Google Shape;169;p15"/>
          <p:cNvSpPr txBox="1"/>
          <p:nvPr>
            <p:ph idx="19" type="ctrTitle"/>
          </p:nvPr>
        </p:nvSpPr>
        <p:spPr>
          <a:xfrm>
            <a:off x="-403638" y="3511811"/>
            <a:ext cx="2322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SYSTEM</a:t>
            </a:r>
            <a:endParaRPr/>
          </a:p>
          <a:p>
            <a:pPr indent="0" lvl="0" marL="0" rtl="0" algn="ctr">
              <a:spcBef>
                <a:spcPts val="0"/>
              </a:spcBef>
              <a:spcAft>
                <a:spcPts val="0"/>
              </a:spcAft>
              <a:buClr>
                <a:schemeClr val="dk1"/>
              </a:buClr>
              <a:buSzPts val="1100"/>
              <a:buFont typeface="Arial"/>
              <a:buNone/>
            </a:pPr>
            <a:r>
              <a:rPr lang="en"/>
              <a:t> ARCHITECTURE</a:t>
            </a:r>
            <a:endParaRPr/>
          </a:p>
        </p:txBody>
      </p:sp>
      <p:sp>
        <p:nvSpPr>
          <p:cNvPr id="170" name="Google Shape;170;p15"/>
          <p:cNvSpPr txBox="1"/>
          <p:nvPr/>
        </p:nvSpPr>
        <p:spPr>
          <a:xfrm>
            <a:off x="152400" y="15240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sp>
        <p:nvSpPr>
          <p:cNvPr id="171" name="Google Shape;171;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42"/>
          <p:cNvSpPr txBox="1"/>
          <p:nvPr>
            <p:ph type="ctrTitle"/>
          </p:nvPr>
        </p:nvSpPr>
        <p:spPr>
          <a:xfrm>
            <a:off x="728625" y="662375"/>
            <a:ext cx="55299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rPr>
              <a:t>USER STORY - MARKETING MANAGER</a:t>
            </a:r>
            <a:endParaRPr/>
          </a:p>
        </p:txBody>
      </p:sp>
      <p:graphicFrame>
        <p:nvGraphicFramePr>
          <p:cNvPr id="703" name="Google Shape;703;p42"/>
          <p:cNvGraphicFramePr/>
          <p:nvPr/>
        </p:nvGraphicFramePr>
        <p:xfrm>
          <a:off x="728625" y="976485"/>
          <a:ext cx="3000000" cy="3000000"/>
        </p:xfrm>
        <a:graphic>
          <a:graphicData uri="http://schemas.openxmlformats.org/drawingml/2006/table">
            <a:tbl>
              <a:tblPr>
                <a:noFill/>
                <a:tableStyleId>{8C577D0D-909D-4F2A-B3C5-32B6E3C17CE5}</a:tableStyleId>
              </a:tblPr>
              <a:tblGrid>
                <a:gridCol w="382850"/>
                <a:gridCol w="796900"/>
                <a:gridCol w="1112500"/>
                <a:gridCol w="1112500"/>
                <a:gridCol w="928850"/>
                <a:gridCol w="1762650"/>
                <a:gridCol w="1496350"/>
              </a:tblGrid>
              <a:tr h="468750">
                <a:tc>
                  <a:txBody>
                    <a:bodyPr/>
                    <a:lstStyle/>
                    <a:p>
                      <a:pPr indent="0" lvl="0" marL="0" rtl="0" algn="l">
                        <a:spcBef>
                          <a:spcPts val="0"/>
                        </a:spcBef>
                        <a:spcAft>
                          <a:spcPts val="0"/>
                        </a:spcAft>
                        <a:buNone/>
                      </a:pPr>
                      <a:r>
                        <a:t/>
                      </a:r>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accent5"/>
                          </a:solidFill>
                          <a:latin typeface="Montserrat ExtraBold"/>
                          <a:ea typeface="Montserrat ExtraBold"/>
                          <a:cs typeface="Montserrat ExtraBold"/>
                          <a:sym typeface="Montserrat ExtraBold"/>
                        </a:rPr>
                        <a:t>STORY TYPE</a:t>
                      </a:r>
                      <a:endParaRPr sz="1100">
                        <a:solidFill>
                          <a:schemeClr val="accent5"/>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9AD7D2"/>
                          </a:solidFill>
                          <a:latin typeface="Montserrat ExtraBold"/>
                          <a:ea typeface="Montserrat ExtraBold"/>
                          <a:cs typeface="Montserrat ExtraBold"/>
                          <a:sym typeface="Montserrat ExtraBold"/>
                        </a:rPr>
                        <a:t>PRIORITY LEVEL</a:t>
                      </a:r>
                      <a:endParaRPr sz="11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9AD7D2"/>
                          </a:solidFill>
                          <a:latin typeface="Montserrat ExtraBold"/>
                          <a:ea typeface="Montserrat ExtraBold"/>
                          <a:cs typeface="Montserrat ExtraBold"/>
                          <a:sym typeface="Montserrat ExtraBold"/>
                        </a:rPr>
                        <a:t>STORY POINTS</a:t>
                      </a:r>
                      <a:endParaRPr sz="11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9AD7D2"/>
                          </a:solidFill>
                          <a:latin typeface="Montserrat ExtraBold"/>
                          <a:ea typeface="Montserrat ExtraBold"/>
                          <a:cs typeface="Montserrat ExtraBold"/>
                          <a:sym typeface="Montserrat ExtraBold"/>
                        </a:rPr>
                        <a:t>THEME</a:t>
                      </a:r>
                      <a:endParaRPr sz="11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100">
                          <a:solidFill>
                            <a:srgbClr val="9AD7D2"/>
                          </a:solidFill>
                          <a:latin typeface="Montserrat ExtraBold"/>
                          <a:ea typeface="Montserrat ExtraBold"/>
                          <a:cs typeface="Montserrat ExtraBold"/>
                          <a:sym typeface="Montserrat ExtraBold"/>
                        </a:rPr>
                        <a:t>USER STORY CONTENT</a:t>
                      </a:r>
                      <a:endParaRPr sz="11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100">
                          <a:solidFill>
                            <a:srgbClr val="9AD7D2"/>
                          </a:solidFill>
                          <a:latin typeface="Montserrat ExtraBold"/>
                          <a:ea typeface="Montserrat ExtraBold"/>
                          <a:cs typeface="Montserrat ExtraBold"/>
                          <a:sym typeface="Montserrat ExtraBold"/>
                        </a:rPr>
                        <a:t>ACCEPTANCE CRITERIA</a:t>
                      </a:r>
                      <a:endParaRPr sz="11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r>
              <a:tr h="968600">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0</a:t>
                      </a:r>
                      <a:r>
                        <a:rPr lang="en" sz="1100">
                          <a:solidFill>
                            <a:srgbClr val="FFFFFF"/>
                          </a:solidFill>
                          <a:latin typeface="Montserrat ExtraBold"/>
                          <a:ea typeface="Montserrat ExtraBold"/>
                          <a:cs typeface="Montserrat ExtraBold"/>
                          <a:sym typeface="Montserrat ExtraBold"/>
                        </a:rPr>
                        <a:t>.</a:t>
                      </a:r>
                      <a:endParaRPr sz="1100">
                        <a:solidFill>
                          <a:srgbClr val="FFFFFF"/>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EPIC USER STORY</a:t>
                      </a:r>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1</a:t>
                      </a:r>
                      <a:endParaRPr>
                        <a:solidFill>
                          <a:srgbClr val="434343"/>
                        </a:solidFill>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434343"/>
                          </a:solidFill>
                          <a:latin typeface="EB Garamond"/>
                          <a:ea typeface="EB Garamond"/>
                          <a:cs typeface="EB Garamond"/>
                          <a:sym typeface="EB Garamond"/>
                        </a:rPr>
                        <a:t>6</a:t>
                      </a:r>
                      <a:endParaRPr sz="11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434343"/>
                          </a:solidFill>
                          <a:latin typeface="EB Garamond"/>
                          <a:ea typeface="EB Garamond"/>
                          <a:cs typeface="EB Garamond"/>
                          <a:sym typeface="EB Garamond"/>
                        </a:rPr>
                        <a:t>Marketing Strategy</a:t>
                      </a:r>
                      <a:endParaRPr sz="1300">
                        <a:solidFill>
                          <a:srgbClr val="434343"/>
                        </a:solidFill>
                      </a:endParaRPr>
                    </a:p>
                    <a:p>
                      <a:pPr indent="0" lvl="0" marL="0" rtl="0" algn="ctr">
                        <a:spcBef>
                          <a:spcPts val="0"/>
                        </a:spcBef>
                        <a:spcAft>
                          <a:spcPts val="0"/>
                        </a:spcAft>
                        <a:buNone/>
                      </a:pPr>
                      <a:r>
                        <a:t/>
                      </a:r>
                      <a:endParaRPr sz="10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lnSpc>
                          <a:spcPct val="100000"/>
                        </a:lnSpc>
                        <a:spcBef>
                          <a:spcPts val="1200"/>
                        </a:spcBef>
                        <a:spcAft>
                          <a:spcPts val="1200"/>
                        </a:spcAft>
                        <a:buClr>
                          <a:schemeClr val="dk1"/>
                        </a:buClr>
                        <a:buSzPts val="1100"/>
                        <a:buFont typeface="Arial"/>
                        <a:buNone/>
                      </a:pPr>
                      <a:r>
                        <a:rPr lang="en" sz="900">
                          <a:solidFill>
                            <a:srgbClr val="434343"/>
                          </a:solidFill>
                          <a:latin typeface="EB Garamond"/>
                          <a:ea typeface="EB Garamond"/>
                          <a:cs typeface="EB Garamond"/>
                          <a:sym typeface="EB Garamond"/>
                        </a:rPr>
                        <a:t>As a marketing manager, I want to  understand and analyze the market, so that I can develop, implement and execute strategic market plans.</a:t>
                      </a:r>
                      <a:endParaRPr sz="9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lnSpc>
                          <a:spcPct val="115000"/>
                        </a:lnSpc>
                        <a:spcBef>
                          <a:spcPts val="1200"/>
                        </a:spcBef>
                        <a:spcAft>
                          <a:spcPts val="1200"/>
                        </a:spcAft>
                        <a:buClr>
                          <a:schemeClr val="dk1"/>
                        </a:buClr>
                        <a:buSzPts val="1100"/>
                        <a:buFont typeface="Arial"/>
                        <a:buNone/>
                      </a:pPr>
                      <a:r>
                        <a:rPr lang="en" sz="900">
                          <a:solidFill>
                            <a:srgbClr val="434343"/>
                          </a:solidFill>
                          <a:latin typeface="EB Garamond"/>
                          <a:ea typeface="EB Garamond"/>
                          <a:cs typeface="EB Garamond"/>
                          <a:sym typeface="EB Garamond"/>
                        </a:rPr>
                        <a:t>After transforming from Hadoop to Apache Spark, the customer segmentation results help generate at least 30%  more </a:t>
                      </a:r>
                      <a:r>
                        <a:rPr lang="en" sz="900">
                          <a:solidFill>
                            <a:srgbClr val="434343"/>
                          </a:solidFill>
                          <a:latin typeface="EB Garamond"/>
                          <a:ea typeface="EB Garamond"/>
                          <a:cs typeface="EB Garamond"/>
                          <a:sym typeface="EB Garamond"/>
                        </a:rPr>
                        <a:t>leads</a:t>
                      </a:r>
                      <a:r>
                        <a:rPr lang="en" sz="900">
                          <a:solidFill>
                            <a:srgbClr val="434343"/>
                          </a:solidFill>
                          <a:latin typeface="EB Garamond"/>
                          <a:ea typeface="EB Garamond"/>
                          <a:cs typeface="EB Garamond"/>
                          <a:sym typeface="EB Garamond"/>
                        </a:rPr>
                        <a:t> than before.</a:t>
                      </a:r>
                      <a:endParaRPr sz="9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1012250">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1.1</a:t>
                      </a:r>
                      <a:endParaRPr sz="1100">
                        <a:solidFill>
                          <a:srgbClr val="FFFFFF"/>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LEVEL 1 </a:t>
                      </a:r>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1</a:t>
                      </a:r>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434343"/>
                          </a:solidFill>
                          <a:latin typeface="EB Garamond"/>
                          <a:ea typeface="EB Garamond"/>
                          <a:cs typeface="EB Garamond"/>
                          <a:sym typeface="EB Garamond"/>
                        </a:rPr>
                        <a:t>3</a:t>
                      </a:r>
                      <a:endParaRPr sz="11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434343"/>
                          </a:solidFill>
                          <a:latin typeface="EB Garamond"/>
                          <a:ea typeface="EB Garamond"/>
                          <a:cs typeface="EB Garamond"/>
                          <a:sym typeface="EB Garamond"/>
                        </a:rPr>
                        <a:t>Marketing Research</a:t>
                      </a:r>
                      <a:endParaRPr sz="10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lnSpc>
                          <a:spcPct val="115000"/>
                        </a:lnSpc>
                        <a:spcBef>
                          <a:spcPts val="1200"/>
                        </a:spcBef>
                        <a:spcAft>
                          <a:spcPts val="1200"/>
                        </a:spcAft>
                        <a:buClr>
                          <a:schemeClr val="dk1"/>
                        </a:buClr>
                        <a:buSzPts val="1100"/>
                        <a:buFont typeface="Arial"/>
                        <a:buNone/>
                      </a:pPr>
                      <a:r>
                        <a:rPr lang="en" sz="900">
                          <a:solidFill>
                            <a:srgbClr val="434343"/>
                          </a:solidFill>
                          <a:latin typeface="EB Garamond"/>
                          <a:ea typeface="EB Garamond"/>
                          <a:cs typeface="EB Garamond"/>
                          <a:sym typeface="EB Garamond"/>
                        </a:rPr>
                        <a:t>As a marketing manager, I want to identify key customer segments, so that I can adjust the marketing strategy according to the new customer segmentation. </a:t>
                      </a:r>
                      <a:endParaRPr sz="900"/>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lnSpc>
                          <a:spcPct val="115000"/>
                        </a:lnSpc>
                        <a:spcBef>
                          <a:spcPts val="1200"/>
                        </a:spcBef>
                        <a:spcAft>
                          <a:spcPts val="0"/>
                        </a:spcAft>
                        <a:buClr>
                          <a:schemeClr val="dk1"/>
                        </a:buClr>
                        <a:buSzPts val="1100"/>
                        <a:buFont typeface="Arial"/>
                        <a:buNone/>
                      </a:pPr>
                      <a:r>
                        <a:rPr lang="en" sz="900">
                          <a:solidFill>
                            <a:srgbClr val="434343"/>
                          </a:solidFill>
                          <a:latin typeface="EB Garamond"/>
                          <a:ea typeface="EB Garamond"/>
                          <a:cs typeface="EB Garamond"/>
                          <a:sym typeface="EB Garamond"/>
                        </a:rPr>
                        <a:t>The new research should generate at least 30% more leads than before.</a:t>
                      </a:r>
                      <a:endParaRPr sz="900">
                        <a:solidFill>
                          <a:srgbClr val="434343"/>
                        </a:solidFill>
                        <a:latin typeface="EB Garamond"/>
                        <a:ea typeface="EB Garamond"/>
                        <a:cs typeface="EB Garamond"/>
                        <a:sym typeface="EB Garamond"/>
                      </a:endParaRPr>
                    </a:p>
                    <a:p>
                      <a:pPr indent="0" lvl="0" marL="0" rtl="0" algn="ctr">
                        <a:spcBef>
                          <a:spcPts val="1200"/>
                        </a:spcBef>
                        <a:spcAft>
                          <a:spcPts val="0"/>
                        </a:spcAft>
                        <a:buClr>
                          <a:schemeClr val="dk1"/>
                        </a:buClr>
                        <a:buSzPts val="1100"/>
                        <a:buFont typeface="Arial"/>
                        <a:buNone/>
                      </a:pPr>
                      <a:r>
                        <a:t/>
                      </a:r>
                      <a:endParaRPr sz="9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1462325">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1.2</a:t>
                      </a:r>
                      <a:endParaRPr sz="1100">
                        <a:solidFill>
                          <a:srgbClr val="FFFFFF"/>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LEVEL 1</a:t>
                      </a:r>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1</a:t>
                      </a:r>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434343"/>
                          </a:solidFill>
                          <a:latin typeface="EB Garamond"/>
                          <a:ea typeface="EB Garamond"/>
                          <a:cs typeface="EB Garamond"/>
                          <a:sym typeface="EB Garamond"/>
                        </a:rPr>
                        <a:t>3</a:t>
                      </a:r>
                      <a:endParaRPr sz="11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Customer  Acquisition</a:t>
                      </a:r>
                      <a:endParaRPr sz="11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lnSpc>
                          <a:spcPct val="115000"/>
                        </a:lnSpc>
                        <a:spcBef>
                          <a:spcPts val="1200"/>
                        </a:spcBef>
                        <a:spcAft>
                          <a:spcPts val="1200"/>
                        </a:spcAft>
                        <a:buClr>
                          <a:schemeClr val="dk1"/>
                        </a:buClr>
                        <a:buSzPts val="1100"/>
                        <a:buFont typeface="Arial"/>
                        <a:buNone/>
                      </a:pPr>
                      <a:r>
                        <a:rPr lang="en" sz="900">
                          <a:solidFill>
                            <a:srgbClr val="434343"/>
                          </a:solidFill>
                          <a:latin typeface="EB Garamond"/>
                          <a:ea typeface="EB Garamond"/>
                          <a:cs typeface="EB Garamond"/>
                          <a:sym typeface="EB Garamond"/>
                        </a:rPr>
                        <a:t>As a marketing manager, I want to use the market research and target the identified key customer segments so that I can generate more sales.</a:t>
                      </a:r>
                      <a:endParaRPr sz="11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lnSpc>
                          <a:spcPct val="115000"/>
                        </a:lnSpc>
                        <a:spcBef>
                          <a:spcPts val="1200"/>
                        </a:spcBef>
                        <a:spcAft>
                          <a:spcPts val="1200"/>
                        </a:spcAft>
                        <a:buClr>
                          <a:schemeClr val="dk1"/>
                        </a:buClr>
                        <a:buSzPts val="1100"/>
                        <a:buFont typeface="Arial"/>
                        <a:buNone/>
                      </a:pPr>
                      <a:r>
                        <a:rPr lang="en" sz="900">
                          <a:solidFill>
                            <a:srgbClr val="434343"/>
                          </a:solidFill>
                          <a:latin typeface="EB Garamond"/>
                          <a:ea typeface="EB Garamond"/>
                          <a:cs typeface="EB Garamond"/>
                          <a:sym typeface="EB Garamond"/>
                        </a:rPr>
                        <a:t>The new market research should generate 20% more revenue / customer acquisition.</a:t>
                      </a:r>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bl>
          </a:graphicData>
        </a:graphic>
      </p:graphicFrame>
      <p:sp>
        <p:nvSpPr>
          <p:cNvPr id="704" name="Google Shape;704;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43"/>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SOFTWARE TESTER - JACK ARANDA</a:t>
            </a:r>
            <a:endParaRPr/>
          </a:p>
        </p:txBody>
      </p:sp>
      <p:sp>
        <p:nvSpPr>
          <p:cNvPr id="710" name="Google Shape;710;p43"/>
          <p:cNvSpPr txBox="1"/>
          <p:nvPr/>
        </p:nvSpPr>
        <p:spPr>
          <a:xfrm>
            <a:off x="5080075" y="4658900"/>
            <a:ext cx="4428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EB Garamond"/>
                <a:ea typeface="EB Garamond"/>
                <a:cs typeface="EB Garamond"/>
                <a:sym typeface="EB Garamond"/>
              </a:rPr>
              <a:t>[1]</a:t>
            </a:r>
            <a:r>
              <a:rPr lang="en" sz="800">
                <a:solidFill>
                  <a:schemeClr val="dk1"/>
                </a:solidFill>
                <a:latin typeface="EB Garamond"/>
                <a:ea typeface="EB Garamond"/>
                <a:cs typeface="EB Garamond"/>
                <a:sym typeface="EB Garamond"/>
              </a:rPr>
              <a:t>(n.d.). Retrieved from freepix.com: https://www.freepik.com/vectors/business-character</a:t>
            </a:r>
            <a:endParaRPr sz="800">
              <a:latin typeface="EB Garamond"/>
              <a:ea typeface="EB Garamond"/>
              <a:cs typeface="EB Garamond"/>
              <a:sym typeface="EB Garamond"/>
            </a:endParaRPr>
          </a:p>
          <a:p>
            <a:pPr indent="0" lvl="0" marL="0" rtl="0" algn="l">
              <a:spcBef>
                <a:spcPts val="0"/>
              </a:spcBef>
              <a:spcAft>
                <a:spcPts val="0"/>
              </a:spcAft>
              <a:buNone/>
            </a:pPr>
            <a:r>
              <a:t/>
            </a:r>
            <a:endParaRPr sz="800">
              <a:latin typeface="EB Garamond"/>
              <a:ea typeface="EB Garamond"/>
              <a:cs typeface="EB Garamond"/>
              <a:sym typeface="EB Garamond"/>
            </a:endParaRPr>
          </a:p>
        </p:txBody>
      </p:sp>
      <p:pic>
        <p:nvPicPr>
          <p:cNvPr id="711" name="Google Shape;711;p43"/>
          <p:cNvPicPr preferRelativeResize="0"/>
          <p:nvPr/>
        </p:nvPicPr>
        <p:blipFill>
          <a:blip r:embed="rId3">
            <a:alphaModFix/>
          </a:blip>
          <a:stretch>
            <a:fillRect/>
          </a:stretch>
        </p:blipFill>
        <p:spPr>
          <a:xfrm>
            <a:off x="6197225" y="1124925"/>
            <a:ext cx="1639250" cy="3709899"/>
          </a:xfrm>
          <a:prstGeom prst="rect">
            <a:avLst/>
          </a:prstGeom>
          <a:noFill/>
          <a:ln>
            <a:noFill/>
          </a:ln>
        </p:spPr>
      </p:pic>
      <p:sp>
        <p:nvSpPr>
          <p:cNvPr id="712" name="Google Shape;712;p43"/>
          <p:cNvSpPr txBox="1"/>
          <p:nvPr/>
        </p:nvSpPr>
        <p:spPr>
          <a:xfrm>
            <a:off x="693100" y="1124925"/>
            <a:ext cx="3718500" cy="1372200"/>
          </a:xfrm>
          <a:prstGeom prst="rect">
            <a:avLst/>
          </a:prstGeom>
          <a:noFill/>
          <a:ln>
            <a:noFill/>
          </a:ln>
        </p:spPr>
        <p:txBody>
          <a:bodyPr anchorCtr="0" anchor="t" bIns="0" lIns="0" spcFirstLastPara="1" rIns="0" wrap="square" tIns="6350">
            <a:noAutofit/>
          </a:bodyPr>
          <a:lstStyle/>
          <a:p>
            <a:pPr indent="0" lvl="0" marL="0" marR="0" rtl="0" algn="ctr">
              <a:lnSpc>
                <a:spcPct val="100000"/>
              </a:lnSpc>
              <a:spcBef>
                <a:spcPts val="0"/>
              </a:spcBef>
              <a:spcAft>
                <a:spcPts val="0"/>
              </a:spcAft>
              <a:buNone/>
            </a:pPr>
            <a:r>
              <a:rPr lang="en" sz="1200">
                <a:solidFill>
                  <a:srgbClr val="434343"/>
                </a:solidFill>
                <a:latin typeface="Montserrat ExtraBold"/>
                <a:ea typeface="Montserrat ExtraBold"/>
                <a:cs typeface="Montserrat ExtraBold"/>
                <a:sym typeface="Montserrat ExtraBold"/>
              </a:rPr>
              <a:t>BACKGROUND</a:t>
            </a:r>
            <a:endParaRPr sz="1200">
              <a:solidFill>
                <a:srgbClr val="434343"/>
              </a:solidFill>
              <a:latin typeface="Montserrat ExtraBold"/>
              <a:ea typeface="Montserrat ExtraBold"/>
              <a:cs typeface="Montserrat ExtraBold"/>
              <a:sym typeface="Montserrat ExtraBold"/>
            </a:endParaRPr>
          </a:p>
          <a:p>
            <a:pPr indent="-298450" lvl="0" marL="457200" marR="0" rtl="0" algn="l">
              <a:lnSpc>
                <a:spcPct val="100000"/>
              </a:lnSpc>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45 </a:t>
            </a:r>
            <a:r>
              <a:rPr lang="en" sz="1100">
                <a:solidFill>
                  <a:srgbClr val="434343"/>
                </a:solidFill>
                <a:latin typeface="EB Garamond"/>
                <a:ea typeface="EB Garamond"/>
                <a:cs typeface="EB Garamond"/>
                <a:sym typeface="EB Garamond"/>
              </a:rPr>
              <a:t>Years old,  born in New York and lives in California</a:t>
            </a:r>
            <a:endParaRPr sz="1100">
              <a:solidFill>
                <a:srgbClr val="434343"/>
              </a:solidFill>
              <a:latin typeface="EB Garamond"/>
              <a:ea typeface="EB Garamond"/>
              <a:cs typeface="EB Garamond"/>
              <a:sym typeface="EB Garamond"/>
            </a:endParaRPr>
          </a:p>
          <a:p>
            <a:pPr indent="-298450" lvl="0" marL="457200" marR="0" rtl="0" algn="l">
              <a:lnSpc>
                <a:spcPct val="100000"/>
              </a:lnSpc>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Bachelor`s of Information Technology from UW-Madison</a:t>
            </a:r>
            <a:endParaRPr sz="1100">
              <a:solidFill>
                <a:srgbClr val="434343"/>
              </a:solidFill>
              <a:latin typeface="EB Garamond"/>
              <a:ea typeface="EB Garamond"/>
              <a:cs typeface="EB Garamond"/>
              <a:sym typeface="EB Garamond"/>
            </a:endParaRPr>
          </a:p>
          <a:p>
            <a:pPr indent="-298450" lvl="0" marL="457200" marR="0" rtl="0" algn="l">
              <a:lnSpc>
                <a:spcPct val="100000"/>
              </a:lnSpc>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Currently employed  as a software tester in Sprinters Inc.</a:t>
            </a:r>
            <a:endParaRPr sz="1100">
              <a:solidFill>
                <a:srgbClr val="434343"/>
              </a:solidFill>
              <a:latin typeface="EB Garamond"/>
              <a:ea typeface="EB Garamond"/>
              <a:cs typeface="EB Garamond"/>
              <a:sym typeface="EB Garamond"/>
            </a:endParaRPr>
          </a:p>
          <a:p>
            <a:pPr indent="-298450" lvl="0" marL="457200" marR="0" rtl="0" algn="l">
              <a:lnSpc>
                <a:spcPct val="100000"/>
              </a:lnSpc>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Held many prior roles in software technologies</a:t>
            </a:r>
            <a:endParaRPr sz="1100">
              <a:solidFill>
                <a:srgbClr val="434343"/>
              </a:solidFill>
              <a:latin typeface="EB Garamond"/>
              <a:ea typeface="EB Garamond"/>
              <a:cs typeface="EB Garamond"/>
              <a:sym typeface="EB Garamond"/>
            </a:endParaRPr>
          </a:p>
          <a:p>
            <a:pPr indent="-298450" lvl="0" marL="457200" marR="0" rtl="0" algn="l">
              <a:lnSpc>
                <a:spcPct val="100000"/>
              </a:lnSpc>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Currently, he has shifted his career from software developer to software tester</a:t>
            </a:r>
            <a:endParaRPr sz="1100">
              <a:solidFill>
                <a:srgbClr val="434343"/>
              </a:solidFill>
              <a:latin typeface="EB Garamond"/>
              <a:ea typeface="EB Garamond"/>
              <a:cs typeface="EB Garamond"/>
              <a:sym typeface="EB Garamond"/>
            </a:endParaRPr>
          </a:p>
          <a:p>
            <a:pPr indent="0" lvl="0" marL="0" marR="0" rtl="0" algn="l">
              <a:lnSpc>
                <a:spcPct val="100000"/>
              </a:lnSpc>
              <a:spcBef>
                <a:spcPts val="0"/>
              </a:spcBef>
              <a:spcAft>
                <a:spcPts val="0"/>
              </a:spcAft>
              <a:buNone/>
            </a:pPr>
            <a:r>
              <a:t/>
            </a:r>
            <a:endParaRPr sz="1100">
              <a:solidFill>
                <a:srgbClr val="434343"/>
              </a:solidFill>
              <a:latin typeface="EB Garamond"/>
              <a:ea typeface="EB Garamond"/>
              <a:cs typeface="EB Garamond"/>
              <a:sym typeface="EB Garamond"/>
            </a:endParaRPr>
          </a:p>
          <a:p>
            <a:pPr indent="0" lvl="0" marL="0" marR="0" rtl="0" algn="l">
              <a:lnSpc>
                <a:spcPct val="100000"/>
              </a:lnSpc>
              <a:spcBef>
                <a:spcPts val="0"/>
              </a:spcBef>
              <a:spcAft>
                <a:spcPts val="0"/>
              </a:spcAft>
              <a:buNone/>
            </a:pPr>
            <a:r>
              <a:t/>
            </a:r>
            <a:endParaRPr sz="1100">
              <a:solidFill>
                <a:srgbClr val="434343"/>
              </a:solidFill>
              <a:latin typeface="EB Garamond"/>
              <a:ea typeface="EB Garamond"/>
              <a:cs typeface="EB Garamond"/>
              <a:sym typeface="EB Garamond"/>
            </a:endParaRPr>
          </a:p>
        </p:txBody>
      </p:sp>
      <p:sp>
        <p:nvSpPr>
          <p:cNvPr id="713" name="Google Shape;713;p43"/>
          <p:cNvSpPr txBox="1"/>
          <p:nvPr/>
        </p:nvSpPr>
        <p:spPr>
          <a:xfrm>
            <a:off x="814875" y="4073900"/>
            <a:ext cx="3458400" cy="902100"/>
          </a:xfrm>
          <a:prstGeom prst="rect">
            <a:avLst/>
          </a:prstGeom>
          <a:noFill/>
          <a:ln>
            <a:noFill/>
          </a:ln>
        </p:spPr>
        <p:txBody>
          <a:bodyPr anchorCtr="0" anchor="t" bIns="0" lIns="0" spcFirstLastPara="1" rIns="0" wrap="square" tIns="6350">
            <a:noAutofit/>
          </a:bodyPr>
          <a:lstStyle/>
          <a:p>
            <a:pPr indent="0" lvl="0" marL="0" marR="0" rtl="0" algn="ctr">
              <a:lnSpc>
                <a:spcPct val="100000"/>
              </a:lnSpc>
              <a:spcBef>
                <a:spcPts val="0"/>
              </a:spcBef>
              <a:spcAft>
                <a:spcPts val="0"/>
              </a:spcAft>
              <a:buNone/>
            </a:pPr>
            <a:r>
              <a:rPr lang="en" sz="1200">
                <a:solidFill>
                  <a:srgbClr val="434343"/>
                </a:solidFill>
                <a:latin typeface="Montserrat ExtraBold"/>
                <a:ea typeface="Montserrat ExtraBold"/>
                <a:cs typeface="Montserrat ExtraBold"/>
                <a:sym typeface="Montserrat ExtraBold"/>
              </a:rPr>
              <a:t>CHARACTERISTICS</a:t>
            </a:r>
            <a:endParaRPr sz="1200">
              <a:solidFill>
                <a:srgbClr val="434343"/>
              </a:solidFill>
              <a:latin typeface="Montserrat ExtraBold"/>
              <a:ea typeface="Montserrat ExtraBold"/>
              <a:cs typeface="Montserrat ExtraBold"/>
              <a:sym typeface="Montserrat ExtraBold"/>
            </a:endParaRPr>
          </a:p>
          <a:p>
            <a:pPr indent="-298450" lvl="0" marL="457200" marR="0" rtl="0" algn="l">
              <a:lnSpc>
                <a:spcPct val="100000"/>
              </a:lnSpc>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Tech Enthusiast</a:t>
            </a:r>
            <a:endParaRPr sz="1100">
              <a:solidFill>
                <a:srgbClr val="434343"/>
              </a:solidFill>
              <a:latin typeface="EB Garamond"/>
              <a:ea typeface="EB Garamond"/>
              <a:cs typeface="EB Garamond"/>
              <a:sym typeface="EB Garamond"/>
            </a:endParaRPr>
          </a:p>
          <a:p>
            <a:pPr indent="-298450" lvl="0" marL="457200" marR="0" rtl="0" algn="l">
              <a:lnSpc>
                <a:spcPct val="100000"/>
              </a:lnSpc>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Great communication skills</a:t>
            </a:r>
            <a:endParaRPr sz="1100">
              <a:solidFill>
                <a:srgbClr val="434343"/>
              </a:solidFill>
              <a:latin typeface="EB Garamond"/>
              <a:ea typeface="EB Garamond"/>
              <a:cs typeface="EB Garamond"/>
              <a:sym typeface="EB Garamond"/>
            </a:endParaRPr>
          </a:p>
          <a:p>
            <a:pPr indent="-298450" lvl="0" marL="457200" marR="0" rtl="0" algn="l">
              <a:lnSpc>
                <a:spcPct val="100000"/>
              </a:lnSpc>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Good </a:t>
            </a:r>
            <a:r>
              <a:rPr lang="en" sz="1100">
                <a:solidFill>
                  <a:srgbClr val="434343"/>
                </a:solidFill>
                <a:latin typeface="EB Garamond"/>
                <a:ea typeface="EB Garamond"/>
                <a:cs typeface="EB Garamond"/>
                <a:sym typeface="EB Garamond"/>
              </a:rPr>
              <a:t>critical</a:t>
            </a:r>
            <a:r>
              <a:rPr lang="en" sz="1100">
                <a:solidFill>
                  <a:srgbClr val="434343"/>
                </a:solidFill>
                <a:latin typeface="EB Garamond"/>
                <a:ea typeface="EB Garamond"/>
                <a:cs typeface="EB Garamond"/>
                <a:sym typeface="EB Garamond"/>
              </a:rPr>
              <a:t> thinking and problem solving skills</a:t>
            </a:r>
            <a:endParaRPr sz="1100">
              <a:solidFill>
                <a:srgbClr val="434343"/>
              </a:solidFill>
              <a:latin typeface="EB Garamond"/>
              <a:ea typeface="EB Garamond"/>
              <a:cs typeface="EB Garamond"/>
              <a:sym typeface="EB Garamond"/>
            </a:endParaRPr>
          </a:p>
          <a:p>
            <a:pPr indent="0" lvl="0" marL="0" marR="0" rtl="0" algn="l">
              <a:lnSpc>
                <a:spcPct val="100000"/>
              </a:lnSpc>
              <a:spcBef>
                <a:spcPts val="0"/>
              </a:spcBef>
              <a:spcAft>
                <a:spcPts val="0"/>
              </a:spcAft>
              <a:buNone/>
            </a:pPr>
            <a:r>
              <a:t/>
            </a:r>
            <a:endParaRPr sz="1100">
              <a:solidFill>
                <a:srgbClr val="434343"/>
              </a:solidFill>
              <a:latin typeface="EB Garamond"/>
              <a:ea typeface="EB Garamond"/>
              <a:cs typeface="EB Garamond"/>
              <a:sym typeface="EB Garamond"/>
            </a:endParaRPr>
          </a:p>
        </p:txBody>
      </p:sp>
      <p:sp>
        <p:nvSpPr>
          <p:cNvPr id="714" name="Google Shape;714;p43"/>
          <p:cNvSpPr txBox="1"/>
          <p:nvPr/>
        </p:nvSpPr>
        <p:spPr>
          <a:xfrm>
            <a:off x="728175" y="2527350"/>
            <a:ext cx="3631800" cy="1372200"/>
          </a:xfrm>
          <a:prstGeom prst="rect">
            <a:avLst/>
          </a:prstGeom>
          <a:noFill/>
          <a:ln>
            <a:noFill/>
          </a:ln>
        </p:spPr>
        <p:txBody>
          <a:bodyPr anchorCtr="0" anchor="t" bIns="0" lIns="0" spcFirstLastPara="1" rIns="0" wrap="square" tIns="6350">
            <a:noAutofit/>
          </a:bodyPr>
          <a:lstStyle/>
          <a:p>
            <a:pPr indent="0" lvl="0" marL="0" marR="0" rtl="0" algn="ctr">
              <a:lnSpc>
                <a:spcPct val="100000"/>
              </a:lnSpc>
              <a:spcBef>
                <a:spcPts val="0"/>
              </a:spcBef>
              <a:spcAft>
                <a:spcPts val="0"/>
              </a:spcAft>
              <a:buNone/>
            </a:pPr>
            <a:r>
              <a:rPr lang="en" sz="1200">
                <a:solidFill>
                  <a:srgbClr val="434343"/>
                </a:solidFill>
                <a:latin typeface="Montserrat ExtraBold"/>
                <a:ea typeface="Montserrat ExtraBold"/>
                <a:cs typeface="Montserrat ExtraBold"/>
                <a:sym typeface="Montserrat ExtraBold"/>
              </a:rPr>
              <a:t>FUNCTIONS</a:t>
            </a:r>
            <a:endParaRPr sz="1200">
              <a:solidFill>
                <a:srgbClr val="434343"/>
              </a:solidFill>
              <a:latin typeface="Montserrat ExtraBold"/>
              <a:ea typeface="Montserrat ExtraBold"/>
              <a:cs typeface="Montserrat ExtraBold"/>
              <a:sym typeface="Montserrat ExtraBold"/>
            </a:endParaRPr>
          </a:p>
          <a:p>
            <a:pPr indent="-298450" lvl="0" marL="457200" marR="0" rtl="0" algn="l">
              <a:lnSpc>
                <a:spcPct val="100000"/>
              </a:lnSpc>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Involves in many types of testing like unit testing, black-box testing</a:t>
            </a:r>
            <a:endParaRPr sz="1100">
              <a:solidFill>
                <a:srgbClr val="434343"/>
              </a:solidFill>
              <a:latin typeface="EB Garamond"/>
              <a:ea typeface="EB Garamond"/>
              <a:cs typeface="EB Garamond"/>
              <a:sym typeface="EB Garamond"/>
            </a:endParaRPr>
          </a:p>
          <a:p>
            <a:pPr indent="-298450" lvl="0" marL="457200" marR="0" rtl="0" algn="l">
              <a:lnSpc>
                <a:spcPct val="100000"/>
              </a:lnSpc>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Helps out in software development projects</a:t>
            </a:r>
            <a:endParaRPr sz="1100">
              <a:solidFill>
                <a:srgbClr val="434343"/>
              </a:solidFill>
              <a:latin typeface="EB Garamond"/>
              <a:ea typeface="EB Garamond"/>
              <a:cs typeface="EB Garamond"/>
              <a:sym typeface="EB Garamond"/>
            </a:endParaRPr>
          </a:p>
          <a:p>
            <a:pPr indent="-298450" lvl="0" marL="457200" marR="0" rtl="0" algn="l">
              <a:lnSpc>
                <a:spcPct val="100000"/>
              </a:lnSpc>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Involves in checking performance like MapReduce Jobs, data insertion and consumption</a:t>
            </a:r>
            <a:endParaRPr sz="1100">
              <a:solidFill>
                <a:srgbClr val="434343"/>
              </a:solidFill>
              <a:latin typeface="EB Garamond"/>
              <a:ea typeface="EB Garamond"/>
              <a:cs typeface="EB Garamond"/>
              <a:sym typeface="EB Garamond"/>
            </a:endParaRPr>
          </a:p>
          <a:p>
            <a:pPr indent="-298450" lvl="0" marL="457200" marR="0" rtl="0" algn="l">
              <a:lnSpc>
                <a:spcPct val="100000"/>
              </a:lnSpc>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Involves  in testing the performance of search operations</a:t>
            </a:r>
            <a:endParaRPr sz="1100">
              <a:solidFill>
                <a:srgbClr val="434343"/>
              </a:solidFill>
              <a:latin typeface="EB Garamond"/>
              <a:ea typeface="EB Garamond"/>
              <a:cs typeface="EB Garamond"/>
              <a:sym typeface="EB Garamond"/>
            </a:endParaRPr>
          </a:p>
          <a:p>
            <a:pPr indent="-298450" lvl="0" marL="457200" marR="0" rtl="0" algn="l">
              <a:lnSpc>
                <a:spcPct val="100000"/>
              </a:lnSpc>
              <a:spcBef>
                <a:spcPts val="0"/>
              </a:spcBef>
              <a:spcAft>
                <a:spcPts val="0"/>
              </a:spcAft>
              <a:buClr>
                <a:srgbClr val="434343"/>
              </a:buClr>
              <a:buSzPts val="1100"/>
              <a:buFont typeface="EB Garamond"/>
              <a:buChar char="●"/>
            </a:pPr>
            <a:r>
              <a:rPr lang="en" sz="1100">
                <a:solidFill>
                  <a:srgbClr val="434343"/>
                </a:solidFill>
                <a:latin typeface="EB Garamond"/>
                <a:ea typeface="EB Garamond"/>
                <a:cs typeface="EB Garamond"/>
                <a:sym typeface="EB Garamond"/>
              </a:rPr>
              <a:t>Involves in testing response time of queries</a:t>
            </a:r>
            <a:endParaRPr sz="1100">
              <a:solidFill>
                <a:srgbClr val="434343"/>
              </a:solidFill>
              <a:latin typeface="EB Garamond"/>
              <a:ea typeface="EB Garamond"/>
              <a:cs typeface="EB Garamond"/>
              <a:sym typeface="EB Garamond"/>
            </a:endParaRPr>
          </a:p>
          <a:p>
            <a:pPr indent="0" lvl="0" marL="457200" marR="0" rtl="0" algn="l">
              <a:lnSpc>
                <a:spcPct val="100000"/>
              </a:lnSpc>
              <a:spcBef>
                <a:spcPts val="0"/>
              </a:spcBef>
              <a:spcAft>
                <a:spcPts val="0"/>
              </a:spcAft>
              <a:buNone/>
            </a:pPr>
            <a:r>
              <a:t/>
            </a:r>
            <a:endParaRPr sz="1100">
              <a:solidFill>
                <a:srgbClr val="434343"/>
              </a:solidFill>
              <a:latin typeface="EB Garamond"/>
              <a:ea typeface="EB Garamond"/>
              <a:cs typeface="EB Garamond"/>
              <a:sym typeface="EB Garamond"/>
            </a:endParaRPr>
          </a:p>
        </p:txBody>
      </p:sp>
      <p:sp>
        <p:nvSpPr>
          <p:cNvPr id="715" name="Google Shape;715;p43"/>
          <p:cNvSpPr/>
          <p:nvPr/>
        </p:nvSpPr>
        <p:spPr>
          <a:xfrm>
            <a:off x="4422788" y="1495875"/>
            <a:ext cx="657300" cy="657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6" name="Google Shape;716;p43"/>
          <p:cNvGrpSpPr/>
          <p:nvPr/>
        </p:nvGrpSpPr>
        <p:grpSpPr>
          <a:xfrm>
            <a:off x="4541154" y="1602682"/>
            <a:ext cx="420580" cy="443712"/>
            <a:chOff x="4982550" y="238125"/>
            <a:chExt cx="1939050" cy="2045700"/>
          </a:xfrm>
        </p:grpSpPr>
        <p:sp>
          <p:nvSpPr>
            <p:cNvPr id="717" name="Google Shape;717;p43"/>
            <p:cNvSpPr/>
            <p:nvPr/>
          </p:nvSpPr>
          <p:spPr>
            <a:xfrm>
              <a:off x="4982550" y="713900"/>
              <a:ext cx="1939050" cy="1095600"/>
            </a:xfrm>
            <a:custGeom>
              <a:rect b="b" l="l" r="r" t="t"/>
              <a:pathLst>
                <a:path extrusionOk="0" h="43824" w="77562">
                  <a:moveTo>
                    <a:pt x="22760" y="6988"/>
                  </a:moveTo>
                  <a:lnTo>
                    <a:pt x="22760" y="6988"/>
                  </a:lnTo>
                  <a:cubicBezTo>
                    <a:pt x="14895" y="15382"/>
                    <a:pt x="14895" y="28451"/>
                    <a:pt x="22760" y="36863"/>
                  </a:cubicBezTo>
                  <a:cubicBezTo>
                    <a:pt x="15680" y="34013"/>
                    <a:pt x="9503" y="29356"/>
                    <a:pt x="4846" y="23333"/>
                  </a:cubicBezTo>
                  <a:cubicBezTo>
                    <a:pt x="4180" y="22497"/>
                    <a:pt x="4180" y="21337"/>
                    <a:pt x="4846" y="20501"/>
                  </a:cubicBezTo>
                  <a:cubicBezTo>
                    <a:pt x="9503" y="14478"/>
                    <a:pt x="15680" y="9820"/>
                    <a:pt x="22760" y="6988"/>
                  </a:cubicBezTo>
                  <a:close/>
                  <a:moveTo>
                    <a:pt x="38798" y="3917"/>
                  </a:moveTo>
                  <a:cubicBezTo>
                    <a:pt x="48745" y="3917"/>
                    <a:pt x="56798" y="11970"/>
                    <a:pt x="56798" y="21917"/>
                  </a:cubicBezTo>
                  <a:cubicBezTo>
                    <a:pt x="56798" y="31864"/>
                    <a:pt x="48745" y="39917"/>
                    <a:pt x="38798" y="39917"/>
                  </a:cubicBezTo>
                  <a:lnTo>
                    <a:pt x="38764" y="39917"/>
                  </a:lnTo>
                  <a:cubicBezTo>
                    <a:pt x="28817" y="39917"/>
                    <a:pt x="20747" y="31864"/>
                    <a:pt x="20747" y="21917"/>
                  </a:cubicBezTo>
                  <a:cubicBezTo>
                    <a:pt x="20747" y="11970"/>
                    <a:pt x="28817" y="3917"/>
                    <a:pt x="38764" y="3917"/>
                  </a:cubicBezTo>
                  <a:close/>
                  <a:moveTo>
                    <a:pt x="38813" y="1"/>
                  </a:moveTo>
                  <a:cubicBezTo>
                    <a:pt x="24855" y="1"/>
                    <a:pt x="11027" y="6193"/>
                    <a:pt x="1757" y="18078"/>
                  </a:cubicBezTo>
                  <a:cubicBezTo>
                    <a:pt x="0" y="20330"/>
                    <a:pt x="0" y="23486"/>
                    <a:pt x="1757" y="25739"/>
                  </a:cubicBezTo>
                  <a:cubicBezTo>
                    <a:pt x="10646" y="37153"/>
                    <a:pt x="24313" y="43824"/>
                    <a:pt x="38781" y="43824"/>
                  </a:cubicBezTo>
                  <a:cubicBezTo>
                    <a:pt x="53249" y="43824"/>
                    <a:pt x="66915" y="37153"/>
                    <a:pt x="75804" y="25739"/>
                  </a:cubicBezTo>
                  <a:cubicBezTo>
                    <a:pt x="77562" y="23486"/>
                    <a:pt x="77562" y="20330"/>
                    <a:pt x="75804" y="18078"/>
                  </a:cubicBezTo>
                  <a:lnTo>
                    <a:pt x="75804" y="18095"/>
                  </a:lnTo>
                  <a:cubicBezTo>
                    <a:pt x="75418" y="17599"/>
                    <a:pt x="74841" y="17340"/>
                    <a:pt x="74259" y="17340"/>
                  </a:cubicBezTo>
                  <a:cubicBezTo>
                    <a:pt x="73838" y="17340"/>
                    <a:pt x="73415" y="17475"/>
                    <a:pt x="73058" y="17754"/>
                  </a:cubicBezTo>
                  <a:cubicBezTo>
                    <a:pt x="72204" y="18419"/>
                    <a:pt x="72051" y="19648"/>
                    <a:pt x="72716" y="20501"/>
                  </a:cubicBezTo>
                  <a:cubicBezTo>
                    <a:pt x="73365" y="21337"/>
                    <a:pt x="73365" y="22497"/>
                    <a:pt x="72716" y="23333"/>
                  </a:cubicBezTo>
                  <a:cubicBezTo>
                    <a:pt x="68041" y="29356"/>
                    <a:pt x="61865" y="34013"/>
                    <a:pt x="54785" y="36863"/>
                  </a:cubicBezTo>
                  <a:cubicBezTo>
                    <a:pt x="62633" y="28468"/>
                    <a:pt x="62667" y="15433"/>
                    <a:pt x="54836" y="7022"/>
                  </a:cubicBezTo>
                  <a:lnTo>
                    <a:pt x="54836" y="7022"/>
                  </a:lnTo>
                  <a:cubicBezTo>
                    <a:pt x="58879" y="8643"/>
                    <a:pt x="62667" y="10878"/>
                    <a:pt x="66028" y="13642"/>
                  </a:cubicBezTo>
                  <a:cubicBezTo>
                    <a:pt x="66455" y="13983"/>
                    <a:pt x="66864" y="14341"/>
                    <a:pt x="67274" y="14700"/>
                  </a:cubicBezTo>
                  <a:cubicBezTo>
                    <a:pt x="67651" y="15030"/>
                    <a:pt x="68116" y="15194"/>
                    <a:pt x="68578" y="15194"/>
                  </a:cubicBezTo>
                  <a:cubicBezTo>
                    <a:pt x="69117" y="15194"/>
                    <a:pt x="69652" y="14970"/>
                    <a:pt x="70038" y="14529"/>
                  </a:cubicBezTo>
                  <a:cubicBezTo>
                    <a:pt x="70754" y="13727"/>
                    <a:pt x="70686" y="12499"/>
                    <a:pt x="69867" y="11782"/>
                  </a:cubicBezTo>
                  <a:cubicBezTo>
                    <a:pt x="69423" y="11390"/>
                    <a:pt x="68963" y="10997"/>
                    <a:pt x="68519" y="10622"/>
                  </a:cubicBezTo>
                  <a:cubicBezTo>
                    <a:pt x="59783" y="3471"/>
                    <a:pt x="49262" y="1"/>
                    <a:pt x="388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3"/>
            <p:cNvSpPr/>
            <p:nvPr/>
          </p:nvSpPr>
          <p:spPr>
            <a:xfrm>
              <a:off x="5728550" y="1054500"/>
              <a:ext cx="430825" cy="414625"/>
            </a:xfrm>
            <a:custGeom>
              <a:rect b="b" l="l" r="r" t="t"/>
              <a:pathLst>
                <a:path extrusionOk="0" h="16585" w="17233">
                  <a:moveTo>
                    <a:pt x="8904" y="3895"/>
                  </a:moveTo>
                  <a:cubicBezTo>
                    <a:pt x="11161" y="3895"/>
                    <a:pt x="13326" y="5648"/>
                    <a:pt x="13326" y="8293"/>
                  </a:cubicBezTo>
                  <a:cubicBezTo>
                    <a:pt x="13326" y="10715"/>
                    <a:pt x="11364" y="12678"/>
                    <a:pt x="8941" y="12678"/>
                  </a:cubicBezTo>
                  <a:cubicBezTo>
                    <a:pt x="5034" y="12678"/>
                    <a:pt x="3072" y="7951"/>
                    <a:pt x="5836" y="5188"/>
                  </a:cubicBezTo>
                  <a:cubicBezTo>
                    <a:pt x="6729" y="4294"/>
                    <a:pt x="7827" y="3895"/>
                    <a:pt x="8904" y="3895"/>
                  </a:cubicBezTo>
                  <a:close/>
                  <a:moveTo>
                    <a:pt x="8941" y="1"/>
                  </a:moveTo>
                  <a:cubicBezTo>
                    <a:pt x="5580" y="1"/>
                    <a:pt x="2560" y="2014"/>
                    <a:pt x="1280" y="5119"/>
                  </a:cubicBezTo>
                  <a:cubicBezTo>
                    <a:pt x="1" y="8224"/>
                    <a:pt x="700" y="11790"/>
                    <a:pt x="3072" y="14162"/>
                  </a:cubicBezTo>
                  <a:cubicBezTo>
                    <a:pt x="4656" y="15747"/>
                    <a:pt x="6774" y="16585"/>
                    <a:pt x="8932" y="16585"/>
                  </a:cubicBezTo>
                  <a:cubicBezTo>
                    <a:pt x="10003" y="16585"/>
                    <a:pt x="11084" y="16378"/>
                    <a:pt x="12114" y="15953"/>
                  </a:cubicBezTo>
                  <a:cubicBezTo>
                    <a:pt x="15203" y="14674"/>
                    <a:pt x="17233" y="11654"/>
                    <a:pt x="17233" y="8293"/>
                  </a:cubicBezTo>
                  <a:cubicBezTo>
                    <a:pt x="17233" y="3720"/>
                    <a:pt x="13513" y="1"/>
                    <a:pt x="89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3"/>
            <p:cNvSpPr/>
            <p:nvPr/>
          </p:nvSpPr>
          <p:spPr>
            <a:xfrm>
              <a:off x="5903000" y="238125"/>
              <a:ext cx="97700" cy="279400"/>
            </a:xfrm>
            <a:custGeom>
              <a:rect b="b" l="l" r="r" t="t"/>
              <a:pathLst>
                <a:path extrusionOk="0" h="11176" w="3908">
                  <a:moveTo>
                    <a:pt x="1963" y="0"/>
                  </a:moveTo>
                  <a:cubicBezTo>
                    <a:pt x="888" y="0"/>
                    <a:pt x="1" y="870"/>
                    <a:pt x="1" y="1962"/>
                  </a:cubicBezTo>
                  <a:lnTo>
                    <a:pt x="1" y="9281"/>
                  </a:lnTo>
                  <a:cubicBezTo>
                    <a:pt x="35" y="10339"/>
                    <a:pt x="905" y="11175"/>
                    <a:pt x="1963" y="11175"/>
                  </a:cubicBezTo>
                  <a:cubicBezTo>
                    <a:pt x="3021" y="11175"/>
                    <a:pt x="3874" y="10339"/>
                    <a:pt x="3908" y="9281"/>
                  </a:cubicBezTo>
                  <a:lnTo>
                    <a:pt x="3908" y="1962"/>
                  </a:lnTo>
                  <a:cubicBezTo>
                    <a:pt x="3908" y="870"/>
                    <a:pt x="3038" y="0"/>
                    <a:pt x="19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3"/>
            <p:cNvSpPr/>
            <p:nvPr/>
          </p:nvSpPr>
          <p:spPr>
            <a:xfrm>
              <a:off x="5903000" y="2004825"/>
              <a:ext cx="97700" cy="279000"/>
            </a:xfrm>
            <a:custGeom>
              <a:rect b="b" l="l" r="r" t="t"/>
              <a:pathLst>
                <a:path extrusionOk="0" h="11160" w="3908">
                  <a:moveTo>
                    <a:pt x="1993" y="1"/>
                  </a:moveTo>
                  <a:cubicBezTo>
                    <a:pt x="1983" y="1"/>
                    <a:pt x="1973" y="1"/>
                    <a:pt x="1963" y="1"/>
                  </a:cubicBezTo>
                  <a:cubicBezTo>
                    <a:pt x="888" y="1"/>
                    <a:pt x="1" y="871"/>
                    <a:pt x="1" y="1946"/>
                  </a:cubicBezTo>
                  <a:lnTo>
                    <a:pt x="1" y="9282"/>
                  </a:lnTo>
                  <a:cubicBezTo>
                    <a:pt x="35" y="10323"/>
                    <a:pt x="905" y="11159"/>
                    <a:pt x="1963" y="11159"/>
                  </a:cubicBezTo>
                  <a:cubicBezTo>
                    <a:pt x="3021" y="11159"/>
                    <a:pt x="3874" y="10323"/>
                    <a:pt x="3908" y="9282"/>
                  </a:cubicBezTo>
                  <a:lnTo>
                    <a:pt x="3908" y="1946"/>
                  </a:lnTo>
                  <a:cubicBezTo>
                    <a:pt x="3908" y="881"/>
                    <a:pt x="3054" y="1"/>
                    <a:pt x="19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3"/>
            <p:cNvSpPr/>
            <p:nvPr/>
          </p:nvSpPr>
          <p:spPr>
            <a:xfrm>
              <a:off x="6496325" y="523575"/>
              <a:ext cx="198375" cy="189200"/>
            </a:xfrm>
            <a:custGeom>
              <a:rect b="b" l="l" r="r" t="t"/>
              <a:pathLst>
                <a:path extrusionOk="0" h="7568" w="7935">
                  <a:moveTo>
                    <a:pt x="5793" y="0"/>
                  </a:moveTo>
                  <a:cubicBezTo>
                    <a:pt x="5290" y="0"/>
                    <a:pt x="4786" y="192"/>
                    <a:pt x="4402" y="576"/>
                  </a:cubicBezTo>
                  <a:lnTo>
                    <a:pt x="768" y="4227"/>
                  </a:lnTo>
                  <a:cubicBezTo>
                    <a:pt x="0" y="4978"/>
                    <a:pt x="0" y="6224"/>
                    <a:pt x="751" y="6991"/>
                  </a:cubicBezTo>
                  <a:cubicBezTo>
                    <a:pt x="1135" y="7375"/>
                    <a:pt x="1638" y="7567"/>
                    <a:pt x="2142" y="7567"/>
                  </a:cubicBezTo>
                  <a:cubicBezTo>
                    <a:pt x="2645" y="7567"/>
                    <a:pt x="3148" y="7375"/>
                    <a:pt x="3532" y="6991"/>
                  </a:cubicBezTo>
                  <a:lnTo>
                    <a:pt x="7166" y="3340"/>
                  </a:lnTo>
                  <a:cubicBezTo>
                    <a:pt x="7934" y="2590"/>
                    <a:pt x="7934" y="1344"/>
                    <a:pt x="7166" y="576"/>
                  </a:cubicBezTo>
                  <a:lnTo>
                    <a:pt x="7183" y="576"/>
                  </a:lnTo>
                  <a:cubicBezTo>
                    <a:pt x="6799" y="192"/>
                    <a:pt x="6296" y="0"/>
                    <a:pt x="57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3"/>
            <p:cNvSpPr/>
            <p:nvPr/>
          </p:nvSpPr>
          <p:spPr>
            <a:xfrm>
              <a:off x="5209025" y="1810875"/>
              <a:ext cx="198800" cy="189300"/>
            </a:xfrm>
            <a:custGeom>
              <a:rect b="b" l="l" r="r" t="t"/>
              <a:pathLst>
                <a:path extrusionOk="0" h="7572" w="7952">
                  <a:moveTo>
                    <a:pt x="5795" y="0"/>
                  </a:moveTo>
                  <a:cubicBezTo>
                    <a:pt x="5294" y="0"/>
                    <a:pt x="4795" y="192"/>
                    <a:pt x="4420" y="576"/>
                  </a:cubicBezTo>
                  <a:lnTo>
                    <a:pt x="769" y="4227"/>
                  </a:lnTo>
                  <a:cubicBezTo>
                    <a:pt x="1" y="4995"/>
                    <a:pt x="1" y="6240"/>
                    <a:pt x="769" y="7008"/>
                  </a:cubicBezTo>
                  <a:cubicBezTo>
                    <a:pt x="1152" y="7384"/>
                    <a:pt x="1651" y="7571"/>
                    <a:pt x="2151" y="7571"/>
                  </a:cubicBezTo>
                  <a:cubicBezTo>
                    <a:pt x="2650" y="7571"/>
                    <a:pt x="3149" y="7384"/>
                    <a:pt x="3533" y="7008"/>
                  </a:cubicBezTo>
                  <a:lnTo>
                    <a:pt x="7184" y="3357"/>
                  </a:lnTo>
                  <a:cubicBezTo>
                    <a:pt x="7951" y="2589"/>
                    <a:pt x="7951" y="1344"/>
                    <a:pt x="7184" y="576"/>
                  </a:cubicBezTo>
                  <a:cubicBezTo>
                    <a:pt x="6800" y="192"/>
                    <a:pt x="6296" y="0"/>
                    <a:pt x="57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3"/>
            <p:cNvSpPr/>
            <p:nvPr/>
          </p:nvSpPr>
          <p:spPr>
            <a:xfrm>
              <a:off x="5209025" y="523575"/>
              <a:ext cx="198800" cy="188875"/>
            </a:xfrm>
            <a:custGeom>
              <a:rect b="b" l="l" r="r" t="t"/>
              <a:pathLst>
                <a:path extrusionOk="0" h="7555" w="7952">
                  <a:moveTo>
                    <a:pt x="2151" y="0"/>
                  </a:moveTo>
                  <a:cubicBezTo>
                    <a:pt x="1651" y="0"/>
                    <a:pt x="1152" y="192"/>
                    <a:pt x="769" y="576"/>
                  </a:cubicBezTo>
                  <a:cubicBezTo>
                    <a:pt x="1" y="1344"/>
                    <a:pt x="1" y="2590"/>
                    <a:pt x="769" y="3340"/>
                  </a:cubicBezTo>
                  <a:lnTo>
                    <a:pt x="4420" y="6991"/>
                  </a:lnTo>
                  <a:cubicBezTo>
                    <a:pt x="4795" y="7367"/>
                    <a:pt x="5294" y="7554"/>
                    <a:pt x="5795" y="7554"/>
                  </a:cubicBezTo>
                  <a:cubicBezTo>
                    <a:pt x="6296" y="7554"/>
                    <a:pt x="6800" y="7367"/>
                    <a:pt x="7184" y="6991"/>
                  </a:cubicBezTo>
                  <a:cubicBezTo>
                    <a:pt x="7951" y="6224"/>
                    <a:pt x="7951" y="4978"/>
                    <a:pt x="7184" y="4210"/>
                  </a:cubicBezTo>
                  <a:lnTo>
                    <a:pt x="7184" y="4227"/>
                  </a:lnTo>
                  <a:lnTo>
                    <a:pt x="3533" y="576"/>
                  </a:lnTo>
                  <a:cubicBezTo>
                    <a:pt x="3149" y="192"/>
                    <a:pt x="2650" y="0"/>
                    <a:pt x="21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3"/>
            <p:cNvSpPr/>
            <p:nvPr/>
          </p:nvSpPr>
          <p:spPr>
            <a:xfrm>
              <a:off x="6496325" y="1811200"/>
              <a:ext cx="198800" cy="188975"/>
            </a:xfrm>
            <a:custGeom>
              <a:rect b="b" l="l" r="r" t="t"/>
              <a:pathLst>
                <a:path extrusionOk="0" h="7559" w="7952">
                  <a:moveTo>
                    <a:pt x="2144" y="0"/>
                  </a:moveTo>
                  <a:cubicBezTo>
                    <a:pt x="1643" y="0"/>
                    <a:pt x="1144" y="188"/>
                    <a:pt x="768" y="563"/>
                  </a:cubicBezTo>
                  <a:cubicBezTo>
                    <a:pt x="0" y="1331"/>
                    <a:pt x="0" y="2576"/>
                    <a:pt x="768" y="3344"/>
                  </a:cubicBezTo>
                  <a:lnTo>
                    <a:pt x="4402" y="6995"/>
                  </a:lnTo>
                  <a:cubicBezTo>
                    <a:pt x="4786" y="7371"/>
                    <a:pt x="5290" y="7558"/>
                    <a:pt x="5793" y="7558"/>
                  </a:cubicBezTo>
                  <a:cubicBezTo>
                    <a:pt x="6296" y="7558"/>
                    <a:pt x="6799" y="7371"/>
                    <a:pt x="7183" y="6995"/>
                  </a:cubicBezTo>
                  <a:cubicBezTo>
                    <a:pt x="7951" y="6227"/>
                    <a:pt x="7951" y="4982"/>
                    <a:pt x="7183" y="4214"/>
                  </a:cubicBezTo>
                  <a:lnTo>
                    <a:pt x="3532" y="563"/>
                  </a:lnTo>
                  <a:cubicBezTo>
                    <a:pt x="3148" y="188"/>
                    <a:pt x="2645" y="0"/>
                    <a:pt x="21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5" name="Google Shape;725;p43"/>
          <p:cNvSpPr/>
          <p:nvPr/>
        </p:nvSpPr>
        <p:spPr>
          <a:xfrm>
            <a:off x="4422775" y="2748738"/>
            <a:ext cx="657300" cy="657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6" name="Google Shape;726;p43"/>
          <p:cNvGrpSpPr/>
          <p:nvPr/>
        </p:nvGrpSpPr>
        <p:grpSpPr>
          <a:xfrm>
            <a:off x="4541130" y="2851535"/>
            <a:ext cx="420626" cy="421150"/>
            <a:chOff x="697975" y="3427775"/>
            <a:chExt cx="2044850" cy="2047400"/>
          </a:xfrm>
        </p:grpSpPr>
        <p:sp>
          <p:nvSpPr>
            <p:cNvPr id="727" name="Google Shape;727;p43"/>
            <p:cNvSpPr/>
            <p:nvPr/>
          </p:nvSpPr>
          <p:spPr>
            <a:xfrm>
              <a:off x="1038350" y="3780525"/>
              <a:ext cx="1365375" cy="1401200"/>
            </a:xfrm>
            <a:custGeom>
              <a:rect b="b" l="l" r="r" t="t"/>
              <a:pathLst>
                <a:path extrusionOk="0" h="56048" w="54615">
                  <a:moveTo>
                    <a:pt x="22986" y="2834"/>
                  </a:moveTo>
                  <a:cubicBezTo>
                    <a:pt x="24845" y="2834"/>
                    <a:pt x="26096" y="3960"/>
                    <a:pt x="26309" y="4163"/>
                  </a:cubicBezTo>
                  <a:cubicBezTo>
                    <a:pt x="26565" y="4436"/>
                    <a:pt x="26923" y="4573"/>
                    <a:pt x="27299" y="4573"/>
                  </a:cubicBezTo>
                  <a:lnTo>
                    <a:pt x="27333" y="4573"/>
                  </a:lnTo>
                  <a:cubicBezTo>
                    <a:pt x="27708" y="4573"/>
                    <a:pt x="28066" y="4436"/>
                    <a:pt x="28339" y="4180"/>
                  </a:cubicBezTo>
                  <a:cubicBezTo>
                    <a:pt x="28553" y="3967"/>
                    <a:pt x="29800" y="2835"/>
                    <a:pt x="31659" y="2835"/>
                  </a:cubicBezTo>
                  <a:cubicBezTo>
                    <a:pt x="32924" y="2835"/>
                    <a:pt x="34472" y="3358"/>
                    <a:pt x="36171" y="5050"/>
                  </a:cubicBezTo>
                  <a:cubicBezTo>
                    <a:pt x="36438" y="5317"/>
                    <a:pt x="36799" y="5459"/>
                    <a:pt x="37172" y="5459"/>
                  </a:cubicBezTo>
                  <a:cubicBezTo>
                    <a:pt x="37276" y="5459"/>
                    <a:pt x="37380" y="5448"/>
                    <a:pt x="37484" y="5426"/>
                  </a:cubicBezTo>
                  <a:cubicBezTo>
                    <a:pt x="37542" y="5414"/>
                    <a:pt x="37700" y="5386"/>
                    <a:pt x="37925" y="5386"/>
                  </a:cubicBezTo>
                  <a:cubicBezTo>
                    <a:pt x="38690" y="5386"/>
                    <a:pt x="40228" y="5715"/>
                    <a:pt x="41204" y="8156"/>
                  </a:cubicBezTo>
                  <a:cubicBezTo>
                    <a:pt x="41426" y="8685"/>
                    <a:pt x="41937" y="9043"/>
                    <a:pt x="42518" y="9043"/>
                  </a:cubicBezTo>
                  <a:cubicBezTo>
                    <a:pt x="43882" y="9162"/>
                    <a:pt x="45162" y="9794"/>
                    <a:pt x="46083" y="10817"/>
                  </a:cubicBezTo>
                  <a:cubicBezTo>
                    <a:pt x="47807" y="12660"/>
                    <a:pt x="48557" y="15850"/>
                    <a:pt x="48250" y="20030"/>
                  </a:cubicBezTo>
                  <a:cubicBezTo>
                    <a:pt x="48233" y="20338"/>
                    <a:pt x="48318" y="20645"/>
                    <a:pt x="48489" y="20918"/>
                  </a:cubicBezTo>
                  <a:cubicBezTo>
                    <a:pt x="48950" y="21617"/>
                    <a:pt x="52823" y="27930"/>
                    <a:pt x="46203" y="32349"/>
                  </a:cubicBezTo>
                  <a:lnTo>
                    <a:pt x="46186" y="32349"/>
                  </a:lnTo>
                  <a:cubicBezTo>
                    <a:pt x="45691" y="32673"/>
                    <a:pt x="45452" y="33287"/>
                    <a:pt x="45606" y="33850"/>
                  </a:cubicBezTo>
                  <a:cubicBezTo>
                    <a:pt x="45657" y="34106"/>
                    <a:pt x="47005" y="39890"/>
                    <a:pt x="41955" y="42040"/>
                  </a:cubicBezTo>
                  <a:cubicBezTo>
                    <a:pt x="41272" y="42330"/>
                    <a:pt x="40931" y="43098"/>
                    <a:pt x="41170" y="43797"/>
                  </a:cubicBezTo>
                  <a:cubicBezTo>
                    <a:pt x="41170" y="43814"/>
                    <a:pt x="41750" y="45674"/>
                    <a:pt x="40999" y="46919"/>
                  </a:cubicBezTo>
                  <a:cubicBezTo>
                    <a:pt x="40590" y="47585"/>
                    <a:pt x="39839" y="48011"/>
                    <a:pt x="38696" y="48199"/>
                  </a:cubicBezTo>
                  <a:cubicBezTo>
                    <a:pt x="38286" y="48267"/>
                    <a:pt x="37928" y="48523"/>
                    <a:pt x="37723" y="48882"/>
                  </a:cubicBezTo>
                  <a:cubicBezTo>
                    <a:pt x="37007" y="50093"/>
                    <a:pt x="34686" y="53232"/>
                    <a:pt x="32434" y="53232"/>
                  </a:cubicBezTo>
                  <a:lnTo>
                    <a:pt x="32383" y="53232"/>
                  </a:lnTo>
                  <a:cubicBezTo>
                    <a:pt x="31086" y="53215"/>
                    <a:pt x="29790" y="52072"/>
                    <a:pt x="28578" y="49820"/>
                  </a:cubicBezTo>
                  <a:cubicBezTo>
                    <a:pt x="28305" y="49359"/>
                    <a:pt x="27811" y="49086"/>
                    <a:pt x="27299" y="49086"/>
                  </a:cubicBezTo>
                  <a:cubicBezTo>
                    <a:pt x="26770" y="49086"/>
                    <a:pt x="26292" y="49359"/>
                    <a:pt x="26053" y="49820"/>
                  </a:cubicBezTo>
                  <a:cubicBezTo>
                    <a:pt x="24825" y="52055"/>
                    <a:pt x="23545" y="53215"/>
                    <a:pt x="22231" y="53232"/>
                  </a:cubicBezTo>
                  <a:lnTo>
                    <a:pt x="22197" y="53232"/>
                  </a:lnTo>
                  <a:cubicBezTo>
                    <a:pt x="19945" y="53232"/>
                    <a:pt x="17608" y="50110"/>
                    <a:pt x="16908" y="48899"/>
                  </a:cubicBezTo>
                  <a:cubicBezTo>
                    <a:pt x="16686" y="48523"/>
                    <a:pt x="16328" y="48284"/>
                    <a:pt x="15919" y="48216"/>
                  </a:cubicBezTo>
                  <a:cubicBezTo>
                    <a:pt x="14793" y="48028"/>
                    <a:pt x="14042" y="47602"/>
                    <a:pt x="13632" y="46937"/>
                  </a:cubicBezTo>
                  <a:cubicBezTo>
                    <a:pt x="12984" y="45879"/>
                    <a:pt x="13291" y="44309"/>
                    <a:pt x="13445" y="43797"/>
                  </a:cubicBezTo>
                  <a:cubicBezTo>
                    <a:pt x="13684" y="43098"/>
                    <a:pt x="13342" y="42330"/>
                    <a:pt x="12660" y="42040"/>
                  </a:cubicBezTo>
                  <a:cubicBezTo>
                    <a:pt x="7627" y="39890"/>
                    <a:pt x="8958" y="34106"/>
                    <a:pt x="9009" y="33867"/>
                  </a:cubicBezTo>
                  <a:cubicBezTo>
                    <a:pt x="9162" y="33287"/>
                    <a:pt x="8923" y="32673"/>
                    <a:pt x="8429" y="32349"/>
                  </a:cubicBezTo>
                  <a:cubicBezTo>
                    <a:pt x="1809" y="27930"/>
                    <a:pt x="5682" y="21617"/>
                    <a:pt x="6142" y="20918"/>
                  </a:cubicBezTo>
                  <a:cubicBezTo>
                    <a:pt x="6313" y="20645"/>
                    <a:pt x="6398" y="20338"/>
                    <a:pt x="6381" y="20030"/>
                  </a:cubicBezTo>
                  <a:cubicBezTo>
                    <a:pt x="6091" y="15867"/>
                    <a:pt x="6825" y="12694"/>
                    <a:pt x="8514" y="10851"/>
                  </a:cubicBezTo>
                  <a:cubicBezTo>
                    <a:pt x="9435" y="9811"/>
                    <a:pt x="10732" y="9162"/>
                    <a:pt x="12131" y="9043"/>
                  </a:cubicBezTo>
                  <a:cubicBezTo>
                    <a:pt x="12694" y="9043"/>
                    <a:pt x="13223" y="8685"/>
                    <a:pt x="13428" y="8156"/>
                  </a:cubicBezTo>
                  <a:cubicBezTo>
                    <a:pt x="14409" y="5702"/>
                    <a:pt x="15968" y="5393"/>
                    <a:pt x="16726" y="5393"/>
                  </a:cubicBezTo>
                  <a:cubicBezTo>
                    <a:pt x="16943" y="5393"/>
                    <a:pt x="17094" y="5418"/>
                    <a:pt x="17147" y="5426"/>
                  </a:cubicBezTo>
                  <a:cubicBezTo>
                    <a:pt x="17260" y="5454"/>
                    <a:pt x="17376" y="5468"/>
                    <a:pt x="17490" y="5468"/>
                  </a:cubicBezTo>
                  <a:cubicBezTo>
                    <a:pt x="17858" y="5468"/>
                    <a:pt x="18218" y="5324"/>
                    <a:pt x="18478" y="5050"/>
                  </a:cubicBezTo>
                  <a:cubicBezTo>
                    <a:pt x="20172" y="3357"/>
                    <a:pt x="21720" y="2834"/>
                    <a:pt x="22986" y="2834"/>
                  </a:cubicBezTo>
                  <a:close/>
                  <a:moveTo>
                    <a:pt x="22933" y="1"/>
                  </a:moveTo>
                  <a:cubicBezTo>
                    <a:pt x="21243" y="1"/>
                    <a:pt x="19171" y="583"/>
                    <a:pt x="16994" y="2577"/>
                  </a:cubicBezTo>
                  <a:cubicBezTo>
                    <a:pt x="16906" y="2572"/>
                    <a:pt x="16815" y="2570"/>
                    <a:pt x="16723" y="2570"/>
                  </a:cubicBezTo>
                  <a:cubicBezTo>
                    <a:pt x="15026" y="2570"/>
                    <a:pt x="12647" y="3353"/>
                    <a:pt x="11159" y="6330"/>
                  </a:cubicBezTo>
                  <a:cubicBezTo>
                    <a:pt x="9367" y="6654"/>
                    <a:pt x="7712" y="7541"/>
                    <a:pt x="6484" y="8889"/>
                  </a:cubicBezTo>
                  <a:cubicBezTo>
                    <a:pt x="4249" y="11278"/>
                    <a:pt x="3259" y="14929"/>
                    <a:pt x="3532" y="19757"/>
                  </a:cubicBezTo>
                  <a:cubicBezTo>
                    <a:pt x="1587" y="22999"/>
                    <a:pt x="0" y="29517"/>
                    <a:pt x="6091" y="34140"/>
                  </a:cubicBezTo>
                  <a:cubicBezTo>
                    <a:pt x="5682" y="37024"/>
                    <a:pt x="6228" y="41665"/>
                    <a:pt x="10493" y="44121"/>
                  </a:cubicBezTo>
                  <a:cubicBezTo>
                    <a:pt x="10340" y="45230"/>
                    <a:pt x="10322" y="46885"/>
                    <a:pt x="11210" y="48387"/>
                  </a:cubicBezTo>
                  <a:cubicBezTo>
                    <a:pt x="11960" y="49632"/>
                    <a:pt x="13172" y="50451"/>
                    <a:pt x="14810" y="50861"/>
                  </a:cubicBezTo>
                  <a:cubicBezTo>
                    <a:pt x="15782" y="52345"/>
                    <a:pt x="18580" y="56047"/>
                    <a:pt x="22197" y="56047"/>
                  </a:cubicBezTo>
                  <a:lnTo>
                    <a:pt x="22266" y="56047"/>
                  </a:lnTo>
                  <a:cubicBezTo>
                    <a:pt x="24142" y="56013"/>
                    <a:pt x="25831" y="55024"/>
                    <a:pt x="27316" y="53079"/>
                  </a:cubicBezTo>
                  <a:cubicBezTo>
                    <a:pt x="28783" y="55024"/>
                    <a:pt x="30472" y="56013"/>
                    <a:pt x="32349" y="56047"/>
                  </a:cubicBezTo>
                  <a:lnTo>
                    <a:pt x="32417" y="56047"/>
                  </a:lnTo>
                  <a:cubicBezTo>
                    <a:pt x="36034" y="56047"/>
                    <a:pt x="38832" y="52345"/>
                    <a:pt x="39822" y="50861"/>
                  </a:cubicBezTo>
                  <a:cubicBezTo>
                    <a:pt x="41460" y="50451"/>
                    <a:pt x="42654" y="49632"/>
                    <a:pt x="43405" y="48387"/>
                  </a:cubicBezTo>
                  <a:cubicBezTo>
                    <a:pt x="44309" y="46885"/>
                    <a:pt x="44292" y="45230"/>
                    <a:pt x="44121" y="44121"/>
                  </a:cubicBezTo>
                  <a:cubicBezTo>
                    <a:pt x="48387" y="41665"/>
                    <a:pt x="48933" y="37024"/>
                    <a:pt x="48523" y="34140"/>
                  </a:cubicBezTo>
                  <a:cubicBezTo>
                    <a:pt x="54614" y="29517"/>
                    <a:pt x="53027" y="22999"/>
                    <a:pt x="51082" y="19757"/>
                  </a:cubicBezTo>
                  <a:lnTo>
                    <a:pt x="51100" y="19757"/>
                  </a:lnTo>
                  <a:cubicBezTo>
                    <a:pt x="51355" y="14929"/>
                    <a:pt x="50366" y="11278"/>
                    <a:pt x="48148" y="8889"/>
                  </a:cubicBezTo>
                  <a:cubicBezTo>
                    <a:pt x="46902" y="7541"/>
                    <a:pt x="45264" y="6654"/>
                    <a:pt x="43473" y="6330"/>
                  </a:cubicBezTo>
                  <a:cubicBezTo>
                    <a:pt x="41983" y="3366"/>
                    <a:pt x="39585" y="2570"/>
                    <a:pt x="37901" y="2570"/>
                  </a:cubicBezTo>
                  <a:cubicBezTo>
                    <a:pt x="37811" y="2570"/>
                    <a:pt x="37723" y="2572"/>
                    <a:pt x="37638" y="2577"/>
                  </a:cubicBezTo>
                  <a:cubicBezTo>
                    <a:pt x="35446" y="594"/>
                    <a:pt x="33360" y="7"/>
                    <a:pt x="31664" y="7"/>
                  </a:cubicBezTo>
                  <a:cubicBezTo>
                    <a:pt x="31010" y="7"/>
                    <a:pt x="30414" y="94"/>
                    <a:pt x="29892" y="222"/>
                  </a:cubicBezTo>
                  <a:cubicBezTo>
                    <a:pt x="28971" y="461"/>
                    <a:pt x="28101" y="853"/>
                    <a:pt x="27316" y="1382"/>
                  </a:cubicBezTo>
                  <a:cubicBezTo>
                    <a:pt x="26531" y="853"/>
                    <a:pt x="25661" y="461"/>
                    <a:pt x="24739" y="222"/>
                  </a:cubicBezTo>
                  <a:cubicBezTo>
                    <a:pt x="24208" y="92"/>
                    <a:pt x="23600" y="1"/>
                    <a:pt x="2293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3"/>
            <p:cNvSpPr/>
            <p:nvPr/>
          </p:nvSpPr>
          <p:spPr>
            <a:xfrm>
              <a:off x="1301525" y="3935750"/>
              <a:ext cx="209025" cy="226975"/>
            </a:xfrm>
            <a:custGeom>
              <a:rect b="b" l="l" r="r" t="t"/>
              <a:pathLst>
                <a:path extrusionOk="0" h="9079" w="8361">
                  <a:moveTo>
                    <a:pt x="1601" y="0"/>
                  </a:moveTo>
                  <a:cubicBezTo>
                    <a:pt x="1002" y="0"/>
                    <a:pt x="448" y="372"/>
                    <a:pt x="256" y="974"/>
                  </a:cubicBezTo>
                  <a:cubicBezTo>
                    <a:pt x="0" y="1708"/>
                    <a:pt x="410" y="2510"/>
                    <a:pt x="1143" y="2749"/>
                  </a:cubicBezTo>
                  <a:cubicBezTo>
                    <a:pt x="5392" y="4165"/>
                    <a:pt x="5528" y="7509"/>
                    <a:pt x="5545" y="7679"/>
                  </a:cubicBezTo>
                  <a:cubicBezTo>
                    <a:pt x="5545" y="8454"/>
                    <a:pt x="6160" y="9079"/>
                    <a:pt x="6930" y="9079"/>
                  </a:cubicBezTo>
                  <a:cubicBezTo>
                    <a:pt x="6941" y="9079"/>
                    <a:pt x="6951" y="9079"/>
                    <a:pt x="6961" y="9078"/>
                  </a:cubicBezTo>
                  <a:cubicBezTo>
                    <a:pt x="7729" y="9078"/>
                    <a:pt x="8360" y="8447"/>
                    <a:pt x="8360" y="7662"/>
                  </a:cubicBezTo>
                  <a:cubicBezTo>
                    <a:pt x="8360" y="7440"/>
                    <a:pt x="8292" y="2168"/>
                    <a:pt x="2048" y="70"/>
                  </a:cubicBezTo>
                  <a:cubicBezTo>
                    <a:pt x="1899" y="23"/>
                    <a:pt x="1749" y="0"/>
                    <a:pt x="16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3"/>
            <p:cNvSpPr/>
            <p:nvPr/>
          </p:nvSpPr>
          <p:spPr>
            <a:xfrm>
              <a:off x="1180325" y="4516200"/>
              <a:ext cx="312300" cy="177125"/>
            </a:xfrm>
            <a:custGeom>
              <a:rect b="b" l="l" r="r" t="t"/>
              <a:pathLst>
                <a:path extrusionOk="0" h="7085" w="12492">
                  <a:moveTo>
                    <a:pt x="10892" y="1"/>
                  </a:moveTo>
                  <a:cubicBezTo>
                    <a:pt x="10320" y="1"/>
                    <a:pt x="9787" y="355"/>
                    <a:pt x="9574" y="926"/>
                  </a:cubicBezTo>
                  <a:cubicBezTo>
                    <a:pt x="9574" y="960"/>
                    <a:pt x="8534" y="3587"/>
                    <a:pt x="6606" y="4150"/>
                  </a:cubicBezTo>
                  <a:cubicBezTo>
                    <a:pt x="6370" y="4223"/>
                    <a:pt x="6124" y="4258"/>
                    <a:pt x="5867" y="4258"/>
                  </a:cubicBezTo>
                  <a:cubicBezTo>
                    <a:pt x="4969" y="4258"/>
                    <a:pt x="3945" y="3822"/>
                    <a:pt x="2818" y="2973"/>
                  </a:cubicBezTo>
                  <a:cubicBezTo>
                    <a:pt x="2546" y="2783"/>
                    <a:pt x="2269" y="2701"/>
                    <a:pt x="2007" y="2701"/>
                  </a:cubicBezTo>
                  <a:cubicBezTo>
                    <a:pt x="858" y="2701"/>
                    <a:pt x="0" y="4277"/>
                    <a:pt x="1112" y="5208"/>
                  </a:cubicBezTo>
                  <a:cubicBezTo>
                    <a:pt x="2750" y="6454"/>
                    <a:pt x="4336" y="7085"/>
                    <a:pt x="5855" y="7085"/>
                  </a:cubicBezTo>
                  <a:cubicBezTo>
                    <a:pt x="6384" y="7085"/>
                    <a:pt x="6896" y="7017"/>
                    <a:pt x="7407" y="6863"/>
                  </a:cubicBezTo>
                  <a:cubicBezTo>
                    <a:pt x="10717" y="5908"/>
                    <a:pt x="12168" y="2069"/>
                    <a:pt x="12236" y="1915"/>
                  </a:cubicBezTo>
                  <a:cubicBezTo>
                    <a:pt x="12492" y="1182"/>
                    <a:pt x="12116" y="363"/>
                    <a:pt x="11400" y="107"/>
                  </a:cubicBezTo>
                  <a:lnTo>
                    <a:pt x="11383" y="90"/>
                  </a:lnTo>
                  <a:cubicBezTo>
                    <a:pt x="11220" y="29"/>
                    <a:pt x="11054" y="1"/>
                    <a:pt x="108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3"/>
            <p:cNvSpPr/>
            <p:nvPr/>
          </p:nvSpPr>
          <p:spPr>
            <a:xfrm>
              <a:off x="1437150" y="4739475"/>
              <a:ext cx="165950" cy="249025"/>
            </a:xfrm>
            <a:custGeom>
              <a:rect b="b" l="l" r="r" t="t"/>
              <a:pathLst>
                <a:path extrusionOk="0" h="9961" w="6638">
                  <a:moveTo>
                    <a:pt x="5094" y="1"/>
                  </a:moveTo>
                  <a:cubicBezTo>
                    <a:pt x="4731" y="1"/>
                    <a:pt x="4369" y="142"/>
                    <a:pt x="4096" y="423"/>
                  </a:cubicBezTo>
                  <a:cubicBezTo>
                    <a:pt x="1" y="4501"/>
                    <a:pt x="990" y="8732"/>
                    <a:pt x="1042" y="8903"/>
                  </a:cubicBezTo>
                  <a:cubicBezTo>
                    <a:pt x="1195" y="9534"/>
                    <a:pt x="1758" y="9961"/>
                    <a:pt x="2406" y="9961"/>
                  </a:cubicBezTo>
                  <a:cubicBezTo>
                    <a:pt x="2509" y="9961"/>
                    <a:pt x="2628" y="9961"/>
                    <a:pt x="2731" y="9926"/>
                  </a:cubicBezTo>
                  <a:cubicBezTo>
                    <a:pt x="3481" y="9739"/>
                    <a:pt x="3959" y="8988"/>
                    <a:pt x="3788" y="8237"/>
                  </a:cubicBezTo>
                  <a:cubicBezTo>
                    <a:pt x="3754" y="8118"/>
                    <a:pt x="3174" y="5337"/>
                    <a:pt x="6092" y="2419"/>
                  </a:cubicBezTo>
                  <a:cubicBezTo>
                    <a:pt x="6638" y="1873"/>
                    <a:pt x="6638" y="969"/>
                    <a:pt x="6092" y="423"/>
                  </a:cubicBezTo>
                  <a:cubicBezTo>
                    <a:pt x="5819" y="142"/>
                    <a:pt x="5456" y="1"/>
                    <a:pt x="50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3"/>
            <p:cNvSpPr/>
            <p:nvPr/>
          </p:nvSpPr>
          <p:spPr>
            <a:xfrm>
              <a:off x="1206025" y="4243925"/>
              <a:ext cx="465750" cy="175150"/>
            </a:xfrm>
            <a:custGeom>
              <a:rect b="b" l="l" r="r" t="t"/>
              <a:pathLst>
                <a:path extrusionOk="0" h="7006" w="18630">
                  <a:moveTo>
                    <a:pt x="16323" y="0"/>
                  </a:moveTo>
                  <a:cubicBezTo>
                    <a:pt x="15179" y="0"/>
                    <a:pt x="14222" y="754"/>
                    <a:pt x="13358" y="1443"/>
                  </a:cubicBezTo>
                  <a:cubicBezTo>
                    <a:pt x="12146" y="2450"/>
                    <a:pt x="10798" y="3252"/>
                    <a:pt x="9348" y="3849"/>
                  </a:cubicBezTo>
                  <a:cubicBezTo>
                    <a:pt x="8788" y="4073"/>
                    <a:pt x="8243" y="4167"/>
                    <a:pt x="7722" y="4167"/>
                  </a:cubicBezTo>
                  <a:cubicBezTo>
                    <a:pt x="5064" y="4167"/>
                    <a:pt x="3033" y="1725"/>
                    <a:pt x="2933" y="1597"/>
                  </a:cubicBezTo>
                  <a:cubicBezTo>
                    <a:pt x="2627" y="1269"/>
                    <a:pt x="2267" y="1130"/>
                    <a:pt x="1920" y="1130"/>
                  </a:cubicBezTo>
                  <a:cubicBezTo>
                    <a:pt x="912" y="1130"/>
                    <a:pt x="1" y="2293"/>
                    <a:pt x="749" y="3371"/>
                  </a:cubicBezTo>
                  <a:cubicBezTo>
                    <a:pt x="886" y="3542"/>
                    <a:pt x="3718" y="7005"/>
                    <a:pt x="7710" y="7005"/>
                  </a:cubicBezTo>
                  <a:cubicBezTo>
                    <a:pt x="8632" y="7005"/>
                    <a:pt x="9553" y="6818"/>
                    <a:pt x="10406" y="6476"/>
                  </a:cubicBezTo>
                  <a:cubicBezTo>
                    <a:pt x="12095" y="5777"/>
                    <a:pt x="13682" y="4839"/>
                    <a:pt x="15098" y="3661"/>
                  </a:cubicBezTo>
                  <a:cubicBezTo>
                    <a:pt x="15541" y="3320"/>
                    <a:pt x="16139" y="2859"/>
                    <a:pt x="16309" y="2825"/>
                  </a:cubicBezTo>
                  <a:cubicBezTo>
                    <a:pt x="16343" y="2842"/>
                    <a:pt x="16360" y="2842"/>
                    <a:pt x="16395" y="2859"/>
                  </a:cubicBezTo>
                  <a:cubicBezTo>
                    <a:pt x="16598" y="2959"/>
                    <a:pt x="16813" y="3006"/>
                    <a:pt x="17024" y="3006"/>
                  </a:cubicBezTo>
                  <a:cubicBezTo>
                    <a:pt x="17540" y="3006"/>
                    <a:pt x="18034" y="2724"/>
                    <a:pt x="18288" y="2228"/>
                  </a:cubicBezTo>
                  <a:cubicBezTo>
                    <a:pt x="18630" y="1529"/>
                    <a:pt x="18357" y="676"/>
                    <a:pt x="17657" y="334"/>
                  </a:cubicBezTo>
                  <a:lnTo>
                    <a:pt x="17640" y="334"/>
                  </a:lnTo>
                  <a:cubicBezTo>
                    <a:pt x="17174" y="99"/>
                    <a:pt x="16736" y="0"/>
                    <a:pt x="163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3"/>
            <p:cNvSpPr/>
            <p:nvPr/>
          </p:nvSpPr>
          <p:spPr>
            <a:xfrm>
              <a:off x="1931100" y="3935950"/>
              <a:ext cx="208600" cy="226775"/>
            </a:xfrm>
            <a:custGeom>
              <a:rect b="b" l="l" r="r" t="t"/>
              <a:pathLst>
                <a:path extrusionOk="0" h="9071" w="8344">
                  <a:moveTo>
                    <a:pt x="6773" y="1"/>
                  </a:moveTo>
                  <a:cubicBezTo>
                    <a:pt x="6620" y="1"/>
                    <a:pt x="6465" y="26"/>
                    <a:pt x="6313" y="79"/>
                  </a:cubicBezTo>
                  <a:cubicBezTo>
                    <a:pt x="68" y="2160"/>
                    <a:pt x="0" y="7432"/>
                    <a:pt x="0" y="7654"/>
                  </a:cubicBezTo>
                  <a:cubicBezTo>
                    <a:pt x="0" y="8439"/>
                    <a:pt x="614" y="9053"/>
                    <a:pt x="1399" y="9070"/>
                  </a:cubicBezTo>
                  <a:cubicBezTo>
                    <a:pt x="2167" y="9053"/>
                    <a:pt x="2798" y="8439"/>
                    <a:pt x="2815" y="7671"/>
                  </a:cubicBezTo>
                  <a:cubicBezTo>
                    <a:pt x="2815" y="7535"/>
                    <a:pt x="2935" y="4174"/>
                    <a:pt x="7217" y="2758"/>
                  </a:cubicBezTo>
                  <a:cubicBezTo>
                    <a:pt x="7951" y="2502"/>
                    <a:pt x="8343" y="1700"/>
                    <a:pt x="8104" y="966"/>
                  </a:cubicBezTo>
                  <a:cubicBezTo>
                    <a:pt x="7915" y="371"/>
                    <a:pt x="7361" y="1"/>
                    <a:pt x="67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3"/>
            <p:cNvSpPr/>
            <p:nvPr/>
          </p:nvSpPr>
          <p:spPr>
            <a:xfrm>
              <a:off x="1949425" y="4517175"/>
              <a:ext cx="302450" cy="176150"/>
            </a:xfrm>
            <a:custGeom>
              <a:rect b="b" l="l" r="r" t="t"/>
              <a:pathLst>
                <a:path extrusionOk="0" h="7046" w="12098">
                  <a:moveTo>
                    <a:pt x="1579" y="0"/>
                  </a:moveTo>
                  <a:cubicBezTo>
                    <a:pt x="1417" y="0"/>
                    <a:pt x="1253" y="28"/>
                    <a:pt x="1093" y="85"/>
                  </a:cubicBezTo>
                  <a:cubicBezTo>
                    <a:pt x="376" y="358"/>
                    <a:pt x="1" y="1143"/>
                    <a:pt x="240" y="1859"/>
                  </a:cubicBezTo>
                  <a:cubicBezTo>
                    <a:pt x="308" y="2030"/>
                    <a:pt x="1758" y="5869"/>
                    <a:pt x="5068" y="6824"/>
                  </a:cubicBezTo>
                  <a:cubicBezTo>
                    <a:pt x="5563" y="6961"/>
                    <a:pt x="6092" y="7046"/>
                    <a:pt x="6603" y="7046"/>
                  </a:cubicBezTo>
                  <a:cubicBezTo>
                    <a:pt x="8139" y="7046"/>
                    <a:pt x="9726" y="6415"/>
                    <a:pt x="11347" y="5169"/>
                  </a:cubicBezTo>
                  <a:cubicBezTo>
                    <a:pt x="11978" y="4691"/>
                    <a:pt x="12097" y="3804"/>
                    <a:pt x="11620" y="3190"/>
                  </a:cubicBezTo>
                  <a:lnTo>
                    <a:pt x="11620" y="3190"/>
                  </a:lnTo>
                  <a:lnTo>
                    <a:pt x="11620" y="3207"/>
                  </a:lnTo>
                  <a:cubicBezTo>
                    <a:pt x="11339" y="2836"/>
                    <a:pt x="10916" y="2642"/>
                    <a:pt x="10491" y="2642"/>
                  </a:cubicBezTo>
                  <a:cubicBezTo>
                    <a:pt x="10193" y="2642"/>
                    <a:pt x="9894" y="2737"/>
                    <a:pt x="9640" y="2934"/>
                  </a:cubicBezTo>
                  <a:cubicBezTo>
                    <a:pt x="8522" y="3786"/>
                    <a:pt x="7497" y="4212"/>
                    <a:pt x="6598" y="4212"/>
                  </a:cubicBezTo>
                  <a:cubicBezTo>
                    <a:pt x="6345" y="4212"/>
                    <a:pt x="6102" y="4179"/>
                    <a:pt x="5870" y="4111"/>
                  </a:cubicBezTo>
                  <a:cubicBezTo>
                    <a:pt x="4249" y="3651"/>
                    <a:pt x="3174" y="1637"/>
                    <a:pt x="2884" y="887"/>
                  </a:cubicBezTo>
                  <a:cubicBezTo>
                    <a:pt x="2672" y="330"/>
                    <a:pt x="2141" y="0"/>
                    <a:pt x="15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3"/>
            <p:cNvSpPr/>
            <p:nvPr/>
          </p:nvSpPr>
          <p:spPr>
            <a:xfrm>
              <a:off x="1806550" y="4640850"/>
              <a:ext cx="165925" cy="249550"/>
            </a:xfrm>
            <a:custGeom>
              <a:rect b="b" l="l" r="r" t="t"/>
              <a:pathLst>
                <a:path extrusionOk="0" h="9982" w="6637">
                  <a:moveTo>
                    <a:pt x="1544" y="0"/>
                  </a:moveTo>
                  <a:cubicBezTo>
                    <a:pt x="1182" y="0"/>
                    <a:pt x="819" y="137"/>
                    <a:pt x="546" y="410"/>
                  </a:cubicBezTo>
                  <a:cubicBezTo>
                    <a:pt x="0" y="973"/>
                    <a:pt x="0" y="1860"/>
                    <a:pt x="546" y="2406"/>
                  </a:cubicBezTo>
                  <a:cubicBezTo>
                    <a:pt x="3446" y="5307"/>
                    <a:pt x="2901" y="8088"/>
                    <a:pt x="2849" y="8224"/>
                  </a:cubicBezTo>
                  <a:cubicBezTo>
                    <a:pt x="2679" y="8992"/>
                    <a:pt x="3122" y="9743"/>
                    <a:pt x="3890" y="9930"/>
                  </a:cubicBezTo>
                  <a:cubicBezTo>
                    <a:pt x="3992" y="9964"/>
                    <a:pt x="4112" y="9981"/>
                    <a:pt x="4231" y="9981"/>
                  </a:cubicBezTo>
                  <a:cubicBezTo>
                    <a:pt x="4880" y="9981"/>
                    <a:pt x="5443" y="9538"/>
                    <a:pt x="5596" y="8906"/>
                  </a:cubicBezTo>
                  <a:cubicBezTo>
                    <a:pt x="5647" y="8736"/>
                    <a:pt x="6637" y="4522"/>
                    <a:pt x="2542" y="427"/>
                  </a:cubicBezTo>
                  <a:lnTo>
                    <a:pt x="2542" y="410"/>
                  </a:lnTo>
                  <a:cubicBezTo>
                    <a:pt x="2269" y="137"/>
                    <a:pt x="1907" y="0"/>
                    <a:pt x="15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3"/>
            <p:cNvSpPr/>
            <p:nvPr/>
          </p:nvSpPr>
          <p:spPr>
            <a:xfrm>
              <a:off x="1825300" y="4156600"/>
              <a:ext cx="389450" cy="299150"/>
            </a:xfrm>
            <a:custGeom>
              <a:rect b="b" l="l" r="r" t="t"/>
              <a:pathLst>
                <a:path extrusionOk="0" h="11966" w="15578">
                  <a:moveTo>
                    <a:pt x="1465" y="0"/>
                  </a:moveTo>
                  <a:cubicBezTo>
                    <a:pt x="748" y="0"/>
                    <a:pt x="134" y="559"/>
                    <a:pt x="69" y="1302"/>
                  </a:cubicBezTo>
                  <a:cubicBezTo>
                    <a:pt x="1" y="2087"/>
                    <a:pt x="581" y="2752"/>
                    <a:pt x="1366" y="2821"/>
                  </a:cubicBezTo>
                  <a:lnTo>
                    <a:pt x="1434" y="2821"/>
                  </a:lnTo>
                  <a:cubicBezTo>
                    <a:pt x="1587" y="2957"/>
                    <a:pt x="1860" y="3657"/>
                    <a:pt x="2048" y="4169"/>
                  </a:cubicBezTo>
                  <a:cubicBezTo>
                    <a:pt x="2645" y="5909"/>
                    <a:pt x="3515" y="7547"/>
                    <a:pt x="4607" y="9014"/>
                  </a:cubicBezTo>
                  <a:cubicBezTo>
                    <a:pt x="6382" y="11386"/>
                    <a:pt x="8839" y="11966"/>
                    <a:pt x="10869" y="11966"/>
                  </a:cubicBezTo>
                  <a:cubicBezTo>
                    <a:pt x="12097" y="11966"/>
                    <a:pt x="13309" y="11761"/>
                    <a:pt x="14469" y="11386"/>
                  </a:cubicBezTo>
                  <a:cubicBezTo>
                    <a:pt x="15203" y="11113"/>
                    <a:pt x="15578" y="10311"/>
                    <a:pt x="15322" y="9577"/>
                  </a:cubicBezTo>
                  <a:lnTo>
                    <a:pt x="15322" y="9577"/>
                  </a:lnTo>
                  <a:lnTo>
                    <a:pt x="15322" y="9594"/>
                  </a:lnTo>
                  <a:cubicBezTo>
                    <a:pt x="15108" y="9019"/>
                    <a:pt x="14570" y="8654"/>
                    <a:pt x="13994" y="8654"/>
                  </a:cubicBezTo>
                  <a:cubicBezTo>
                    <a:pt x="13834" y="8654"/>
                    <a:pt x="13672" y="8682"/>
                    <a:pt x="13513" y="8741"/>
                  </a:cubicBezTo>
                  <a:cubicBezTo>
                    <a:pt x="13419" y="8767"/>
                    <a:pt x="12286" y="9159"/>
                    <a:pt x="10902" y="9159"/>
                  </a:cubicBezTo>
                  <a:cubicBezTo>
                    <a:pt x="9549" y="9159"/>
                    <a:pt x="7956" y="8784"/>
                    <a:pt x="6860" y="7325"/>
                  </a:cubicBezTo>
                  <a:cubicBezTo>
                    <a:pt x="5921" y="6062"/>
                    <a:pt x="5205" y="4663"/>
                    <a:pt x="4693" y="3196"/>
                  </a:cubicBezTo>
                  <a:cubicBezTo>
                    <a:pt x="4164" y="1780"/>
                    <a:pt x="3550" y="176"/>
                    <a:pt x="1587" y="5"/>
                  </a:cubicBezTo>
                  <a:cubicBezTo>
                    <a:pt x="1546" y="2"/>
                    <a:pt x="1505" y="0"/>
                    <a:pt x="14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3"/>
            <p:cNvSpPr/>
            <p:nvPr/>
          </p:nvSpPr>
          <p:spPr>
            <a:xfrm>
              <a:off x="1685400" y="3824450"/>
              <a:ext cx="70400" cy="1253625"/>
            </a:xfrm>
            <a:custGeom>
              <a:rect b="b" l="l" r="r" t="t"/>
              <a:pathLst>
                <a:path extrusionOk="0" h="50145" w="2816">
                  <a:moveTo>
                    <a:pt x="1417" y="1"/>
                  </a:moveTo>
                  <a:cubicBezTo>
                    <a:pt x="632" y="1"/>
                    <a:pt x="1" y="632"/>
                    <a:pt x="1" y="1400"/>
                  </a:cubicBezTo>
                  <a:lnTo>
                    <a:pt x="1" y="48728"/>
                  </a:lnTo>
                  <a:cubicBezTo>
                    <a:pt x="1" y="49513"/>
                    <a:pt x="632" y="50144"/>
                    <a:pt x="1417" y="50144"/>
                  </a:cubicBezTo>
                  <a:cubicBezTo>
                    <a:pt x="2184" y="50144"/>
                    <a:pt x="2816" y="49513"/>
                    <a:pt x="2816" y="48728"/>
                  </a:cubicBezTo>
                  <a:lnTo>
                    <a:pt x="2816" y="1400"/>
                  </a:lnTo>
                  <a:cubicBezTo>
                    <a:pt x="2816" y="632"/>
                    <a:pt x="2184" y="1"/>
                    <a:pt x="14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3"/>
            <p:cNvSpPr/>
            <p:nvPr/>
          </p:nvSpPr>
          <p:spPr>
            <a:xfrm>
              <a:off x="1373600" y="4338925"/>
              <a:ext cx="195200" cy="336600"/>
            </a:xfrm>
            <a:custGeom>
              <a:rect b="b" l="l" r="r" t="t"/>
              <a:pathLst>
                <a:path extrusionOk="0" h="13464" w="7808">
                  <a:moveTo>
                    <a:pt x="4037" y="0"/>
                  </a:moveTo>
                  <a:cubicBezTo>
                    <a:pt x="3535" y="0"/>
                    <a:pt x="3050" y="266"/>
                    <a:pt x="2799" y="731"/>
                  </a:cubicBezTo>
                  <a:cubicBezTo>
                    <a:pt x="1366" y="3598"/>
                    <a:pt x="1" y="9876"/>
                    <a:pt x="5068" y="13255"/>
                  </a:cubicBezTo>
                  <a:cubicBezTo>
                    <a:pt x="5316" y="13400"/>
                    <a:pt x="5563" y="13463"/>
                    <a:pt x="5795" y="13463"/>
                  </a:cubicBezTo>
                  <a:cubicBezTo>
                    <a:pt x="6984" y="13463"/>
                    <a:pt x="7808" y="11802"/>
                    <a:pt x="6638" y="10917"/>
                  </a:cubicBezTo>
                  <a:lnTo>
                    <a:pt x="6638" y="10900"/>
                  </a:lnTo>
                  <a:cubicBezTo>
                    <a:pt x="2389" y="8085"/>
                    <a:pt x="5204" y="2250"/>
                    <a:pt x="5324" y="1994"/>
                  </a:cubicBezTo>
                  <a:cubicBezTo>
                    <a:pt x="5648" y="1294"/>
                    <a:pt x="5341" y="476"/>
                    <a:pt x="4675" y="151"/>
                  </a:cubicBezTo>
                  <a:cubicBezTo>
                    <a:pt x="4471" y="49"/>
                    <a:pt x="4252" y="0"/>
                    <a:pt x="40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3"/>
            <p:cNvSpPr/>
            <p:nvPr/>
          </p:nvSpPr>
          <p:spPr>
            <a:xfrm>
              <a:off x="1684975" y="3427775"/>
              <a:ext cx="70825" cy="246975"/>
            </a:xfrm>
            <a:custGeom>
              <a:rect b="b" l="l" r="r" t="t"/>
              <a:pathLst>
                <a:path extrusionOk="0" h="9879" w="2833">
                  <a:moveTo>
                    <a:pt x="1417" y="0"/>
                  </a:moveTo>
                  <a:cubicBezTo>
                    <a:pt x="632" y="0"/>
                    <a:pt x="1" y="632"/>
                    <a:pt x="1" y="1416"/>
                  </a:cubicBezTo>
                  <a:lnTo>
                    <a:pt x="1" y="8463"/>
                  </a:lnTo>
                  <a:cubicBezTo>
                    <a:pt x="1" y="9248"/>
                    <a:pt x="632" y="9879"/>
                    <a:pt x="1417" y="9879"/>
                  </a:cubicBezTo>
                  <a:cubicBezTo>
                    <a:pt x="2201" y="9879"/>
                    <a:pt x="2833" y="9248"/>
                    <a:pt x="2833" y="8463"/>
                  </a:cubicBezTo>
                  <a:lnTo>
                    <a:pt x="2833" y="1416"/>
                  </a:lnTo>
                  <a:cubicBezTo>
                    <a:pt x="2833" y="632"/>
                    <a:pt x="2201" y="0"/>
                    <a:pt x="14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3"/>
            <p:cNvSpPr/>
            <p:nvPr/>
          </p:nvSpPr>
          <p:spPr>
            <a:xfrm>
              <a:off x="1684975" y="5227775"/>
              <a:ext cx="70825" cy="247400"/>
            </a:xfrm>
            <a:custGeom>
              <a:rect b="b" l="l" r="r" t="t"/>
              <a:pathLst>
                <a:path extrusionOk="0" h="9896" w="2833">
                  <a:moveTo>
                    <a:pt x="1417" y="0"/>
                  </a:moveTo>
                  <a:cubicBezTo>
                    <a:pt x="632" y="0"/>
                    <a:pt x="1" y="631"/>
                    <a:pt x="1" y="1416"/>
                  </a:cubicBezTo>
                  <a:lnTo>
                    <a:pt x="1" y="8480"/>
                  </a:lnTo>
                  <a:cubicBezTo>
                    <a:pt x="1" y="9264"/>
                    <a:pt x="632" y="9896"/>
                    <a:pt x="1417" y="9896"/>
                  </a:cubicBezTo>
                  <a:cubicBezTo>
                    <a:pt x="2201" y="9896"/>
                    <a:pt x="2833" y="9264"/>
                    <a:pt x="2833" y="8480"/>
                  </a:cubicBezTo>
                  <a:lnTo>
                    <a:pt x="2833" y="1416"/>
                  </a:lnTo>
                  <a:cubicBezTo>
                    <a:pt x="2833" y="631"/>
                    <a:pt x="2201" y="0"/>
                    <a:pt x="14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3"/>
            <p:cNvSpPr/>
            <p:nvPr/>
          </p:nvSpPr>
          <p:spPr>
            <a:xfrm>
              <a:off x="697975" y="4416050"/>
              <a:ext cx="244425" cy="70850"/>
            </a:xfrm>
            <a:custGeom>
              <a:rect b="b" l="l" r="r" t="t"/>
              <a:pathLst>
                <a:path extrusionOk="0" h="2834" w="9777">
                  <a:moveTo>
                    <a:pt x="1365" y="1"/>
                  </a:moveTo>
                  <a:cubicBezTo>
                    <a:pt x="597" y="35"/>
                    <a:pt x="0" y="649"/>
                    <a:pt x="0" y="1417"/>
                  </a:cubicBezTo>
                  <a:cubicBezTo>
                    <a:pt x="0" y="2168"/>
                    <a:pt x="597" y="2799"/>
                    <a:pt x="1365" y="2833"/>
                  </a:cubicBezTo>
                  <a:lnTo>
                    <a:pt x="8429" y="2833"/>
                  </a:lnTo>
                  <a:cubicBezTo>
                    <a:pt x="9179" y="2799"/>
                    <a:pt x="9776" y="2168"/>
                    <a:pt x="9776" y="1417"/>
                  </a:cubicBezTo>
                  <a:cubicBezTo>
                    <a:pt x="9776" y="649"/>
                    <a:pt x="9179" y="35"/>
                    <a:pt x="84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3"/>
            <p:cNvSpPr/>
            <p:nvPr/>
          </p:nvSpPr>
          <p:spPr>
            <a:xfrm>
              <a:off x="2498375" y="4416050"/>
              <a:ext cx="244450" cy="70850"/>
            </a:xfrm>
            <a:custGeom>
              <a:rect b="b" l="l" r="r" t="t"/>
              <a:pathLst>
                <a:path extrusionOk="0" h="2834" w="9778">
                  <a:moveTo>
                    <a:pt x="1366" y="1"/>
                  </a:moveTo>
                  <a:cubicBezTo>
                    <a:pt x="598" y="35"/>
                    <a:pt x="1" y="649"/>
                    <a:pt x="1" y="1417"/>
                  </a:cubicBezTo>
                  <a:cubicBezTo>
                    <a:pt x="1" y="2168"/>
                    <a:pt x="598" y="2799"/>
                    <a:pt x="1366" y="2833"/>
                  </a:cubicBezTo>
                  <a:lnTo>
                    <a:pt x="8412" y="2833"/>
                  </a:lnTo>
                  <a:cubicBezTo>
                    <a:pt x="9180" y="2799"/>
                    <a:pt x="9777" y="2168"/>
                    <a:pt x="9777" y="1417"/>
                  </a:cubicBezTo>
                  <a:cubicBezTo>
                    <a:pt x="9777" y="649"/>
                    <a:pt x="9180" y="35"/>
                    <a:pt x="84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3"/>
            <p:cNvSpPr/>
            <p:nvPr/>
          </p:nvSpPr>
          <p:spPr>
            <a:xfrm>
              <a:off x="971900" y="3717175"/>
              <a:ext cx="223850" cy="195375"/>
            </a:xfrm>
            <a:custGeom>
              <a:rect b="b" l="l" r="r" t="t"/>
              <a:pathLst>
                <a:path extrusionOk="0" h="7815" w="8954">
                  <a:moveTo>
                    <a:pt x="2014" y="1"/>
                  </a:moveTo>
                  <a:cubicBezTo>
                    <a:pt x="928" y="1"/>
                    <a:pt x="1" y="1390"/>
                    <a:pt x="986" y="2415"/>
                  </a:cubicBezTo>
                  <a:lnTo>
                    <a:pt x="5968" y="7397"/>
                  </a:lnTo>
                  <a:cubicBezTo>
                    <a:pt x="6274" y="7691"/>
                    <a:pt x="6612" y="7815"/>
                    <a:pt x="6937" y="7815"/>
                  </a:cubicBezTo>
                  <a:cubicBezTo>
                    <a:pt x="8024" y="7815"/>
                    <a:pt x="8954" y="6425"/>
                    <a:pt x="7981" y="5401"/>
                  </a:cubicBezTo>
                  <a:lnTo>
                    <a:pt x="2982" y="419"/>
                  </a:lnTo>
                  <a:cubicBezTo>
                    <a:pt x="2677" y="124"/>
                    <a:pt x="2338" y="1"/>
                    <a:pt x="20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3"/>
            <p:cNvSpPr/>
            <p:nvPr/>
          </p:nvSpPr>
          <p:spPr>
            <a:xfrm>
              <a:off x="2245125" y="4989975"/>
              <a:ext cx="223750" cy="195800"/>
            </a:xfrm>
            <a:custGeom>
              <a:rect b="b" l="l" r="r" t="t"/>
              <a:pathLst>
                <a:path extrusionOk="0" h="7832" w="8950">
                  <a:moveTo>
                    <a:pt x="2014" y="0"/>
                  </a:moveTo>
                  <a:cubicBezTo>
                    <a:pt x="927" y="0"/>
                    <a:pt x="0" y="1390"/>
                    <a:pt x="986" y="2414"/>
                  </a:cubicBezTo>
                  <a:lnTo>
                    <a:pt x="5968" y="7413"/>
                  </a:lnTo>
                  <a:cubicBezTo>
                    <a:pt x="6274" y="7708"/>
                    <a:pt x="6612" y="7831"/>
                    <a:pt x="6936" y="7831"/>
                  </a:cubicBezTo>
                  <a:cubicBezTo>
                    <a:pt x="8022" y="7831"/>
                    <a:pt x="8950" y="6442"/>
                    <a:pt x="7964" y="5417"/>
                  </a:cubicBezTo>
                  <a:lnTo>
                    <a:pt x="2982" y="418"/>
                  </a:lnTo>
                  <a:cubicBezTo>
                    <a:pt x="2676" y="124"/>
                    <a:pt x="2338" y="0"/>
                    <a:pt x="20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3"/>
            <p:cNvSpPr/>
            <p:nvPr/>
          </p:nvSpPr>
          <p:spPr>
            <a:xfrm>
              <a:off x="2254825" y="3717075"/>
              <a:ext cx="203050" cy="196025"/>
            </a:xfrm>
            <a:custGeom>
              <a:rect b="b" l="l" r="r" t="t"/>
              <a:pathLst>
                <a:path extrusionOk="0" h="7841" w="8122">
                  <a:moveTo>
                    <a:pt x="6578" y="0"/>
                  </a:moveTo>
                  <a:cubicBezTo>
                    <a:pt x="6215" y="0"/>
                    <a:pt x="5853" y="141"/>
                    <a:pt x="5580" y="423"/>
                  </a:cubicBezTo>
                  <a:lnTo>
                    <a:pt x="598" y="5405"/>
                  </a:lnTo>
                  <a:cubicBezTo>
                    <a:pt x="18" y="5951"/>
                    <a:pt x="1" y="6872"/>
                    <a:pt x="564" y="7435"/>
                  </a:cubicBezTo>
                  <a:cubicBezTo>
                    <a:pt x="841" y="7704"/>
                    <a:pt x="1201" y="7840"/>
                    <a:pt x="1562" y="7840"/>
                  </a:cubicBezTo>
                  <a:cubicBezTo>
                    <a:pt x="1935" y="7840"/>
                    <a:pt x="2308" y="7695"/>
                    <a:pt x="2594" y="7401"/>
                  </a:cubicBezTo>
                  <a:lnTo>
                    <a:pt x="7576" y="2419"/>
                  </a:lnTo>
                  <a:cubicBezTo>
                    <a:pt x="8122" y="1856"/>
                    <a:pt x="8122" y="969"/>
                    <a:pt x="7576" y="423"/>
                  </a:cubicBezTo>
                  <a:cubicBezTo>
                    <a:pt x="7303" y="141"/>
                    <a:pt x="6940" y="0"/>
                    <a:pt x="65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3"/>
            <p:cNvSpPr/>
            <p:nvPr/>
          </p:nvSpPr>
          <p:spPr>
            <a:xfrm>
              <a:off x="982475" y="4990175"/>
              <a:ext cx="202625" cy="195375"/>
            </a:xfrm>
            <a:custGeom>
              <a:rect b="b" l="l" r="r" t="t"/>
              <a:pathLst>
                <a:path extrusionOk="0" h="7815" w="8105">
                  <a:moveTo>
                    <a:pt x="6554" y="1"/>
                  </a:moveTo>
                  <a:cubicBezTo>
                    <a:pt x="6194" y="1"/>
                    <a:pt x="5835" y="137"/>
                    <a:pt x="5562" y="410"/>
                  </a:cubicBezTo>
                  <a:lnTo>
                    <a:pt x="563" y="5409"/>
                  </a:lnTo>
                  <a:cubicBezTo>
                    <a:pt x="0" y="5955"/>
                    <a:pt x="0" y="6860"/>
                    <a:pt x="563" y="7405"/>
                  </a:cubicBezTo>
                  <a:cubicBezTo>
                    <a:pt x="836" y="7678"/>
                    <a:pt x="1199" y="7815"/>
                    <a:pt x="1561" y="7815"/>
                  </a:cubicBezTo>
                  <a:cubicBezTo>
                    <a:pt x="1924" y="7815"/>
                    <a:pt x="2286" y="7678"/>
                    <a:pt x="2559" y="7405"/>
                  </a:cubicBezTo>
                  <a:lnTo>
                    <a:pt x="7558" y="2406"/>
                  </a:lnTo>
                  <a:cubicBezTo>
                    <a:pt x="8104" y="1860"/>
                    <a:pt x="8104" y="956"/>
                    <a:pt x="7558" y="410"/>
                  </a:cubicBezTo>
                  <a:cubicBezTo>
                    <a:pt x="7277" y="137"/>
                    <a:pt x="6914" y="1"/>
                    <a:pt x="65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6" name="Google Shape;746;p43"/>
          <p:cNvSpPr/>
          <p:nvPr/>
        </p:nvSpPr>
        <p:spPr>
          <a:xfrm>
            <a:off x="4422775" y="4001600"/>
            <a:ext cx="657300" cy="657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7" name="Google Shape;747;p43"/>
          <p:cNvGrpSpPr/>
          <p:nvPr/>
        </p:nvGrpSpPr>
        <p:grpSpPr>
          <a:xfrm>
            <a:off x="4514794" y="4139319"/>
            <a:ext cx="473251" cy="381893"/>
            <a:chOff x="3347200" y="2315450"/>
            <a:chExt cx="2157025" cy="1740625"/>
          </a:xfrm>
        </p:grpSpPr>
        <p:sp>
          <p:nvSpPr>
            <p:cNvPr id="748" name="Google Shape;748;p43"/>
            <p:cNvSpPr/>
            <p:nvPr/>
          </p:nvSpPr>
          <p:spPr>
            <a:xfrm>
              <a:off x="3347200" y="2315450"/>
              <a:ext cx="2157025" cy="1740625"/>
            </a:xfrm>
            <a:custGeom>
              <a:rect b="b" l="l" r="r" t="t"/>
              <a:pathLst>
                <a:path extrusionOk="0" h="69625" w="86281">
                  <a:moveTo>
                    <a:pt x="61371" y="4200"/>
                  </a:moveTo>
                  <a:cubicBezTo>
                    <a:pt x="66178" y="4200"/>
                    <a:pt x="70983" y="6060"/>
                    <a:pt x="74610" y="9773"/>
                  </a:cubicBezTo>
                  <a:cubicBezTo>
                    <a:pt x="81674" y="16990"/>
                    <a:pt x="81520" y="28745"/>
                    <a:pt x="74286" y="35980"/>
                  </a:cubicBezTo>
                  <a:lnTo>
                    <a:pt x="46083" y="64182"/>
                  </a:lnTo>
                  <a:cubicBezTo>
                    <a:pt x="45256" y="65001"/>
                    <a:pt x="44177" y="65411"/>
                    <a:pt x="43100" y="65411"/>
                  </a:cubicBezTo>
                  <a:cubicBezTo>
                    <a:pt x="42023" y="65411"/>
                    <a:pt x="40948" y="65001"/>
                    <a:pt x="40129" y="64182"/>
                  </a:cubicBezTo>
                  <a:lnTo>
                    <a:pt x="11739" y="35792"/>
                  </a:lnTo>
                  <a:cubicBezTo>
                    <a:pt x="4505" y="28575"/>
                    <a:pt x="4505" y="16854"/>
                    <a:pt x="11739" y="9619"/>
                  </a:cubicBezTo>
                  <a:cubicBezTo>
                    <a:pt x="15356" y="6011"/>
                    <a:pt x="20090" y="4207"/>
                    <a:pt x="24825" y="4207"/>
                  </a:cubicBezTo>
                  <a:cubicBezTo>
                    <a:pt x="29559" y="4207"/>
                    <a:pt x="34294" y="6011"/>
                    <a:pt x="37911" y="9619"/>
                  </a:cubicBezTo>
                  <a:lnTo>
                    <a:pt x="40129" y="11837"/>
                  </a:lnTo>
                  <a:lnTo>
                    <a:pt x="36734" y="15250"/>
                  </a:lnTo>
                  <a:cubicBezTo>
                    <a:pt x="35966" y="16069"/>
                    <a:pt x="35983" y="17365"/>
                    <a:pt x="36785" y="18167"/>
                  </a:cubicBezTo>
                  <a:cubicBezTo>
                    <a:pt x="37197" y="18571"/>
                    <a:pt x="37739" y="18776"/>
                    <a:pt x="38281" y="18776"/>
                  </a:cubicBezTo>
                  <a:cubicBezTo>
                    <a:pt x="38793" y="18776"/>
                    <a:pt x="39304" y="18592"/>
                    <a:pt x="39702" y="18219"/>
                  </a:cubicBezTo>
                  <a:lnTo>
                    <a:pt x="48284" y="9619"/>
                  </a:lnTo>
                  <a:cubicBezTo>
                    <a:pt x="51899" y="6004"/>
                    <a:pt x="56636" y="4200"/>
                    <a:pt x="61371" y="4200"/>
                  </a:cubicBezTo>
                  <a:close/>
                  <a:moveTo>
                    <a:pt x="61378" y="1"/>
                  </a:moveTo>
                  <a:cubicBezTo>
                    <a:pt x="55566" y="1"/>
                    <a:pt x="49752" y="2215"/>
                    <a:pt x="45316" y="6651"/>
                  </a:cubicBezTo>
                  <a:lnTo>
                    <a:pt x="43098" y="8869"/>
                  </a:lnTo>
                  <a:lnTo>
                    <a:pt x="40880" y="6651"/>
                  </a:lnTo>
                  <a:cubicBezTo>
                    <a:pt x="36457" y="2287"/>
                    <a:pt x="30699" y="108"/>
                    <a:pt x="24941" y="108"/>
                  </a:cubicBezTo>
                  <a:cubicBezTo>
                    <a:pt x="19127" y="108"/>
                    <a:pt x="13313" y="2330"/>
                    <a:pt x="8872" y="6770"/>
                  </a:cubicBezTo>
                  <a:cubicBezTo>
                    <a:pt x="51" y="15591"/>
                    <a:pt x="0" y="29889"/>
                    <a:pt x="8770" y="38778"/>
                  </a:cubicBezTo>
                  <a:lnTo>
                    <a:pt x="37160" y="67168"/>
                  </a:lnTo>
                  <a:cubicBezTo>
                    <a:pt x="38798" y="68806"/>
                    <a:pt x="40948" y="69625"/>
                    <a:pt x="43100" y="69625"/>
                  </a:cubicBezTo>
                  <a:cubicBezTo>
                    <a:pt x="45252" y="69625"/>
                    <a:pt x="47406" y="68806"/>
                    <a:pt x="49052" y="67168"/>
                  </a:cubicBezTo>
                  <a:lnTo>
                    <a:pt x="77255" y="38965"/>
                  </a:lnTo>
                  <a:cubicBezTo>
                    <a:pt x="86110" y="30093"/>
                    <a:pt x="86280" y="15693"/>
                    <a:pt x="77630" y="6838"/>
                  </a:cubicBezTo>
                  <a:cubicBezTo>
                    <a:pt x="73178" y="2283"/>
                    <a:pt x="67279" y="1"/>
                    <a:pt x="613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3"/>
            <p:cNvSpPr/>
            <p:nvPr/>
          </p:nvSpPr>
          <p:spPr>
            <a:xfrm>
              <a:off x="4912600" y="2511375"/>
              <a:ext cx="354050" cy="403725"/>
            </a:xfrm>
            <a:custGeom>
              <a:rect b="b" l="l" r="r" t="t"/>
              <a:pathLst>
                <a:path extrusionOk="0" h="16149" w="14162">
                  <a:moveTo>
                    <a:pt x="2335" y="0"/>
                  </a:moveTo>
                  <a:cubicBezTo>
                    <a:pt x="1409" y="0"/>
                    <a:pt x="563" y="606"/>
                    <a:pt x="307" y="1544"/>
                  </a:cubicBezTo>
                  <a:cubicBezTo>
                    <a:pt x="0" y="2670"/>
                    <a:pt x="648" y="3813"/>
                    <a:pt x="1774" y="4137"/>
                  </a:cubicBezTo>
                  <a:cubicBezTo>
                    <a:pt x="6330" y="5417"/>
                    <a:pt x="9589" y="9443"/>
                    <a:pt x="9879" y="14186"/>
                  </a:cubicBezTo>
                  <a:cubicBezTo>
                    <a:pt x="9947" y="15295"/>
                    <a:pt x="10868" y="16148"/>
                    <a:pt x="11977" y="16148"/>
                  </a:cubicBezTo>
                  <a:lnTo>
                    <a:pt x="12114" y="16148"/>
                  </a:lnTo>
                  <a:cubicBezTo>
                    <a:pt x="13274" y="16080"/>
                    <a:pt x="14161" y="15090"/>
                    <a:pt x="14076" y="13930"/>
                  </a:cubicBezTo>
                  <a:lnTo>
                    <a:pt x="14076" y="13913"/>
                  </a:lnTo>
                  <a:cubicBezTo>
                    <a:pt x="13683" y="7396"/>
                    <a:pt x="9196" y="1851"/>
                    <a:pt x="2900" y="76"/>
                  </a:cubicBezTo>
                  <a:cubicBezTo>
                    <a:pt x="2712" y="25"/>
                    <a:pt x="2522" y="0"/>
                    <a:pt x="23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0" name="Google Shape;750;p43"/>
          <p:cNvSpPr txBox="1"/>
          <p:nvPr/>
        </p:nvSpPr>
        <p:spPr>
          <a:xfrm>
            <a:off x="7439975" y="1294875"/>
            <a:ext cx="330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EB Garamond"/>
                <a:ea typeface="EB Garamond"/>
                <a:cs typeface="EB Garamond"/>
                <a:sym typeface="EB Garamond"/>
              </a:rPr>
              <a:t>[1]</a:t>
            </a:r>
            <a:endParaRPr/>
          </a:p>
        </p:txBody>
      </p:sp>
      <p:sp>
        <p:nvSpPr>
          <p:cNvPr id="751" name="Google Shape;751;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44"/>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USER STORY - SOFTWARE TESTER</a:t>
            </a:r>
            <a:endParaRPr/>
          </a:p>
        </p:txBody>
      </p:sp>
      <p:graphicFrame>
        <p:nvGraphicFramePr>
          <p:cNvPr id="757" name="Google Shape;757;p44"/>
          <p:cNvGraphicFramePr/>
          <p:nvPr/>
        </p:nvGraphicFramePr>
        <p:xfrm>
          <a:off x="178950" y="1072010"/>
          <a:ext cx="3000000" cy="3000000"/>
        </p:xfrm>
        <a:graphic>
          <a:graphicData uri="http://schemas.openxmlformats.org/drawingml/2006/table">
            <a:tbl>
              <a:tblPr>
                <a:noFill/>
                <a:tableStyleId>{8C577D0D-909D-4F2A-B3C5-32B6E3C17CE5}</a:tableStyleId>
              </a:tblPr>
              <a:tblGrid>
                <a:gridCol w="422075"/>
                <a:gridCol w="944250"/>
                <a:gridCol w="926825"/>
                <a:gridCol w="1197775"/>
                <a:gridCol w="1145775"/>
                <a:gridCol w="2555250"/>
                <a:gridCol w="1773100"/>
              </a:tblGrid>
              <a:tr h="501275">
                <a:tc>
                  <a:txBody>
                    <a:bodyPr/>
                    <a:lstStyle/>
                    <a:p>
                      <a:pPr indent="0" lvl="0" marL="0" rtl="0" algn="l">
                        <a:spcBef>
                          <a:spcPts val="0"/>
                        </a:spcBef>
                        <a:spcAft>
                          <a:spcPts val="0"/>
                        </a:spcAft>
                        <a:buNone/>
                      </a:pPr>
                      <a:r>
                        <a:t/>
                      </a:r>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accent5"/>
                          </a:solidFill>
                          <a:latin typeface="Montserrat ExtraBold"/>
                          <a:ea typeface="Montserrat ExtraBold"/>
                          <a:cs typeface="Montserrat ExtraBold"/>
                          <a:sym typeface="Montserrat ExtraBold"/>
                        </a:rPr>
                        <a:t>STORY TYPE</a:t>
                      </a:r>
                      <a:endParaRPr sz="1100">
                        <a:solidFill>
                          <a:schemeClr val="accent5"/>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9AD7D2"/>
                          </a:solidFill>
                          <a:latin typeface="Montserrat ExtraBold"/>
                          <a:ea typeface="Montserrat ExtraBold"/>
                          <a:cs typeface="Montserrat ExtraBold"/>
                          <a:sym typeface="Montserrat ExtraBold"/>
                        </a:rPr>
                        <a:t>PRIORITY LEVEL</a:t>
                      </a:r>
                      <a:endParaRPr sz="11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9AD7D2"/>
                          </a:solidFill>
                          <a:latin typeface="Montserrat ExtraBold"/>
                          <a:ea typeface="Montserrat ExtraBold"/>
                          <a:cs typeface="Montserrat ExtraBold"/>
                          <a:sym typeface="Montserrat ExtraBold"/>
                        </a:rPr>
                        <a:t>STORY POINTS</a:t>
                      </a:r>
                      <a:endParaRPr sz="11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9AD7D2"/>
                          </a:solidFill>
                          <a:latin typeface="Montserrat ExtraBold"/>
                          <a:ea typeface="Montserrat ExtraBold"/>
                          <a:cs typeface="Montserrat ExtraBold"/>
                          <a:sym typeface="Montserrat ExtraBold"/>
                        </a:rPr>
                        <a:t>THEME</a:t>
                      </a:r>
                      <a:endParaRPr sz="11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100">
                          <a:solidFill>
                            <a:srgbClr val="9AD7D2"/>
                          </a:solidFill>
                          <a:latin typeface="Montserrat ExtraBold"/>
                          <a:ea typeface="Montserrat ExtraBold"/>
                          <a:cs typeface="Montserrat ExtraBold"/>
                          <a:sym typeface="Montserrat ExtraBold"/>
                        </a:rPr>
                        <a:t>USER STORY CONTENT</a:t>
                      </a:r>
                      <a:endParaRPr sz="11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100">
                          <a:solidFill>
                            <a:srgbClr val="9AD7D2"/>
                          </a:solidFill>
                          <a:latin typeface="Montserrat ExtraBold"/>
                          <a:ea typeface="Montserrat ExtraBold"/>
                          <a:cs typeface="Montserrat ExtraBold"/>
                          <a:sym typeface="Montserrat ExtraBold"/>
                        </a:rPr>
                        <a:t>ACCEPTANCE CRITERIA</a:t>
                      </a:r>
                      <a:endParaRPr sz="11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r>
              <a:tr h="810025">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0.</a:t>
                      </a:r>
                      <a:endParaRPr sz="1100">
                        <a:solidFill>
                          <a:srgbClr val="FFFFFF"/>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EPIC USER STORY</a:t>
                      </a:r>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1</a:t>
                      </a:r>
                      <a:endParaRPr>
                        <a:solidFill>
                          <a:srgbClr val="434343"/>
                        </a:solidFill>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434343"/>
                          </a:solidFill>
                          <a:latin typeface="EB Garamond"/>
                          <a:ea typeface="EB Garamond"/>
                          <a:cs typeface="EB Garamond"/>
                          <a:sym typeface="EB Garamond"/>
                        </a:rPr>
                        <a:t>9</a:t>
                      </a:r>
                      <a:endParaRPr sz="11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900">
                        <a:solidFill>
                          <a:srgbClr val="434343"/>
                        </a:solidFill>
                      </a:endParaRPr>
                    </a:p>
                    <a:p>
                      <a:pPr indent="0" lvl="0" marL="0" rtl="0" algn="l">
                        <a:spcBef>
                          <a:spcPts val="0"/>
                        </a:spcBef>
                        <a:spcAft>
                          <a:spcPts val="0"/>
                        </a:spcAft>
                        <a:buNone/>
                      </a:pPr>
                      <a:r>
                        <a:rPr lang="en" sz="900">
                          <a:solidFill>
                            <a:srgbClr val="434343"/>
                          </a:solidFill>
                          <a:latin typeface="EB Garamond"/>
                          <a:ea typeface="EB Garamond"/>
                          <a:cs typeface="EB Garamond"/>
                          <a:sym typeface="EB Garamond"/>
                        </a:rPr>
                        <a:t>Dataframe Architecture Testing</a:t>
                      </a:r>
                      <a:endParaRPr sz="9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900">
                          <a:solidFill>
                            <a:srgbClr val="434343"/>
                          </a:solidFill>
                          <a:latin typeface="EB Garamond"/>
                          <a:ea typeface="EB Garamond"/>
                          <a:cs typeface="EB Garamond"/>
                          <a:sym typeface="EB Garamond"/>
                        </a:rPr>
                        <a:t>As a software tester, I will ensure that module/library released by the data architect has no major bugs so that data analyst can access the module/library successfully without experiencing major issues</a:t>
                      </a:r>
                      <a:endParaRPr sz="9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900">
                          <a:solidFill>
                            <a:srgbClr val="434343"/>
                          </a:solidFill>
                          <a:latin typeface="EB Garamond"/>
                          <a:ea typeface="EB Garamond"/>
                          <a:cs typeface="EB Garamond"/>
                          <a:sym typeface="EB Garamond"/>
                        </a:rPr>
                        <a:t>Data Analyst should be able to access the module/library without  any major issues like module/library failure or unable to retrieve data from the module</a:t>
                      </a:r>
                      <a:endParaRPr sz="9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810025">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1.1</a:t>
                      </a:r>
                      <a:endParaRPr sz="1100">
                        <a:solidFill>
                          <a:srgbClr val="FFFFFF"/>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LEVEL 1 </a:t>
                      </a:r>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1</a:t>
                      </a:r>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434343"/>
                          </a:solidFill>
                          <a:latin typeface="EB Garamond"/>
                          <a:ea typeface="EB Garamond"/>
                          <a:cs typeface="EB Garamond"/>
                          <a:sym typeface="EB Garamond"/>
                        </a:rPr>
                        <a:t>2</a:t>
                      </a:r>
                      <a:endParaRPr sz="11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t/>
                      </a:r>
                      <a:endParaRPr sz="900">
                        <a:solidFill>
                          <a:srgbClr val="434343"/>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900">
                        <a:solidFill>
                          <a:srgbClr val="434343"/>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900">
                          <a:solidFill>
                            <a:srgbClr val="434343"/>
                          </a:solidFill>
                          <a:latin typeface="EB Garamond"/>
                          <a:ea typeface="EB Garamond"/>
                          <a:cs typeface="EB Garamond"/>
                          <a:sym typeface="EB Garamond"/>
                        </a:rPr>
                        <a:t>Data Performance</a:t>
                      </a:r>
                      <a:endParaRPr sz="900">
                        <a:solidFill>
                          <a:srgbClr val="434343"/>
                        </a:solidFill>
                        <a:latin typeface="EB Garamond"/>
                        <a:ea typeface="EB Garamond"/>
                        <a:cs typeface="EB Garamond"/>
                        <a:sym typeface="EB Garamond"/>
                      </a:endParaRPr>
                    </a:p>
                    <a:p>
                      <a:pPr indent="0" lvl="0" marL="0" rtl="0" algn="l">
                        <a:spcBef>
                          <a:spcPts val="0"/>
                        </a:spcBef>
                        <a:spcAft>
                          <a:spcPts val="0"/>
                        </a:spcAft>
                        <a:buNone/>
                      </a:pPr>
                      <a:r>
                        <a:t/>
                      </a:r>
                      <a:endParaRPr sz="900"/>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900">
                          <a:solidFill>
                            <a:srgbClr val="434343"/>
                          </a:solidFill>
                          <a:latin typeface="EB Garamond"/>
                          <a:ea typeface="EB Garamond"/>
                          <a:cs typeface="EB Garamond"/>
                          <a:sym typeface="EB Garamond"/>
                        </a:rPr>
                        <a:t>As a software tester, I will ensure that Spark dataframe module/library released by data architect to data analyst has a faster performance of response time queries,  so that data analyst can get results faster for customer segmentation</a:t>
                      </a:r>
                      <a:endParaRPr sz="900">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900">
                          <a:solidFill>
                            <a:srgbClr val="434343"/>
                          </a:solidFill>
                          <a:latin typeface="EB Garamond"/>
                          <a:ea typeface="EB Garamond"/>
                          <a:cs typeface="EB Garamond"/>
                          <a:sym typeface="EB Garamond"/>
                        </a:rPr>
                        <a:t>The performance for using Spark should be 3 times faster than Hadoop dataframe</a:t>
                      </a:r>
                      <a:endParaRPr sz="900">
                        <a:solidFill>
                          <a:srgbClr val="434343"/>
                        </a:solidFill>
                        <a:latin typeface="EB Garamond"/>
                        <a:ea typeface="EB Garamond"/>
                        <a:cs typeface="EB Garamond"/>
                        <a:sym typeface="EB Garamond"/>
                      </a:endParaRPr>
                    </a:p>
                    <a:p>
                      <a:pPr indent="0" lvl="0" marL="0" rtl="0" algn="l">
                        <a:spcBef>
                          <a:spcPts val="0"/>
                        </a:spcBef>
                        <a:spcAft>
                          <a:spcPts val="0"/>
                        </a:spcAft>
                        <a:buNone/>
                      </a:pPr>
                      <a:r>
                        <a:t/>
                      </a:r>
                      <a:endParaRPr sz="900">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730250">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1.2</a:t>
                      </a:r>
                      <a:endParaRPr sz="1100">
                        <a:solidFill>
                          <a:srgbClr val="FFFFFF"/>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LEVEL 1</a:t>
                      </a:r>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1</a:t>
                      </a:r>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434343"/>
                          </a:solidFill>
                          <a:latin typeface="EB Garamond"/>
                          <a:ea typeface="EB Garamond"/>
                          <a:cs typeface="EB Garamond"/>
                          <a:sym typeface="EB Garamond"/>
                        </a:rPr>
                        <a:t>2</a:t>
                      </a:r>
                      <a:endParaRPr sz="11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t/>
                      </a:r>
                      <a:endParaRPr sz="900">
                        <a:solidFill>
                          <a:srgbClr val="434343"/>
                        </a:solidFill>
                        <a:latin typeface="EB Garamond"/>
                        <a:ea typeface="EB Garamond"/>
                        <a:cs typeface="EB Garamond"/>
                        <a:sym typeface="EB Garamond"/>
                      </a:endParaRPr>
                    </a:p>
                    <a:p>
                      <a:pPr indent="0" lvl="0" marL="0" rtl="0" algn="l">
                        <a:spcBef>
                          <a:spcPts val="0"/>
                        </a:spcBef>
                        <a:spcAft>
                          <a:spcPts val="0"/>
                        </a:spcAft>
                        <a:buNone/>
                      </a:pPr>
                      <a:r>
                        <a:t/>
                      </a:r>
                      <a:endParaRPr sz="900">
                        <a:solidFill>
                          <a:srgbClr val="434343"/>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900">
                          <a:solidFill>
                            <a:srgbClr val="434343"/>
                          </a:solidFill>
                          <a:latin typeface="EB Garamond"/>
                          <a:ea typeface="EB Garamond"/>
                          <a:cs typeface="EB Garamond"/>
                          <a:sym typeface="EB Garamond"/>
                        </a:rPr>
                        <a:t>Data Accessibility</a:t>
                      </a:r>
                      <a:endParaRPr sz="900"/>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900">
                          <a:solidFill>
                            <a:srgbClr val="434343"/>
                          </a:solidFill>
                          <a:latin typeface="EB Garamond"/>
                          <a:ea typeface="EB Garamond"/>
                          <a:cs typeface="EB Garamond"/>
                          <a:sym typeface="EB Garamond"/>
                        </a:rPr>
                        <a:t>As a software tester, I will ensure that  data analyst have limited access to  the module/library provided by Data Architect so that data analyst can successfully access the data without modifying the module/library</a:t>
                      </a:r>
                      <a:endParaRPr sz="900">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900">
                          <a:solidFill>
                            <a:srgbClr val="434343"/>
                          </a:solidFill>
                          <a:latin typeface="EB Garamond"/>
                          <a:ea typeface="EB Garamond"/>
                          <a:cs typeface="EB Garamond"/>
                          <a:sym typeface="EB Garamond"/>
                        </a:rPr>
                        <a:t>Data Analysts should be able to read only but cannot modify  the module/library</a:t>
                      </a:r>
                      <a:endParaRPr sz="900">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1072875">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1.3</a:t>
                      </a:r>
                      <a:endParaRPr sz="1100">
                        <a:solidFill>
                          <a:srgbClr val="FFFFFF"/>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LEVEL 1</a:t>
                      </a:r>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rPr lang="en" sz="1100">
                          <a:solidFill>
                            <a:srgbClr val="434343"/>
                          </a:solidFill>
                          <a:latin typeface="EB Garamond"/>
                          <a:ea typeface="EB Garamond"/>
                          <a:cs typeface="EB Garamond"/>
                          <a:sym typeface="EB Garamond"/>
                        </a:rPr>
                        <a:t>1</a:t>
                      </a:r>
                      <a:endParaRPr/>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434343"/>
                          </a:solidFill>
                          <a:latin typeface="EB Garamond"/>
                          <a:ea typeface="EB Garamond"/>
                          <a:cs typeface="EB Garamond"/>
                          <a:sym typeface="EB Garamond"/>
                        </a:rPr>
                        <a:t>5</a:t>
                      </a:r>
                      <a:endParaRPr sz="11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900">
                        <a:solidFill>
                          <a:srgbClr val="434343"/>
                        </a:solidFill>
                        <a:latin typeface="EB Garamond"/>
                        <a:ea typeface="EB Garamond"/>
                        <a:cs typeface="EB Garamond"/>
                        <a:sym typeface="EB Garamond"/>
                      </a:endParaRPr>
                    </a:p>
                    <a:p>
                      <a:pPr indent="0" lvl="0" marL="0" rtl="0" algn="l">
                        <a:spcBef>
                          <a:spcPts val="0"/>
                        </a:spcBef>
                        <a:spcAft>
                          <a:spcPts val="0"/>
                        </a:spcAft>
                        <a:buNone/>
                      </a:pPr>
                      <a:r>
                        <a:rPr lang="en" sz="900">
                          <a:solidFill>
                            <a:srgbClr val="434343"/>
                          </a:solidFill>
                          <a:latin typeface="EB Garamond"/>
                          <a:ea typeface="EB Garamond"/>
                          <a:cs typeface="EB Garamond"/>
                          <a:sym typeface="EB Garamond"/>
                        </a:rPr>
                        <a:t>Module/Library Testing</a:t>
                      </a:r>
                      <a:endParaRPr sz="900"/>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900">
                          <a:solidFill>
                            <a:srgbClr val="434343"/>
                          </a:solidFill>
                          <a:latin typeface="EB Garamond"/>
                          <a:ea typeface="EB Garamond"/>
                          <a:cs typeface="EB Garamond"/>
                          <a:sym typeface="EB Garamond"/>
                        </a:rPr>
                        <a:t>As a software tester, I will ensure that there are daily runs for UAT and functionalities are working as expected so that the final module/library release is ready for roadshow.</a:t>
                      </a:r>
                      <a:endParaRPr sz="900">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900">
                          <a:solidFill>
                            <a:srgbClr val="434343"/>
                          </a:solidFill>
                          <a:latin typeface="EB Garamond"/>
                          <a:ea typeface="EB Garamond"/>
                          <a:cs typeface="EB Garamond"/>
                          <a:sym typeface="EB Garamond"/>
                        </a:rPr>
                        <a:t>Pilot testing is done successfully fulfilling design (Analysts are able to access the module/library to retrieve data  but not able to modify) &amp; performance (3 times faster in data retrieval) expectations</a:t>
                      </a:r>
                      <a:endParaRPr sz="900">
                        <a:solidFill>
                          <a:srgbClr val="434343"/>
                        </a:solidFill>
                        <a:latin typeface="EB Garamond"/>
                        <a:ea typeface="EB Garamond"/>
                        <a:cs typeface="EB Garamond"/>
                        <a:sym typeface="EB Garamond"/>
                      </a:endParaRPr>
                    </a:p>
                    <a:p>
                      <a:pPr indent="0" lvl="0" marL="0" rtl="0" algn="l">
                        <a:spcBef>
                          <a:spcPts val="0"/>
                        </a:spcBef>
                        <a:spcAft>
                          <a:spcPts val="0"/>
                        </a:spcAft>
                        <a:buNone/>
                      </a:pPr>
                      <a:r>
                        <a:t/>
                      </a:r>
                      <a:endParaRPr sz="900">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bl>
          </a:graphicData>
        </a:graphic>
      </p:graphicFrame>
      <p:sp>
        <p:nvSpPr>
          <p:cNvPr id="758" name="Google Shape;758;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45"/>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100">
                <a:solidFill>
                  <a:schemeClr val="lt1"/>
                </a:solidFill>
                <a:latin typeface="Montserrat"/>
                <a:ea typeface="Montserrat"/>
                <a:cs typeface="Montserrat"/>
                <a:sym typeface="Montserrat"/>
              </a:rPr>
              <a:t>BUSINESS OBJECTIVES &amp; PROJECT REQUIREMENTS</a:t>
            </a:r>
            <a:endParaRPr b="1" sz="1100">
              <a:solidFill>
                <a:schemeClr val="lt1"/>
              </a:solidFill>
              <a:latin typeface="Montserrat"/>
              <a:ea typeface="Montserrat"/>
              <a:cs typeface="Montserrat"/>
              <a:sym typeface="Montserrat"/>
            </a:endParaRPr>
          </a:p>
        </p:txBody>
      </p:sp>
      <p:sp>
        <p:nvSpPr>
          <p:cNvPr id="764" name="Google Shape;764;p45"/>
          <p:cNvSpPr txBox="1"/>
          <p:nvPr/>
        </p:nvSpPr>
        <p:spPr>
          <a:xfrm flipH="1">
            <a:off x="752225" y="1188825"/>
            <a:ext cx="6363300" cy="334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u="sng">
                <a:solidFill>
                  <a:schemeClr val="dk1"/>
                </a:solidFill>
                <a:latin typeface="EB Garamond"/>
                <a:ea typeface="EB Garamond"/>
                <a:cs typeface="EB Garamond"/>
                <a:sym typeface="EB Garamond"/>
              </a:rPr>
              <a:t>Business Objectives:</a:t>
            </a:r>
            <a:endParaRPr b="1" sz="1100" u="sng">
              <a:solidFill>
                <a:schemeClr val="dk1"/>
              </a:solidFill>
              <a:latin typeface="EB Garamond"/>
              <a:ea typeface="EB Garamond"/>
              <a:cs typeface="EB Garamond"/>
              <a:sym typeface="EB Garamond"/>
            </a:endParaRPr>
          </a:p>
          <a:p>
            <a:pPr indent="-298450" lvl="0" marL="457200" rtl="0" algn="l">
              <a:lnSpc>
                <a:spcPct val="115000"/>
              </a:lnSpc>
              <a:spcBef>
                <a:spcPts val="120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Identify and deliver more targeted marketing campaigns.</a:t>
            </a:r>
            <a:endParaRPr sz="1100">
              <a:solidFill>
                <a:schemeClr val="dk1"/>
              </a:solidFill>
              <a:latin typeface="EB Garamond"/>
              <a:ea typeface="EB Garamond"/>
              <a:cs typeface="EB Garamond"/>
              <a:sym typeface="EB Garamond"/>
            </a:endParaRPr>
          </a:p>
          <a:p>
            <a:pPr indent="-298450" lvl="0" marL="45720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Increase productivity of data analysts/data engineers.</a:t>
            </a:r>
            <a:endParaRPr sz="1100">
              <a:solidFill>
                <a:schemeClr val="dk1"/>
              </a:solidFill>
              <a:latin typeface="EB Garamond"/>
              <a:ea typeface="EB Garamond"/>
              <a:cs typeface="EB Garamond"/>
              <a:sym typeface="EB Garamond"/>
            </a:endParaRPr>
          </a:p>
          <a:p>
            <a:pPr indent="-298450" lvl="0" marL="45720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Customer segmentation will help provide business insights to get more leads which will translate into sales.</a:t>
            </a:r>
            <a:endParaRPr sz="1100">
              <a:solidFill>
                <a:schemeClr val="dk1"/>
              </a:solidFill>
              <a:latin typeface="EB Garamond"/>
              <a:ea typeface="EB Garamond"/>
              <a:cs typeface="EB Garamond"/>
              <a:sym typeface="EB Garamond"/>
            </a:endParaRPr>
          </a:p>
          <a:p>
            <a:pPr indent="0" lvl="0" marL="0" rtl="0" algn="l">
              <a:lnSpc>
                <a:spcPct val="115000"/>
              </a:lnSpc>
              <a:spcBef>
                <a:spcPts val="1200"/>
              </a:spcBef>
              <a:spcAft>
                <a:spcPts val="0"/>
              </a:spcAft>
              <a:buNone/>
            </a:pPr>
            <a:r>
              <a:rPr lang="en" sz="1100">
                <a:solidFill>
                  <a:schemeClr val="dk1"/>
                </a:solidFill>
                <a:latin typeface="EB Garamond"/>
                <a:ea typeface="EB Garamond"/>
                <a:cs typeface="EB Garamond"/>
                <a:sym typeface="EB Garamond"/>
              </a:rPr>
              <a:t> </a:t>
            </a:r>
            <a:r>
              <a:rPr b="1" lang="en" sz="1100" u="sng">
                <a:solidFill>
                  <a:schemeClr val="dk1"/>
                </a:solidFill>
                <a:latin typeface="EB Garamond"/>
                <a:ea typeface="EB Garamond"/>
                <a:cs typeface="EB Garamond"/>
                <a:sym typeface="EB Garamond"/>
              </a:rPr>
              <a:t>Project Requirements:</a:t>
            </a:r>
            <a:endParaRPr sz="1100">
              <a:solidFill>
                <a:schemeClr val="dk1"/>
              </a:solidFill>
              <a:latin typeface="EB Garamond"/>
              <a:ea typeface="EB Garamond"/>
              <a:cs typeface="EB Garamond"/>
              <a:sym typeface="EB Garamond"/>
            </a:endParaRPr>
          </a:p>
          <a:p>
            <a:pPr indent="-298450" lvl="0" marL="457200" rtl="0" algn="l">
              <a:lnSpc>
                <a:spcPct val="115000"/>
              </a:lnSpc>
              <a:spcBef>
                <a:spcPts val="120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Spark should be launchable and compatible with Hadoop 2.0(YARN) 24/7 and all 365 days.</a:t>
            </a:r>
            <a:endParaRPr sz="1100">
              <a:solidFill>
                <a:schemeClr val="dk1"/>
              </a:solidFill>
              <a:latin typeface="EB Garamond"/>
              <a:ea typeface="EB Garamond"/>
              <a:cs typeface="EB Garamond"/>
              <a:sym typeface="EB Garamond"/>
            </a:endParaRPr>
          </a:p>
          <a:p>
            <a:pPr indent="-298450" lvl="0" marL="45720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Data architects should be able to provide libraries of limited data access to data analysts.</a:t>
            </a:r>
            <a:endParaRPr sz="1100">
              <a:solidFill>
                <a:schemeClr val="dk1"/>
              </a:solidFill>
              <a:latin typeface="EB Garamond"/>
              <a:ea typeface="EB Garamond"/>
              <a:cs typeface="EB Garamond"/>
              <a:sym typeface="EB Garamond"/>
            </a:endParaRPr>
          </a:p>
          <a:p>
            <a:pPr indent="-298450" lvl="0" marL="45720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Data analysts should have access to the data they need for performing customer segmentation.</a:t>
            </a:r>
            <a:endParaRPr sz="1100">
              <a:solidFill>
                <a:schemeClr val="dk1"/>
              </a:solidFill>
              <a:latin typeface="EB Garamond"/>
              <a:ea typeface="EB Garamond"/>
              <a:cs typeface="EB Garamond"/>
              <a:sym typeface="EB Garamond"/>
            </a:endParaRPr>
          </a:p>
          <a:p>
            <a:pPr indent="-298450" lvl="0" marL="45720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Data analysts should understand machine learning algorithms and Spark.</a:t>
            </a:r>
            <a:endParaRPr sz="1100">
              <a:solidFill>
                <a:schemeClr val="dk1"/>
              </a:solidFill>
              <a:latin typeface="EB Garamond"/>
              <a:ea typeface="EB Garamond"/>
              <a:cs typeface="EB Garamond"/>
              <a:sym typeface="EB Garamond"/>
            </a:endParaRPr>
          </a:p>
          <a:p>
            <a:pPr indent="-298450" lvl="0" marL="45720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Spark should process data faster than Hadoop.</a:t>
            </a:r>
            <a:endParaRPr sz="1100">
              <a:solidFill>
                <a:schemeClr val="dk1"/>
              </a:solidFill>
              <a:latin typeface="EB Garamond"/>
              <a:ea typeface="EB Garamond"/>
              <a:cs typeface="EB Garamond"/>
              <a:sym typeface="EB Garamond"/>
            </a:endParaRPr>
          </a:p>
          <a:p>
            <a:pPr indent="0" lvl="0" marL="0" rtl="0" algn="l">
              <a:lnSpc>
                <a:spcPct val="115000"/>
              </a:lnSpc>
              <a:spcBef>
                <a:spcPts val="1200"/>
              </a:spcBef>
              <a:spcAft>
                <a:spcPts val="0"/>
              </a:spcAft>
              <a:buNone/>
            </a:pPr>
            <a:r>
              <a:rPr lang="en" sz="1100">
                <a:solidFill>
                  <a:schemeClr val="dk1"/>
                </a:solidFill>
                <a:latin typeface="EB Garamond"/>
                <a:ea typeface="EB Garamond"/>
                <a:cs typeface="EB Garamond"/>
                <a:sym typeface="EB Garamond"/>
              </a:rPr>
              <a:t> </a:t>
            </a:r>
            <a:r>
              <a:rPr b="1" lang="en" sz="1100" u="sng">
                <a:solidFill>
                  <a:schemeClr val="dk1"/>
                </a:solidFill>
                <a:latin typeface="EB Garamond"/>
                <a:ea typeface="EB Garamond"/>
                <a:cs typeface="EB Garamond"/>
                <a:sym typeface="EB Garamond"/>
              </a:rPr>
              <a:t>Cultural/Political  Requirements:</a:t>
            </a:r>
            <a:endParaRPr sz="1100">
              <a:solidFill>
                <a:schemeClr val="dk1"/>
              </a:solidFill>
              <a:latin typeface="EB Garamond"/>
              <a:ea typeface="EB Garamond"/>
              <a:cs typeface="EB Garamond"/>
              <a:sym typeface="EB Garamond"/>
            </a:endParaRPr>
          </a:p>
          <a:p>
            <a:pPr indent="-298450" lvl="0" marL="457200" rtl="0" algn="l">
              <a:lnSpc>
                <a:spcPct val="115000"/>
              </a:lnSpc>
              <a:spcBef>
                <a:spcPts val="120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The business should abide by all government rules and regulations.</a:t>
            </a:r>
            <a:endParaRPr sz="1100">
              <a:solidFill>
                <a:schemeClr val="dk1"/>
              </a:solidFill>
              <a:latin typeface="EB Garamond"/>
              <a:ea typeface="EB Garamond"/>
              <a:cs typeface="EB Garamond"/>
              <a:sym typeface="EB Garamond"/>
            </a:endParaRPr>
          </a:p>
          <a:p>
            <a:pPr indent="-298450" lvl="0" marL="45720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Customer segmentation results will be kept confidential within the company and will not be traded.</a:t>
            </a:r>
            <a:endParaRPr sz="1100">
              <a:solidFill>
                <a:schemeClr val="dk1"/>
              </a:solidFill>
              <a:latin typeface="EB Garamond"/>
              <a:ea typeface="EB Garamond"/>
              <a:cs typeface="EB Garamond"/>
              <a:sym typeface="EB Garamond"/>
            </a:endParaRPr>
          </a:p>
        </p:txBody>
      </p:sp>
      <p:grpSp>
        <p:nvGrpSpPr>
          <p:cNvPr id="765" name="Google Shape;765;p45"/>
          <p:cNvGrpSpPr/>
          <p:nvPr/>
        </p:nvGrpSpPr>
        <p:grpSpPr>
          <a:xfrm>
            <a:off x="7483797" y="3301954"/>
            <a:ext cx="927302" cy="2083860"/>
            <a:chOff x="2449930" y="2556776"/>
            <a:chExt cx="1339065" cy="3009185"/>
          </a:xfrm>
        </p:grpSpPr>
        <p:sp>
          <p:nvSpPr>
            <p:cNvPr id="766" name="Google Shape;766;p45"/>
            <p:cNvSpPr/>
            <p:nvPr/>
          </p:nvSpPr>
          <p:spPr>
            <a:xfrm>
              <a:off x="2449930" y="2556776"/>
              <a:ext cx="1339065" cy="2243750"/>
            </a:xfrm>
            <a:custGeom>
              <a:rect b="b" l="l" r="r" t="t"/>
              <a:pathLst>
                <a:path extrusionOk="0" h="105106" w="62727">
                  <a:moveTo>
                    <a:pt x="31083" y="0"/>
                  </a:moveTo>
                  <a:cubicBezTo>
                    <a:pt x="30660" y="0"/>
                    <a:pt x="30078" y="77"/>
                    <a:pt x="29410" y="366"/>
                  </a:cubicBezTo>
                  <a:cubicBezTo>
                    <a:pt x="23250" y="2407"/>
                    <a:pt x="21611" y="16772"/>
                    <a:pt x="21172" y="24241"/>
                  </a:cubicBezTo>
                  <a:cubicBezTo>
                    <a:pt x="21082" y="25817"/>
                    <a:pt x="20271" y="27035"/>
                    <a:pt x="19296" y="27035"/>
                  </a:cubicBezTo>
                  <a:cubicBezTo>
                    <a:pt x="19260" y="27035"/>
                    <a:pt x="19224" y="27033"/>
                    <a:pt x="19188" y="27030"/>
                  </a:cubicBezTo>
                  <a:cubicBezTo>
                    <a:pt x="19071" y="27019"/>
                    <a:pt x="18950" y="27014"/>
                    <a:pt x="18825" y="27014"/>
                  </a:cubicBezTo>
                  <a:cubicBezTo>
                    <a:pt x="16566" y="27014"/>
                    <a:pt x="13102" y="28718"/>
                    <a:pt x="11108" y="31917"/>
                  </a:cubicBezTo>
                  <a:cubicBezTo>
                    <a:pt x="8196" y="36601"/>
                    <a:pt x="8495" y="49895"/>
                    <a:pt x="8858" y="56599"/>
                  </a:cubicBezTo>
                  <a:cubicBezTo>
                    <a:pt x="8957" y="58430"/>
                    <a:pt x="8037" y="59917"/>
                    <a:pt x="6895" y="59917"/>
                  </a:cubicBezTo>
                  <a:cubicBezTo>
                    <a:pt x="6888" y="59917"/>
                    <a:pt x="6881" y="59917"/>
                    <a:pt x="6874" y="59917"/>
                  </a:cubicBezTo>
                  <a:cubicBezTo>
                    <a:pt x="6854" y="59917"/>
                    <a:pt x="6835" y="59916"/>
                    <a:pt x="6815" y="59916"/>
                  </a:cubicBezTo>
                  <a:cubicBezTo>
                    <a:pt x="2657" y="59916"/>
                    <a:pt x="1204" y="66933"/>
                    <a:pt x="1204" y="66933"/>
                  </a:cubicBezTo>
                  <a:cubicBezTo>
                    <a:pt x="170" y="70668"/>
                    <a:pt x="0" y="74469"/>
                    <a:pt x="472" y="78249"/>
                  </a:cubicBezTo>
                  <a:cubicBezTo>
                    <a:pt x="2716" y="96150"/>
                    <a:pt x="17018" y="105106"/>
                    <a:pt x="31329" y="105106"/>
                  </a:cubicBezTo>
                  <a:cubicBezTo>
                    <a:pt x="45614" y="105106"/>
                    <a:pt x="59909" y="96183"/>
                    <a:pt x="62231" y="78325"/>
                  </a:cubicBezTo>
                  <a:cubicBezTo>
                    <a:pt x="62727" y="74520"/>
                    <a:pt x="62566" y="70692"/>
                    <a:pt x="61526" y="66933"/>
                  </a:cubicBezTo>
                  <a:cubicBezTo>
                    <a:pt x="61526" y="66933"/>
                    <a:pt x="60070" y="59916"/>
                    <a:pt x="55912" y="59916"/>
                  </a:cubicBezTo>
                  <a:cubicBezTo>
                    <a:pt x="55892" y="59916"/>
                    <a:pt x="55872" y="59917"/>
                    <a:pt x="55853" y="59917"/>
                  </a:cubicBezTo>
                  <a:cubicBezTo>
                    <a:pt x="55846" y="59917"/>
                    <a:pt x="55839" y="59917"/>
                    <a:pt x="55832" y="59917"/>
                  </a:cubicBezTo>
                  <a:cubicBezTo>
                    <a:pt x="54689" y="59917"/>
                    <a:pt x="53770" y="58430"/>
                    <a:pt x="53869" y="56599"/>
                  </a:cubicBezTo>
                  <a:cubicBezTo>
                    <a:pt x="54232" y="49895"/>
                    <a:pt x="54534" y="36601"/>
                    <a:pt x="51619" y="31917"/>
                  </a:cubicBezTo>
                  <a:cubicBezTo>
                    <a:pt x="49627" y="28718"/>
                    <a:pt x="46161" y="27014"/>
                    <a:pt x="43904" y="27014"/>
                  </a:cubicBezTo>
                  <a:cubicBezTo>
                    <a:pt x="43780" y="27014"/>
                    <a:pt x="43659" y="27019"/>
                    <a:pt x="43542" y="27030"/>
                  </a:cubicBezTo>
                  <a:cubicBezTo>
                    <a:pt x="43505" y="27033"/>
                    <a:pt x="43470" y="27035"/>
                    <a:pt x="43434" y="27035"/>
                  </a:cubicBezTo>
                  <a:cubicBezTo>
                    <a:pt x="42459" y="27035"/>
                    <a:pt x="41648" y="25817"/>
                    <a:pt x="41555" y="24241"/>
                  </a:cubicBezTo>
                  <a:cubicBezTo>
                    <a:pt x="41119" y="16772"/>
                    <a:pt x="39480" y="2407"/>
                    <a:pt x="33317" y="366"/>
                  </a:cubicBezTo>
                  <a:cubicBezTo>
                    <a:pt x="32649" y="77"/>
                    <a:pt x="32066" y="0"/>
                    <a:pt x="31644" y="0"/>
                  </a:cubicBezTo>
                  <a:cubicBezTo>
                    <a:pt x="31540" y="0"/>
                    <a:pt x="31447" y="5"/>
                    <a:pt x="31363" y="12"/>
                  </a:cubicBezTo>
                  <a:cubicBezTo>
                    <a:pt x="31280" y="5"/>
                    <a:pt x="31186" y="0"/>
                    <a:pt x="31083" y="0"/>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5"/>
            <p:cNvSpPr/>
            <p:nvPr/>
          </p:nvSpPr>
          <p:spPr>
            <a:xfrm>
              <a:off x="2876464" y="3265233"/>
              <a:ext cx="475943" cy="2300727"/>
            </a:xfrm>
            <a:custGeom>
              <a:rect b="b" l="l" r="r" t="t"/>
              <a:pathLst>
                <a:path extrusionOk="0" h="107775" w="22295">
                  <a:moveTo>
                    <a:pt x="11420" y="1"/>
                  </a:moveTo>
                  <a:cubicBezTo>
                    <a:pt x="10633" y="1"/>
                    <a:pt x="9998" y="639"/>
                    <a:pt x="9998" y="1425"/>
                  </a:cubicBezTo>
                  <a:lnTo>
                    <a:pt x="9998" y="44649"/>
                  </a:lnTo>
                  <a:lnTo>
                    <a:pt x="1966" y="35011"/>
                  </a:lnTo>
                  <a:cubicBezTo>
                    <a:pt x="1760" y="34764"/>
                    <a:pt x="1464" y="34636"/>
                    <a:pt x="1167" y="34636"/>
                  </a:cubicBezTo>
                  <a:cubicBezTo>
                    <a:pt x="933" y="34636"/>
                    <a:pt x="697" y="34715"/>
                    <a:pt x="503" y="34878"/>
                  </a:cubicBezTo>
                  <a:cubicBezTo>
                    <a:pt x="61" y="35244"/>
                    <a:pt x="1" y="35900"/>
                    <a:pt x="370" y="36342"/>
                  </a:cubicBezTo>
                  <a:lnTo>
                    <a:pt x="9998" y="47894"/>
                  </a:lnTo>
                  <a:lnTo>
                    <a:pt x="9998" y="106350"/>
                  </a:lnTo>
                  <a:cubicBezTo>
                    <a:pt x="9998" y="107136"/>
                    <a:pt x="10633" y="107774"/>
                    <a:pt x="11420" y="107774"/>
                  </a:cubicBezTo>
                  <a:cubicBezTo>
                    <a:pt x="12206" y="107774"/>
                    <a:pt x="12844" y="107136"/>
                    <a:pt x="12844" y="106350"/>
                  </a:cubicBezTo>
                  <a:lnTo>
                    <a:pt x="12844" y="34905"/>
                  </a:lnTo>
                  <a:lnTo>
                    <a:pt x="21944" y="24414"/>
                  </a:lnTo>
                  <a:cubicBezTo>
                    <a:pt x="22294" y="23997"/>
                    <a:pt x="22246" y="23377"/>
                    <a:pt x="21835" y="23020"/>
                  </a:cubicBezTo>
                  <a:cubicBezTo>
                    <a:pt x="21646" y="22857"/>
                    <a:pt x="21414" y="22776"/>
                    <a:pt x="21183" y="22776"/>
                  </a:cubicBezTo>
                  <a:cubicBezTo>
                    <a:pt x="20909" y="22776"/>
                    <a:pt x="20637" y="22889"/>
                    <a:pt x="20441" y="23108"/>
                  </a:cubicBezTo>
                  <a:lnTo>
                    <a:pt x="20441" y="23111"/>
                  </a:lnTo>
                  <a:lnTo>
                    <a:pt x="12844" y="31866"/>
                  </a:lnTo>
                  <a:lnTo>
                    <a:pt x="12844" y="19413"/>
                  </a:lnTo>
                  <a:lnTo>
                    <a:pt x="21944" y="8922"/>
                  </a:lnTo>
                  <a:cubicBezTo>
                    <a:pt x="22294" y="8505"/>
                    <a:pt x="22246" y="7885"/>
                    <a:pt x="21835" y="7528"/>
                  </a:cubicBezTo>
                  <a:cubicBezTo>
                    <a:pt x="21646" y="7364"/>
                    <a:pt x="21414" y="7284"/>
                    <a:pt x="21183" y="7284"/>
                  </a:cubicBezTo>
                  <a:cubicBezTo>
                    <a:pt x="20909" y="7284"/>
                    <a:pt x="20637" y="7396"/>
                    <a:pt x="20441" y="7615"/>
                  </a:cubicBezTo>
                  <a:lnTo>
                    <a:pt x="12844" y="16373"/>
                  </a:lnTo>
                  <a:lnTo>
                    <a:pt x="12844" y="1425"/>
                  </a:lnTo>
                  <a:cubicBezTo>
                    <a:pt x="12844" y="639"/>
                    <a:pt x="12206" y="1"/>
                    <a:pt x="11420"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 name="Google Shape;768;p45"/>
          <p:cNvGrpSpPr/>
          <p:nvPr/>
        </p:nvGrpSpPr>
        <p:grpSpPr>
          <a:xfrm>
            <a:off x="7969998" y="3597557"/>
            <a:ext cx="1282408" cy="1701863"/>
            <a:chOff x="1231043" y="3326737"/>
            <a:chExt cx="1851853" cy="2457564"/>
          </a:xfrm>
        </p:grpSpPr>
        <p:sp>
          <p:nvSpPr>
            <p:cNvPr id="769" name="Google Shape;769;p45"/>
            <p:cNvSpPr/>
            <p:nvPr/>
          </p:nvSpPr>
          <p:spPr>
            <a:xfrm>
              <a:off x="1231043" y="3326737"/>
              <a:ext cx="1851853" cy="1904112"/>
            </a:xfrm>
            <a:custGeom>
              <a:rect b="b" l="l" r="r" t="t"/>
              <a:pathLst>
                <a:path extrusionOk="0" h="89196" w="86748">
                  <a:moveTo>
                    <a:pt x="43054" y="1"/>
                  </a:moveTo>
                  <a:cubicBezTo>
                    <a:pt x="42402" y="1"/>
                    <a:pt x="41751" y="88"/>
                    <a:pt x="41123" y="262"/>
                  </a:cubicBezTo>
                  <a:cubicBezTo>
                    <a:pt x="34016" y="1728"/>
                    <a:pt x="32123" y="12041"/>
                    <a:pt x="31621" y="17405"/>
                  </a:cubicBezTo>
                  <a:cubicBezTo>
                    <a:pt x="31513" y="18538"/>
                    <a:pt x="30574" y="19411"/>
                    <a:pt x="29452" y="19411"/>
                  </a:cubicBezTo>
                  <a:cubicBezTo>
                    <a:pt x="29411" y="19411"/>
                    <a:pt x="29370" y="19410"/>
                    <a:pt x="29329" y="19407"/>
                  </a:cubicBezTo>
                  <a:cubicBezTo>
                    <a:pt x="29192" y="19400"/>
                    <a:pt x="29051" y="19396"/>
                    <a:pt x="28905" y="19396"/>
                  </a:cubicBezTo>
                  <a:cubicBezTo>
                    <a:pt x="26301" y="19396"/>
                    <a:pt x="22308" y="20621"/>
                    <a:pt x="20011" y="22918"/>
                  </a:cubicBezTo>
                  <a:cubicBezTo>
                    <a:pt x="16648" y="26278"/>
                    <a:pt x="16996" y="35825"/>
                    <a:pt x="17414" y="40637"/>
                  </a:cubicBezTo>
                  <a:cubicBezTo>
                    <a:pt x="17531" y="41954"/>
                    <a:pt x="16467" y="43020"/>
                    <a:pt x="15150" y="43020"/>
                  </a:cubicBezTo>
                  <a:cubicBezTo>
                    <a:pt x="15142" y="43020"/>
                    <a:pt x="15135" y="43020"/>
                    <a:pt x="15127" y="43020"/>
                  </a:cubicBezTo>
                  <a:cubicBezTo>
                    <a:pt x="15104" y="43020"/>
                    <a:pt x="15081" y="43019"/>
                    <a:pt x="15059" y="43019"/>
                  </a:cubicBezTo>
                  <a:cubicBezTo>
                    <a:pt x="10264" y="43019"/>
                    <a:pt x="8583" y="48058"/>
                    <a:pt x="8583" y="48058"/>
                  </a:cubicBezTo>
                  <a:cubicBezTo>
                    <a:pt x="1" y="67367"/>
                    <a:pt x="37751" y="86679"/>
                    <a:pt x="42399" y="88968"/>
                  </a:cubicBezTo>
                  <a:cubicBezTo>
                    <a:pt x="42704" y="89116"/>
                    <a:pt x="43037" y="89195"/>
                    <a:pt x="43376" y="89195"/>
                  </a:cubicBezTo>
                  <a:cubicBezTo>
                    <a:pt x="43714" y="89195"/>
                    <a:pt x="44047" y="89116"/>
                    <a:pt x="44349" y="88968"/>
                  </a:cubicBezTo>
                  <a:cubicBezTo>
                    <a:pt x="48998" y="86679"/>
                    <a:pt x="86748" y="67367"/>
                    <a:pt x="78165" y="48058"/>
                  </a:cubicBezTo>
                  <a:cubicBezTo>
                    <a:pt x="78165" y="48058"/>
                    <a:pt x="76488" y="43019"/>
                    <a:pt x="71693" y="43019"/>
                  </a:cubicBezTo>
                  <a:cubicBezTo>
                    <a:pt x="71670" y="43019"/>
                    <a:pt x="71647" y="43020"/>
                    <a:pt x="71624" y="43020"/>
                  </a:cubicBezTo>
                  <a:cubicBezTo>
                    <a:pt x="71617" y="43020"/>
                    <a:pt x="71609" y="43020"/>
                    <a:pt x="71602" y="43020"/>
                  </a:cubicBezTo>
                  <a:cubicBezTo>
                    <a:pt x="70282" y="43020"/>
                    <a:pt x="69224" y="41954"/>
                    <a:pt x="69335" y="40637"/>
                  </a:cubicBezTo>
                  <a:cubicBezTo>
                    <a:pt x="69755" y="35825"/>
                    <a:pt x="70103" y="26278"/>
                    <a:pt x="66740" y="22918"/>
                  </a:cubicBezTo>
                  <a:cubicBezTo>
                    <a:pt x="64443" y="20621"/>
                    <a:pt x="60448" y="19396"/>
                    <a:pt x="57843" y="19396"/>
                  </a:cubicBezTo>
                  <a:cubicBezTo>
                    <a:pt x="57697" y="19396"/>
                    <a:pt x="57556" y="19400"/>
                    <a:pt x="57420" y="19407"/>
                  </a:cubicBezTo>
                  <a:cubicBezTo>
                    <a:pt x="57379" y="19410"/>
                    <a:pt x="57338" y="19411"/>
                    <a:pt x="57297" y="19411"/>
                  </a:cubicBezTo>
                  <a:cubicBezTo>
                    <a:pt x="56174" y="19411"/>
                    <a:pt x="55236" y="18535"/>
                    <a:pt x="55130" y="17405"/>
                  </a:cubicBezTo>
                  <a:cubicBezTo>
                    <a:pt x="54625" y="12041"/>
                    <a:pt x="52735" y="1728"/>
                    <a:pt x="45629" y="262"/>
                  </a:cubicBezTo>
                  <a:cubicBezTo>
                    <a:pt x="44997" y="88"/>
                    <a:pt x="44348" y="1"/>
                    <a:pt x="43697" y="1"/>
                  </a:cubicBezTo>
                  <a:cubicBezTo>
                    <a:pt x="43590" y="1"/>
                    <a:pt x="43483" y="3"/>
                    <a:pt x="43376" y="8"/>
                  </a:cubicBezTo>
                  <a:cubicBezTo>
                    <a:pt x="43269" y="3"/>
                    <a:pt x="43162" y="1"/>
                    <a:pt x="43054" y="1"/>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5"/>
            <p:cNvSpPr/>
            <p:nvPr/>
          </p:nvSpPr>
          <p:spPr>
            <a:xfrm>
              <a:off x="1899813" y="3980288"/>
              <a:ext cx="541266" cy="1804013"/>
            </a:xfrm>
            <a:custGeom>
              <a:rect b="b" l="l" r="r" t="t"/>
              <a:pathLst>
                <a:path extrusionOk="0" h="84507" w="25355">
                  <a:moveTo>
                    <a:pt x="12681" y="1"/>
                  </a:moveTo>
                  <a:cubicBezTo>
                    <a:pt x="12064" y="1"/>
                    <a:pt x="11565" y="500"/>
                    <a:pt x="11565" y="1117"/>
                  </a:cubicBezTo>
                  <a:lnTo>
                    <a:pt x="11565" y="34600"/>
                  </a:lnTo>
                  <a:lnTo>
                    <a:pt x="2111" y="23256"/>
                  </a:lnTo>
                  <a:cubicBezTo>
                    <a:pt x="1890" y="22990"/>
                    <a:pt x="1571" y="22854"/>
                    <a:pt x="1251" y="22854"/>
                  </a:cubicBezTo>
                  <a:cubicBezTo>
                    <a:pt x="999" y="22854"/>
                    <a:pt x="746" y="22938"/>
                    <a:pt x="539" y="23111"/>
                  </a:cubicBezTo>
                  <a:cubicBezTo>
                    <a:pt x="64" y="23507"/>
                    <a:pt x="1" y="24212"/>
                    <a:pt x="397" y="24687"/>
                  </a:cubicBezTo>
                  <a:lnTo>
                    <a:pt x="11565" y="38087"/>
                  </a:lnTo>
                  <a:lnTo>
                    <a:pt x="11565" y="83391"/>
                  </a:lnTo>
                  <a:cubicBezTo>
                    <a:pt x="11565" y="84008"/>
                    <a:pt x="12064" y="84507"/>
                    <a:pt x="12681" y="84507"/>
                  </a:cubicBezTo>
                  <a:cubicBezTo>
                    <a:pt x="13295" y="84507"/>
                    <a:pt x="13797" y="84008"/>
                    <a:pt x="13797" y="83391"/>
                  </a:cubicBezTo>
                  <a:lnTo>
                    <a:pt x="13797" y="28419"/>
                  </a:lnTo>
                  <a:lnTo>
                    <a:pt x="24950" y="15560"/>
                  </a:lnTo>
                  <a:cubicBezTo>
                    <a:pt x="25355" y="15094"/>
                    <a:pt x="25303" y="14390"/>
                    <a:pt x="24838" y="13984"/>
                  </a:cubicBezTo>
                  <a:cubicBezTo>
                    <a:pt x="24627" y="13801"/>
                    <a:pt x="24367" y="13711"/>
                    <a:pt x="24109" y="13711"/>
                  </a:cubicBezTo>
                  <a:cubicBezTo>
                    <a:pt x="23796" y="13711"/>
                    <a:pt x="23485" y="13843"/>
                    <a:pt x="23265" y="14099"/>
                  </a:cubicBezTo>
                  <a:lnTo>
                    <a:pt x="13797" y="25013"/>
                  </a:lnTo>
                  <a:lnTo>
                    <a:pt x="13797" y="1117"/>
                  </a:lnTo>
                  <a:cubicBezTo>
                    <a:pt x="13797" y="500"/>
                    <a:pt x="13298" y="1"/>
                    <a:pt x="12681"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1" name="Google Shape;771;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46"/>
          <p:cNvSpPr txBox="1"/>
          <p:nvPr>
            <p:ph idx="1" type="subTitle"/>
          </p:nvPr>
        </p:nvSpPr>
        <p:spPr>
          <a:xfrm>
            <a:off x="2058175" y="256575"/>
            <a:ext cx="5050500" cy="1733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3000">
                <a:solidFill>
                  <a:schemeClr val="dk1"/>
                </a:solidFill>
                <a:latin typeface="Montserrat"/>
                <a:ea typeface="Montserrat"/>
                <a:cs typeface="Montserrat"/>
                <a:sym typeface="Montserrat"/>
              </a:rPr>
              <a:t>SDLC Model :</a:t>
            </a:r>
            <a:endParaRPr b="1" sz="3000">
              <a:solidFill>
                <a:schemeClr val="dk1"/>
              </a:solidFill>
              <a:latin typeface="Montserrat"/>
              <a:ea typeface="Montserrat"/>
              <a:cs typeface="Montserrat"/>
              <a:sym typeface="Montserrat"/>
            </a:endParaRPr>
          </a:p>
          <a:p>
            <a:pPr indent="0" lvl="0" marL="0" rtl="0" algn="ctr">
              <a:lnSpc>
                <a:spcPct val="100000"/>
              </a:lnSpc>
              <a:spcBef>
                <a:spcPts val="1600"/>
              </a:spcBef>
              <a:spcAft>
                <a:spcPts val="1600"/>
              </a:spcAft>
              <a:buNone/>
            </a:pPr>
            <a:r>
              <a:rPr b="1" lang="en" sz="3000">
                <a:solidFill>
                  <a:schemeClr val="dk1"/>
                </a:solidFill>
                <a:latin typeface="Montserrat"/>
                <a:ea typeface="Montserrat"/>
                <a:cs typeface="Montserrat"/>
                <a:sym typeface="Montserrat"/>
              </a:rPr>
              <a:t>Incremental with Scrum</a:t>
            </a:r>
            <a:endParaRPr b="1" sz="3000">
              <a:solidFill>
                <a:schemeClr val="dk1"/>
              </a:solidFill>
              <a:latin typeface="Montserrat"/>
              <a:ea typeface="Montserrat"/>
              <a:cs typeface="Montserrat"/>
              <a:sym typeface="Montserrat"/>
            </a:endParaRPr>
          </a:p>
        </p:txBody>
      </p:sp>
      <p:sp>
        <p:nvSpPr>
          <p:cNvPr id="777" name="Google Shape;777;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78" name="Google Shape;778;p46"/>
          <p:cNvPicPr preferRelativeResize="0"/>
          <p:nvPr/>
        </p:nvPicPr>
        <p:blipFill>
          <a:blip r:embed="rId3">
            <a:alphaModFix/>
          </a:blip>
          <a:stretch>
            <a:fillRect/>
          </a:stretch>
        </p:blipFill>
        <p:spPr>
          <a:xfrm>
            <a:off x="1962300" y="2113025"/>
            <a:ext cx="5146450" cy="3030474"/>
          </a:xfrm>
          <a:prstGeom prst="rect">
            <a:avLst/>
          </a:prstGeom>
          <a:noFill/>
          <a:ln>
            <a:noFill/>
          </a:ln>
        </p:spPr>
      </p:pic>
      <p:sp>
        <p:nvSpPr>
          <p:cNvPr id="779" name="Google Shape;779;p46"/>
          <p:cNvSpPr/>
          <p:nvPr/>
        </p:nvSpPr>
        <p:spPr>
          <a:xfrm>
            <a:off x="8124645" y="3736010"/>
            <a:ext cx="711615" cy="1192282"/>
          </a:xfrm>
          <a:custGeom>
            <a:rect b="b" l="l" r="r" t="t"/>
            <a:pathLst>
              <a:path extrusionOk="0" h="50371" w="30064">
                <a:moveTo>
                  <a:pt x="15034" y="1"/>
                </a:moveTo>
                <a:cubicBezTo>
                  <a:pt x="14716" y="1"/>
                  <a:pt x="14399" y="57"/>
                  <a:pt x="14096" y="171"/>
                </a:cubicBezTo>
                <a:cubicBezTo>
                  <a:pt x="11145" y="1148"/>
                  <a:pt x="10358" y="8034"/>
                  <a:pt x="10150" y="11614"/>
                </a:cubicBezTo>
                <a:cubicBezTo>
                  <a:pt x="10106" y="12369"/>
                  <a:pt x="9716" y="12953"/>
                  <a:pt x="9249" y="12953"/>
                </a:cubicBezTo>
                <a:cubicBezTo>
                  <a:pt x="9232" y="12953"/>
                  <a:pt x="9215" y="12952"/>
                  <a:pt x="9197" y="12951"/>
                </a:cubicBezTo>
                <a:cubicBezTo>
                  <a:pt x="9141" y="12946"/>
                  <a:pt x="9082" y="12943"/>
                  <a:pt x="9022" y="12943"/>
                </a:cubicBezTo>
                <a:cubicBezTo>
                  <a:pt x="7939" y="12943"/>
                  <a:pt x="6280" y="13762"/>
                  <a:pt x="5326" y="15294"/>
                </a:cubicBezTo>
                <a:cubicBezTo>
                  <a:pt x="3929" y="17538"/>
                  <a:pt x="4074" y="23910"/>
                  <a:pt x="4247" y="27122"/>
                </a:cubicBezTo>
                <a:cubicBezTo>
                  <a:pt x="4295" y="28002"/>
                  <a:pt x="3856" y="28713"/>
                  <a:pt x="3308" y="28713"/>
                </a:cubicBezTo>
                <a:cubicBezTo>
                  <a:pt x="3304" y="28713"/>
                  <a:pt x="3301" y="28713"/>
                  <a:pt x="3297" y="28713"/>
                </a:cubicBezTo>
                <a:cubicBezTo>
                  <a:pt x="3288" y="28712"/>
                  <a:pt x="3279" y="28712"/>
                  <a:pt x="3270" y="28712"/>
                </a:cubicBezTo>
                <a:cubicBezTo>
                  <a:pt x="1277" y="28712"/>
                  <a:pt x="578" y="32075"/>
                  <a:pt x="578" y="32075"/>
                </a:cubicBezTo>
                <a:cubicBezTo>
                  <a:pt x="82" y="33866"/>
                  <a:pt x="1" y="35689"/>
                  <a:pt x="228" y="37501"/>
                </a:cubicBezTo>
                <a:cubicBezTo>
                  <a:pt x="1304" y="46079"/>
                  <a:pt x="8158" y="50371"/>
                  <a:pt x="15017" y="50371"/>
                </a:cubicBezTo>
                <a:cubicBezTo>
                  <a:pt x="21864" y="50371"/>
                  <a:pt x="28714" y="46095"/>
                  <a:pt x="29828" y="37537"/>
                </a:cubicBezTo>
                <a:cubicBezTo>
                  <a:pt x="30064" y="35713"/>
                  <a:pt x="29988" y="33878"/>
                  <a:pt x="29489" y="32075"/>
                </a:cubicBezTo>
                <a:cubicBezTo>
                  <a:pt x="29489" y="32075"/>
                  <a:pt x="28791" y="28712"/>
                  <a:pt x="26797" y="28712"/>
                </a:cubicBezTo>
                <a:cubicBezTo>
                  <a:pt x="26788" y="28712"/>
                  <a:pt x="26779" y="28712"/>
                  <a:pt x="26770" y="28713"/>
                </a:cubicBezTo>
                <a:cubicBezTo>
                  <a:pt x="26767" y="28713"/>
                  <a:pt x="26763" y="28713"/>
                  <a:pt x="26760" y="28713"/>
                </a:cubicBezTo>
                <a:cubicBezTo>
                  <a:pt x="26214" y="28713"/>
                  <a:pt x="25773" y="28002"/>
                  <a:pt x="25821" y="27122"/>
                </a:cubicBezTo>
                <a:cubicBezTo>
                  <a:pt x="25993" y="23910"/>
                  <a:pt x="26141" y="17538"/>
                  <a:pt x="24741" y="15294"/>
                </a:cubicBezTo>
                <a:cubicBezTo>
                  <a:pt x="23787" y="13759"/>
                  <a:pt x="22129" y="12943"/>
                  <a:pt x="21046" y="12943"/>
                </a:cubicBezTo>
                <a:cubicBezTo>
                  <a:pt x="20986" y="12943"/>
                  <a:pt x="20927" y="12946"/>
                  <a:pt x="20870" y="12951"/>
                </a:cubicBezTo>
                <a:cubicBezTo>
                  <a:pt x="20853" y="12952"/>
                  <a:pt x="20835" y="12953"/>
                  <a:pt x="20818" y="12953"/>
                </a:cubicBezTo>
                <a:cubicBezTo>
                  <a:pt x="20351" y="12953"/>
                  <a:pt x="19961" y="12369"/>
                  <a:pt x="19918" y="11614"/>
                </a:cubicBezTo>
                <a:cubicBezTo>
                  <a:pt x="19709" y="8034"/>
                  <a:pt x="18923" y="1148"/>
                  <a:pt x="15971" y="171"/>
                </a:cubicBezTo>
                <a:cubicBezTo>
                  <a:pt x="15669" y="57"/>
                  <a:pt x="15351" y="1"/>
                  <a:pt x="150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6"/>
          <p:cNvSpPr/>
          <p:nvPr/>
        </p:nvSpPr>
        <p:spPr>
          <a:xfrm>
            <a:off x="8346273" y="4112419"/>
            <a:ext cx="258145" cy="1222627"/>
          </a:xfrm>
          <a:custGeom>
            <a:rect b="b" l="l" r="r" t="t"/>
            <a:pathLst>
              <a:path extrusionOk="0" h="51653" w="10906">
                <a:moveTo>
                  <a:pt x="5689" y="0"/>
                </a:moveTo>
                <a:cubicBezTo>
                  <a:pt x="5311" y="0"/>
                  <a:pt x="5005" y="306"/>
                  <a:pt x="5005" y="684"/>
                </a:cubicBezTo>
                <a:lnTo>
                  <a:pt x="5005" y="9641"/>
                </a:lnTo>
                <a:lnTo>
                  <a:pt x="887" y="4890"/>
                </a:lnTo>
                <a:cubicBezTo>
                  <a:pt x="792" y="4786"/>
                  <a:pt x="663" y="4734"/>
                  <a:pt x="534" y="4734"/>
                </a:cubicBezTo>
                <a:cubicBezTo>
                  <a:pt x="422" y="4734"/>
                  <a:pt x="311" y="4773"/>
                  <a:pt x="221" y="4851"/>
                </a:cubicBezTo>
                <a:cubicBezTo>
                  <a:pt x="25" y="5020"/>
                  <a:pt x="0" y="5314"/>
                  <a:pt x="164" y="5516"/>
                </a:cubicBezTo>
                <a:lnTo>
                  <a:pt x="5005" y="11096"/>
                </a:lnTo>
                <a:lnTo>
                  <a:pt x="5005" y="21399"/>
                </a:lnTo>
                <a:lnTo>
                  <a:pt x="1156" y="16781"/>
                </a:lnTo>
                <a:cubicBezTo>
                  <a:pt x="1058" y="16653"/>
                  <a:pt x="909" y="16585"/>
                  <a:pt x="759" y="16585"/>
                </a:cubicBezTo>
                <a:cubicBezTo>
                  <a:pt x="647" y="16585"/>
                  <a:pt x="535" y="16622"/>
                  <a:pt x="442" y="16700"/>
                </a:cubicBezTo>
                <a:cubicBezTo>
                  <a:pt x="224" y="16881"/>
                  <a:pt x="203" y="17205"/>
                  <a:pt x="391" y="17416"/>
                </a:cubicBezTo>
                <a:lnTo>
                  <a:pt x="5005" y="22953"/>
                </a:lnTo>
                <a:lnTo>
                  <a:pt x="5005" y="50969"/>
                </a:lnTo>
                <a:cubicBezTo>
                  <a:pt x="5005" y="51347"/>
                  <a:pt x="5311" y="51652"/>
                  <a:pt x="5689" y="51652"/>
                </a:cubicBezTo>
                <a:cubicBezTo>
                  <a:pt x="6064" y="51652"/>
                  <a:pt x="6369" y="51347"/>
                  <a:pt x="6369" y="50969"/>
                </a:cubicBezTo>
                <a:lnTo>
                  <a:pt x="6369" y="21689"/>
                </a:lnTo>
                <a:lnTo>
                  <a:pt x="10730" y="16660"/>
                </a:lnTo>
                <a:cubicBezTo>
                  <a:pt x="10905" y="16461"/>
                  <a:pt x="10881" y="16158"/>
                  <a:pt x="10682" y="15986"/>
                </a:cubicBezTo>
                <a:cubicBezTo>
                  <a:pt x="10593" y="15908"/>
                  <a:pt x="10482" y="15869"/>
                  <a:pt x="10371" y="15869"/>
                </a:cubicBezTo>
                <a:cubicBezTo>
                  <a:pt x="10238" y="15869"/>
                  <a:pt x="10105" y="15925"/>
                  <a:pt x="10010" y="16034"/>
                </a:cubicBezTo>
                <a:lnTo>
                  <a:pt x="6372" y="20232"/>
                </a:lnTo>
                <a:lnTo>
                  <a:pt x="6372" y="11162"/>
                </a:lnTo>
                <a:lnTo>
                  <a:pt x="10733" y="6136"/>
                </a:lnTo>
                <a:cubicBezTo>
                  <a:pt x="10905" y="5937"/>
                  <a:pt x="10884" y="5634"/>
                  <a:pt x="10685" y="5462"/>
                </a:cubicBezTo>
                <a:cubicBezTo>
                  <a:pt x="10594" y="5384"/>
                  <a:pt x="10483" y="5345"/>
                  <a:pt x="10372" y="5345"/>
                </a:cubicBezTo>
                <a:cubicBezTo>
                  <a:pt x="10238" y="5345"/>
                  <a:pt x="10105" y="5401"/>
                  <a:pt x="10010" y="5510"/>
                </a:cubicBezTo>
                <a:lnTo>
                  <a:pt x="6372" y="9705"/>
                </a:lnTo>
                <a:lnTo>
                  <a:pt x="6372" y="684"/>
                </a:lnTo>
                <a:cubicBezTo>
                  <a:pt x="6372" y="306"/>
                  <a:pt x="6064" y="0"/>
                  <a:pt x="568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6"/>
          <p:cNvSpPr/>
          <p:nvPr/>
        </p:nvSpPr>
        <p:spPr>
          <a:xfrm>
            <a:off x="76660" y="3453301"/>
            <a:ext cx="1081101" cy="1399756"/>
          </a:xfrm>
          <a:custGeom>
            <a:rect b="b" l="l" r="r" t="t"/>
            <a:pathLst>
              <a:path extrusionOk="0" h="65570" w="50643">
                <a:moveTo>
                  <a:pt x="25739" y="0"/>
                </a:moveTo>
                <a:cubicBezTo>
                  <a:pt x="25667" y="0"/>
                  <a:pt x="25596" y="1"/>
                  <a:pt x="25524" y="2"/>
                </a:cubicBezTo>
                <a:cubicBezTo>
                  <a:pt x="16739" y="108"/>
                  <a:pt x="9629" y="6736"/>
                  <a:pt x="9590" y="14932"/>
                </a:cubicBezTo>
                <a:cubicBezTo>
                  <a:pt x="9587" y="15255"/>
                  <a:pt x="9596" y="15576"/>
                  <a:pt x="9617" y="15893"/>
                </a:cubicBezTo>
                <a:cubicBezTo>
                  <a:pt x="9901" y="20378"/>
                  <a:pt x="8519" y="24796"/>
                  <a:pt x="5613" y="28386"/>
                </a:cubicBezTo>
                <a:cubicBezTo>
                  <a:pt x="1930" y="32928"/>
                  <a:pt x="0" y="38765"/>
                  <a:pt x="759" y="45037"/>
                </a:cubicBezTo>
                <a:cubicBezTo>
                  <a:pt x="2044" y="55682"/>
                  <a:pt x="11153" y="64170"/>
                  <a:pt x="22612" y="65407"/>
                </a:cubicBezTo>
                <a:cubicBezTo>
                  <a:pt x="23621" y="65516"/>
                  <a:pt x="24620" y="65569"/>
                  <a:pt x="25606" y="65569"/>
                </a:cubicBezTo>
                <a:cubicBezTo>
                  <a:pt x="39363" y="65569"/>
                  <a:pt x="50550" y="55243"/>
                  <a:pt x="50615" y="42451"/>
                </a:cubicBezTo>
                <a:cubicBezTo>
                  <a:pt x="50642" y="36969"/>
                  <a:pt x="48622" y="31921"/>
                  <a:pt x="45220" y="27935"/>
                </a:cubicBezTo>
                <a:cubicBezTo>
                  <a:pt x="42550" y="24799"/>
                  <a:pt x="41240" y="20838"/>
                  <a:pt x="41772" y="16870"/>
                </a:cubicBezTo>
                <a:cubicBezTo>
                  <a:pt x="41872" y="16132"/>
                  <a:pt x="41912" y="15388"/>
                  <a:pt x="41893" y="14644"/>
                </a:cubicBezTo>
                <a:cubicBezTo>
                  <a:pt x="41689" y="6537"/>
                  <a:pt x="34447" y="0"/>
                  <a:pt x="25739"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6"/>
          <p:cNvSpPr/>
          <p:nvPr/>
        </p:nvSpPr>
        <p:spPr>
          <a:xfrm>
            <a:off x="404800" y="3991678"/>
            <a:ext cx="433141" cy="1320556"/>
          </a:xfrm>
          <a:custGeom>
            <a:rect b="b" l="l" r="r" t="t"/>
            <a:pathLst>
              <a:path extrusionOk="0" h="61860" w="20290">
                <a:moveTo>
                  <a:pt x="10419" y="1"/>
                </a:moveTo>
                <a:cubicBezTo>
                  <a:pt x="9684" y="1"/>
                  <a:pt x="9082" y="595"/>
                  <a:pt x="9079" y="1334"/>
                </a:cubicBezTo>
                <a:lnTo>
                  <a:pt x="8973" y="23985"/>
                </a:lnTo>
                <a:lnTo>
                  <a:pt x="2520" y="16237"/>
                </a:lnTo>
                <a:cubicBezTo>
                  <a:pt x="2255" y="15928"/>
                  <a:pt x="1879" y="15770"/>
                  <a:pt x="1502" y="15770"/>
                </a:cubicBezTo>
                <a:cubicBezTo>
                  <a:pt x="1199" y="15770"/>
                  <a:pt x="895" y="15872"/>
                  <a:pt x="645" y="16080"/>
                </a:cubicBezTo>
                <a:cubicBezTo>
                  <a:pt x="82" y="16549"/>
                  <a:pt x="1" y="17380"/>
                  <a:pt x="460" y="17952"/>
                </a:cubicBezTo>
                <a:lnTo>
                  <a:pt x="8952" y="28149"/>
                </a:lnTo>
                <a:lnTo>
                  <a:pt x="8801" y="60513"/>
                </a:lnTo>
                <a:cubicBezTo>
                  <a:pt x="8798" y="61254"/>
                  <a:pt x="9397" y="61856"/>
                  <a:pt x="10135" y="61859"/>
                </a:cubicBezTo>
                <a:cubicBezTo>
                  <a:pt x="10138" y="61859"/>
                  <a:pt x="10142" y="61859"/>
                  <a:pt x="10146" y="61859"/>
                </a:cubicBezTo>
                <a:cubicBezTo>
                  <a:pt x="10882" y="61859"/>
                  <a:pt x="11477" y="61263"/>
                  <a:pt x="11480" y="60529"/>
                </a:cubicBezTo>
                <a:lnTo>
                  <a:pt x="11683" y="17846"/>
                </a:lnTo>
                <a:cubicBezTo>
                  <a:pt x="11864" y="17752"/>
                  <a:pt x="12025" y="17616"/>
                  <a:pt x="12146" y="17453"/>
                </a:cubicBezTo>
                <a:lnTo>
                  <a:pt x="19854" y="6959"/>
                </a:lnTo>
                <a:cubicBezTo>
                  <a:pt x="20290" y="6364"/>
                  <a:pt x="20163" y="5526"/>
                  <a:pt x="19567" y="5087"/>
                </a:cubicBezTo>
                <a:cubicBezTo>
                  <a:pt x="19328" y="4912"/>
                  <a:pt x="19050" y="4827"/>
                  <a:pt x="18774" y="4827"/>
                </a:cubicBezTo>
                <a:cubicBezTo>
                  <a:pt x="18362" y="4827"/>
                  <a:pt x="17956" y="5016"/>
                  <a:pt x="17695" y="5375"/>
                </a:cubicBezTo>
                <a:lnTo>
                  <a:pt x="11701" y="13531"/>
                </a:lnTo>
                <a:lnTo>
                  <a:pt x="11759" y="1347"/>
                </a:lnTo>
                <a:cubicBezTo>
                  <a:pt x="11762" y="609"/>
                  <a:pt x="11166" y="4"/>
                  <a:pt x="10425" y="1"/>
                </a:cubicBezTo>
                <a:cubicBezTo>
                  <a:pt x="10423" y="1"/>
                  <a:pt x="10421" y="1"/>
                  <a:pt x="10419"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6"/>
          <p:cNvSpPr/>
          <p:nvPr/>
        </p:nvSpPr>
        <p:spPr>
          <a:xfrm>
            <a:off x="7705626" y="4667826"/>
            <a:ext cx="711558" cy="489052"/>
          </a:xfrm>
          <a:custGeom>
            <a:rect b="b" l="l" r="r" t="t"/>
            <a:pathLst>
              <a:path extrusionOk="0" h="27894" w="39145">
                <a:moveTo>
                  <a:pt x="16693" y="1"/>
                </a:moveTo>
                <a:cubicBezTo>
                  <a:pt x="16372" y="1"/>
                  <a:pt x="16051" y="15"/>
                  <a:pt x="15729" y="45"/>
                </a:cubicBezTo>
                <a:cubicBezTo>
                  <a:pt x="11229" y="453"/>
                  <a:pt x="7645" y="3628"/>
                  <a:pt x="6505" y="7738"/>
                </a:cubicBezTo>
                <a:cubicBezTo>
                  <a:pt x="6299" y="8488"/>
                  <a:pt x="5652" y="9032"/>
                  <a:pt x="4881" y="9108"/>
                </a:cubicBezTo>
                <a:cubicBezTo>
                  <a:pt x="4588" y="9138"/>
                  <a:pt x="4297" y="9193"/>
                  <a:pt x="4013" y="9268"/>
                </a:cubicBezTo>
                <a:cubicBezTo>
                  <a:pt x="1781" y="9873"/>
                  <a:pt x="151" y="11899"/>
                  <a:pt x="64" y="14213"/>
                </a:cubicBezTo>
                <a:cubicBezTo>
                  <a:pt x="0" y="15631"/>
                  <a:pt x="505" y="17019"/>
                  <a:pt x="1467" y="18068"/>
                </a:cubicBezTo>
                <a:cubicBezTo>
                  <a:pt x="2026" y="18679"/>
                  <a:pt x="2268" y="19508"/>
                  <a:pt x="2078" y="20315"/>
                </a:cubicBezTo>
                <a:cubicBezTo>
                  <a:pt x="1718" y="21824"/>
                  <a:pt x="1663" y="23394"/>
                  <a:pt x="1914" y="24927"/>
                </a:cubicBezTo>
                <a:cubicBezTo>
                  <a:pt x="2081" y="25952"/>
                  <a:pt x="2386" y="26950"/>
                  <a:pt x="2822" y="27894"/>
                </a:cubicBezTo>
                <a:lnTo>
                  <a:pt x="37357" y="27891"/>
                </a:lnTo>
                <a:cubicBezTo>
                  <a:pt x="38534" y="26001"/>
                  <a:pt x="39144" y="23745"/>
                  <a:pt x="38933" y="21392"/>
                </a:cubicBezTo>
                <a:cubicBezTo>
                  <a:pt x="38769" y="19565"/>
                  <a:pt x="38131" y="17811"/>
                  <a:pt x="37085" y="16305"/>
                </a:cubicBezTo>
                <a:cubicBezTo>
                  <a:pt x="36468" y="15413"/>
                  <a:pt x="36232" y="14309"/>
                  <a:pt x="36426" y="13242"/>
                </a:cubicBezTo>
                <a:cubicBezTo>
                  <a:pt x="36613" y="12199"/>
                  <a:pt x="36604" y="11125"/>
                  <a:pt x="36402" y="10085"/>
                </a:cubicBezTo>
                <a:cubicBezTo>
                  <a:pt x="35642" y="6114"/>
                  <a:pt x="32122" y="3172"/>
                  <a:pt x="28082" y="3123"/>
                </a:cubicBezTo>
                <a:cubicBezTo>
                  <a:pt x="28034" y="3122"/>
                  <a:pt x="27985" y="3122"/>
                  <a:pt x="27937" y="3122"/>
                </a:cubicBezTo>
                <a:cubicBezTo>
                  <a:pt x="27285" y="3122"/>
                  <a:pt x="26638" y="3198"/>
                  <a:pt x="26005" y="3347"/>
                </a:cubicBezTo>
                <a:cubicBezTo>
                  <a:pt x="25830" y="3387"/>
                  <a:pt x="25654" y="3407"/>
                  <a:pt x="25479" y="3407"/>
                </a:cubicBezTo>
                <a:cubicBezTo>
                  <a:pt x="24852" y="3407"/>
                  <a:pt x="24242" y="3157"/>
                  <a:pt x="23767" y="2727"/>
                </a:cubicBezTo>
                <a:cubicBezTo>
                  <a:pt x="21820" y="963"/>
                  <a:pt x="19296" y="1"/>
                  <a:pt x="16693"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6"/>
          <p:cNvSpPr/>
          <p:nvPr/>
        </p:nvSpPr>
        <p:spPr>
          <a:xfrm>
            <a:off x="885645" y="3888410"/>
            <a:ext cx="711615" cy="1192282"/>
          </a:xfrm>
          <a:custGeom>
            <a:rect b="b" l="l" r="r" t="t"/>
            <a:pathLst>
              <a:path extrusionOk="0" h="50371" w="30064">
                <a:moveTo>
                  <a:pt x="15034" y="1"/>
                </a:moveTo>
                <a:cubicBezTo>
                  <a:pt x="14716" y="1"/>
                  <a:pt x="14399" y="57"/>
                  <a:pt x="14096" y="171"/>
                </a:cubicBezTo>
                <a:cubicBezTo>
                  <a:pt x="11145" y="1148"/>
                  <a:pt x="10358" y="8034"/>
                  <a:pt x="10150" y="11614"/>
                </a:cubicBezTo>
                <a:cubicBezTo>
                  <a:pt x="10106" y="12369"/>
                  <a:pt x="9716" y="12953"/>
                  <a:pt x="9249" y="12953"/>
                </a:cubicBezTo>
                <a:cubicBezTo>
                  <a:pt x="9232" y="12953"/>
                  <a:pt x="9215" y="12952"/>
                  <a:pt x="9197" y="12951"/>
                </a:cubicBezTo>
                <a:cubicBezTo>
                  <a:pt x="9141" y="12946"/>
                  <a:pt x="9082" y="12943"/>
                  <a:pt x="9022" y="12943"/>
                </a:cubicBezTo>
                <a:cubicBezTo>
                  <a:pt x="7939" y="12943"/>
                  <a:pt x="6280" y="13762"/>
                  <a:pt x="5326" y="15294"/>
                </a:cubicBezTo>
                <a:cubicBezTo>
                  <a:pt x="3929" y="17538"/>
                  <a:pt x="4074" y="23910"/>
                  <a:pt x="4247" y="27122"/>
                </a:cubicBezTo>
                <a:cubicBezTo>
                  <a:pt x="4295" y="28002"/>
                  <a:pt x="3856" y="28713"/>
                  <a:pt x="3308" y="28713"/>
                </a:cubicBezTo>
                <a:cubicBezTo>
                  <a:pt x="3304" y="28713"/>
                  <a:pt x="3301" y="28713"/>
                  <a:pt x="3297" y="28713"/>
                </a:cubicBezTo>
                <a:cubicBezTo>
                  <a:pt x="3288" y="28712"/>
                  <a:pt x="3279" y="28712"/>
                  <a:pt x="3270" y="28712"/>
                </a:cubicBezTo>
                <a:cubicBezTo>
                  <a:pt x="1277" y="28712"/>
                  <a:pt x="578" y="32075"/>
                  <a:pt x="578" y="32075"/>
                </a:cubicBezTo>
                <a:cubicBezTo>
                  <a:pt x="82" y="33866"/>
                  <a:pt x="1" y="35689"/>
                  <a:pt x="228" y="37501"/>
                </a:cubicBezTo>
                <a:cubicBezTo>
                  <a:pt x="1304" y="46079"/>
                  <a:pt x="8158" y="50371"/>
                  <a:pt x="15017" y="50371"/>
                </a:cubicBezTo>
                <a:cubicBezTo>
                  <a:pt x="21864" y="50371"/>
                  <a:pt x="28714" y="46095"/>
                  <a:pt x="29828" y="37537"/>
                </a:cubicBezTo>
                <a:cubicBezTo>
                  <a:pt x="30064" y="35713"/>
                  <a:pt x="29988" y="33878"/>
                  <a:pt x="29489" y="32075"/>
                </a:cubicBezTo>
                <a:cubicBezTo>
                  <a:pt x="29489" y="32075"/>
                  <a:pt x="28791" y="28712"/>
                  <a:pt x="26797" y="28712"/>
                </a:cubicBezTo>
                <a:cubicBezTo>
                  <a:pt x="26788" y="28712"/>
                  <a:pt x="26779" y="28712"/>
                  <a:pt x="26770" y="28713"/>
                </a:cubicBezTo>
                <a:cubicBezTo>
                  <a:pt x="26767" y="28713"/>
                  <a:pt x="26763" y="28713"/>
                  <a:pt x="26760" y="28713"/>
                </a:cubicBezTo>
                <a:cubicBezTo>
                  <a:pt x="26214" y="28713"/>
                  <a:pt x="25773" y="28002"/>
                  <a:pt x="25821" y="27122"/>
                </a:cubicBezTo>
                <a:cubicBezTo>
                  <a:pt x="25993" y="23910"/>
                  <a:pt x="26141" y="17538"/>
                  <a:pt x="24741" y="15294"/>
                </a:cubicBezTo>
                <a:cubicBezTo>
                  <a:pt x="23787" y="13759"/>
                  <a:pt x="22129" y="12943"/>
                  <a:pt x="21046" y="12943"/>
                </a:cubicBezTo>
                <a:cubicBezTo>
                  <a:pt x="20986" y="12943"/>
                  <a:pt x="20927" y="12946"/>
                  <a:pt x="20870" y="12951"/>
                </a:cubicBezTo>
                <a:cubicBezTo>
                  <a:pt x="20853" y="12952"/>
                  <a:pt x="20835" y="12953"/>
                  <a:pt x="20818" y="12953"/>
                </a:cubicBezTo>
                <a:cubicBezTo>
                  <a:pt x="20351" y="12953"/>
                  <a:pt x="19961" y="12369"/>
                  <a:pt x="19918" y="11614"/>
                </a:cubicBezTo>
                <a:cubicBezTo>
                  <a:pt x="19709" y="8034"/>
                  <a:pt x="18923" y="1148"/>
                  <a:pt x="15971" y="171"/>
                </a:cubicBezTo>
                <a:cubicBezTo>
                  <a:pt x="15669" y="57"/>
                  <a:pt x="15351" y="1"/>
                  <a:pt x="150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6"/>
          <p:cNvSpPr/>
          <p:nvPr/>
        </p:nvSpPr>
        <p:spPr>
          <a:xfrm>
            <a:off x="1107273" y="4264819"/>
            <a:ext cx="258145" cy="1222627"/>
          </a:xfrm>
          <a:custGeom>
            <a:rect b="b" l="l" r="r" t="t"/>
            <a:pathLst>
              <a:path extrusionOk="0" h="51653" w="10906">
                <a:moveTo>
                  <a:pt x="5689" y="0"/>
                </a:moveTo>
                <a:cubicBezTo>
                  <a:pt x="5311" y="0"/>
                  <a:pt x="5005" y="306"/>
                  <a:pt x="5005" y="684"/>
                </a:cubicBezTo>
                <a:lnTo>
                  <a:pt x="5005" y="9641"/>
                </a:lnTo>
                <a:lnTo>
                  <a:pt x="887" y="4890"/>
                </a:lnTo>
                <a:cubicBezTo>
                  <a:pt x="792" y="4786"/>
                  <a:pt x="663" y="4734"/>
                  <a:pt x="534" y="4734"/>
                </a:cubicBezTo>
                <a:cubicBezTo>
                  <a:pt x="422" y="4734"/>
                  <a:pt x="311" y="4773"/>
                  <a:pt x="221" y="4851"/>
                </a:cubicBezTo>
                <a:cubicBezTo>
                  <a:pt x="25" y="5020"/>
                  <a:pt x="0" y="5314"/>
                  <a:pt x="164" y="5516"/>
                </a:cubicBezTo>
                <a:lnTo>
                  <a:pt x="5005" y="11096"/>
                </a:lnTo>
                <a:lnTo>
                  <a:pt x="5005" y="21399"/>
                </a:lnTo>
                <a:lnTo>
                  <a:pt x="1156" y="16781"/>
                </a:lnTo>
                <a:cubicBezTo>
                  <a:pt x="1058" y="16653"/>
                  <a:pt x="909" y="16585"/>
                  <a:pt x="759" y="16585"/>
                </a:cubicBezTo>
                <a:cubicBezTo>
                  <a:pt x="647" y="16585"/>
                  <a:pt x="535" y="16622"/>
                  <a:pt x="442" y="16700"/>
                </a:cubicBezTo>
                <a:cubicBezTo>
                  <a:pt x="224" y="16881"/>
                  <a:pt x="203" y="17205"/>
                  <a:pt x="391" y="17416"/>
                </a:cubicBezTo>
                <a:lnTo>
                  <a:pt x="5005" y="22953"/>
                </a:lnTo>
                <a:lnTo>
                  <a:pt x="5005" y="50969"/>
                </a:lnTo>
                <a:cubicBezTo>
                  <a:pt x="5005" y="51347"/>
                  <a:pt x="5311" y="51652"/>
                  <a:pt x="5689" y="51652"/>
                </a:cubicBezTo>
                <a:cubicBezTo>
                  <a:pt x="6064" y="51652"/>
                  <a:pt x="6369" y="51347"/>
                  <a:pt x="6369" y="50969"/>
                </a:cubicBezTo>
                <a:lnTo>
                  <a:pt x="6369" y="21689"/>
                </a:lnTo>
                <a:lnTo>
                  <a:pt x="10730" y="16660"/>
                </a:lnTo>
                <a:cubicBezTo>
                  <a:pt x="10905" y="16461"/>
                  <a:pt x="10881" y="16158"/>
                  <a:pt x="10682" y="15986"/>
                </a:cubicBezTo>
                <a:cubicBezTo>
                  <a:pt x="10593" y="15908"/>
                  <a:pt x="10482" y="15869"/>
                  <a:pt x="10371" y="15869"/>
                </a:cubicBezTo>
                <a:cubicBezTo>
                  <a:pt x="10238" y="15869"/>
                  <a:pt x="10105" y="15925"/>
                  <a:pt x="10010" y="16034"/>
                </a:cubicBezTo>
                <a:lnTo>
                  <a:pt x="6372" y="20232"/>
                </a:lnTo>
                <a:lnTo>
                  <a:pt x="6372" y="11162"/>
                </a:lnTo>
                <a:lnTo>
                  <a:pt x="10733" y="6136"/>
                </a:lnTo>
                <a:cubicBezTo>
                  <a:pt x="10905" y="5937"/>
                  <a:pt x="10884" y="5634"/>
                  <a:pt x="10685" y="5462"/>
                </a:cubicBezTo>
                <a:cubicBezTo>
                  <a:pt x="10594" y="5384"/>
                  <a:pt x="10483" y="5345"/>
                  <a:pt x="10372" y="5345"/>
                </a:cubicBezTo>
                <a:cubicBezTo>
                  <a:pt x="10238" y="5345"/>
                  <a:pt x="10105" y="5401"/>
                  <a:pt x="10010" y="5510"/>
                </a:cubicBezTo>
                <a:lnTo>
                  <a:pt x="6372" y="9705"/>
                </a:lnTo>
                <a:lnTo>
                  <a:pt x="6372" y="684"/>
                </a:lnTo>
                <a:cubicBezTo>
                  <a:pt x="6372" y="306"/>
                  <a:pt x="6064" y="0"/>
                  <a:pt x="568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47"/>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Incremental With Scrum</a:t>
            </a:r>
            <a:endParaRPr/>
          </a:p>
        </p:txBody>
      </p:sp>
      <p:sp>
        <p:nvSpPr>
          <p:cNvPr id="791" name="Google Shape;791;p47"/>
          <p:cNvSpPr txBox="1"/>
          <p:nvPr/>
        </p:nvSpPr>
        <p:spPr>
          <a:xfrm>
            <a:off x="194100" y="2703475"/>
            <a:ext cx="7878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00">
              <a:solidFill>
                <a:schemeClr val="dk1"/>
              </a:solidFill>
              <a:latin typeface="EB Garamond"/>
              <a:ea typeface="EB Garamond"/>
              <a:cs typeface="EB Garamond"/>
              <a:sym typeface="EB Garamond"/>
            </a:endParaRPr>
          </a:p>
        </p:txBody>
      </p:sp>
      <p:sp>
        <p:nvSpPr>
          <p:cNvPr id="792" name="Google Shape;792;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93" name="Google Shape;793;p47"/>
          <p:cNvSpPr txBox="1"/>
          <p:nvPr/>
        </p:nvSpPr>
        <p:spPr>
          <a:xfrm>
            <a:off x="6004925" y="4708600"/>
            <a:ext cx="3228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700">
                <a:solidFill>
                  <a:schemeClr val="dk1"/>
                </a:solidFill>
                <a:latin typeface="EB Garamond"/>
                <a:ea typeface="EB Garamond"/>
                <a:cs typeface="EB Garamond"/>
                <a:sym typeface="EB Garamond"/>
              </a:rPr>
              <a:t>[1]</a:t>
            </a:r>
            <a:r>
              <a:rPr lang="en" sz="600">
                <a:solidFill>
                  <a:schemeClr val="dk1"/>
                </a:solidFill>
                <a:latin typeface="EB Garamond"/>
                <a:ea typeface="EB Garamond"/>
                <a:cs typeface="EB Garamond"/>
                <a:sym typeface="EB Garamond"/>
              </a:rPr>
              <a:t>Martin, M. (2022, April 23). </a:t>
            </a:r>
            <a:r>
              <a:rPr i="1" lang="en" sz="600">
                <a:solidFill>
                  <a:schemeClr val="dk1"/>
                </a:solidFill>
                <a:latin typeface="EB Garamond"/>
                <a:ea typeface="EB Garamond"/>
                <a:cs typeface="EB Garamond"/>
                <a:sym typeface="EB Garamond"/>
              </a:rPr>
              <a:t>Incremental Model in SDLC: Use, Advantage &amp; Disadvantage</a:t>
            </a:r>
            <a:r>
              <a:rPr lang="en" sz="600">
                <a:solidFill>
                  <a:schemeClr val="dk1"/>
                </a:solidFill>
                <a:latin typeface="EB Garamond"/>
                <a:ea typeface="EB Garamond"/>
                <a:cs typeface="EB Garamond"/>
                <a:sym typeface="EB Garamond"/>
              </a:rPr>
              <a:t>. Retrieved from guru99.com: https://www.guru99.com/what-is-incremental-model-in-sdlc-advantages-disadvantages.html</a:t>
            </a:r>
            <a:endParaRPr sz="1300">
              <a:latin typeface="EB Garamond"/>
              <a:ea typeface="EB Garamond"/>
              <a:cs typeface="EB Garamond"/>
              <a:sym typeface="EB Garamond"/>
            </a:endParaRPr>
          </a:p>
        </p:txBody>
      </p:sp>
      <p:graphicFrame>
        <p:nvGraphicFramePr>
          <p:cNvPr id="794" name="Google Shape;794;p47"/>
          <p:cNvGraphicFramePr/>
          <p:nvPr/>
        </p:nvGraphicFramePr>
        <p:xfrm>
          <a:off x="837388" y="1354750"/>
          <a:ext cx="3000000" cy="3000000"/>
        </p:xfrm>
        <a:graphic>
          <a:graphicData uri="http://schemas.openxmlformats.org/drawingml/2006/table">
            <a:tbl>
              <a:tblPr>
                <a:noFill/>
                <a:tableStyleId>{8C577D0D-909D-4F2A-B3C5-32B6E3C17CE5}</a:tableStyleId>
              </a:tblPr>
              <a:tblGrid>
                <a:gridCol w="3326100"/>
                <a:gridCol w="3326100"/>
              </a:tblGrid>
              <a:tr h="314100">
                <a:tc>
                  <a:txBody>
                    <a:bodyPr/>
                    <a:lstStyle/>
                    <a:p>
                      <a:pPr indent="0" lvl="0" marL="0" rtl="0" algn="l">
                        <a:spcBef>
                          <a:spcPts val="0"/>
                        </a:spcBef>
                        <a:spcAft>
                          <a:spcPts val="0"/>
                        </a:spcAft>
                        <a:buNone/>
                      </a:pPr>
                      <a:r>
                        <a:rPr lang="en" sz="1000"/>
                        <a:t>Gather Business Requirement from Product team</a:t>
                      </a:r>
                      <a:endParaRPr sz="1000"/>
                    </a:p>
                  </a:txBody>
                  <a:tcPr marT="91425" marB="91425" marR="91425" marL="91425">
                    <a:solidFill>
                      <a:schemeClr val="accent2"/>
                    </a:solidFill>
                  </a:tcPr>
                </a:tc>
                <a:tc>
                  <a:txBody>
                    <a:bodyPr/>
                    <a:lstStyle/>
                    <a:p>
                      <a:pPr indent="0" lvl="0" marL="0" rtl="0" algn="l">
                        <a:spcBef>
                          <a:spcPts val="0"/>
                        </a:spcBef>
                        <a:spcAft>
                          <a:spcPts val="0"/>
                        </a:spcAft>
                        <a:buNone/>
                      </a:pPr>
                      <a:r>
                        <a:rPr lang="en" sz="1000">
                          <a:solidFill>
                            <a:schemeClr val="dk1"/>
                          </a:solidFill>
                        </a:rPr>
                        <a:t>Gather Business Requirement from Marketing team</a:t>
                      </a:r>
                      <a:endParaRPr sz="1200"/>
                    </a:p>
                  </a:txBody>
                  <a:tcPr marT="91425" marB="91425" marR="91425" marL="91425">
                    <a:solidFill>
                      <a:schemeClr val="accent2"/>
                    </a:solidFill>
                  </a:tcPr>
                </a:tc>
              </a:tr>
            </a:tbl>
          </a:graphicData>
        </a:graphic>
      </p:graphicFrame>
      <p:sp>
        <p:nvSpPr>
          <p:cNvPr id="795" name="Google Shape;795;p47"/>
          <p:cNvSpPr txBox="1"/>
          <p:nvPr/>
        </p:nvSpPr>
        <p:spPr>
          <a:xfrm>
            <a:off x="790975" y="985438"/>
            <a:ext cx="5991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200">
                <a:solidFill>
                  <a:schemeClr val="dk1"/>
                </a:solidFill>
                <a:latin typeface="EB Garamond"/>
                <a:ea typeface="EB Garamond"/>
                <a:cs typeface="EB Garamond"/>
                <a:sym typeface="EB Garamond"/>
              </a:rPr>
              <a:t>Increment 1:</a:t>
            </a:r>
            <a:r>
              <a:rPr lang="en" sz="1200">
                <a:solidFill>
                  <a:schemeClr val="dk1"/>
                </a:solidFill>
                <a:latin typeface="EB Garamond"/>
                <a:ea typeface="EB Garamond"/>
                <a:cs typeface="EB Garamond"/>
                <a:sym typeface="EB Garamond"/>
              </a:rPr>
              <a:t> </a:t>
            </a:r>
            <a:r>
              <a:rPr b="1" lang="en" sz="1200">
                <a:solidFill>
                  <a:schemeClr val="dk1"/>
                </a:solidFill>
                <a:latin typeface="EB Garamond"/>
                <a:ea typeface="EB Garamond"/>
                <a:cs typeface="EB Garamond"/>
                <a:sym typeface="EB Garamond"/>
              </a:rPr>
              <a:t>Gather Business Requirements (1 Sprint , Total 4 weeks)</a:t>
            </a:r>
            <a:endParaRPr b="1" sz="1200">
              <a:latin typeface="EB Garamond"/>
              <a:ea typeface="EB Garamond"/>
              <a:cs typeface="EB Garamond"/>
              <a:sym typeface="EB Garamond"/>
            </a:endParaRPr>
          </a:p>
        </p:txBody>
      </p:sp>
      <p:sp>
        <p:nvSpPr>
          <p:cNvPr id="796" name="Google Shape;796;p47"/>
          <p:cNvSpPr txBox="1"/>
          <p:nvPr/>
        </p:nvSpPr>
        <p:spPr>
          <a:xfrm>
            <a:off x="790975" y="1684125"/>
            <a:ext cx="6356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EB Garamond"/>
                <a:ea typeface="EB Garamond"/>
                <a:cs typeface="EB Garamond"/>
                <a:sym typeface="EB Garamond"/>
              </a:rPr>
              <a:t>Increment 2:</a:t>
            </a:r>
            <a:r>
              <a:rPr lang="en" sz="1200">
                <a:solidFill>
                  <a:schemeClr val="dk1"/>
                </a:solidFill>
                <a:latin typeface="EB Garamond"/>
                <a:ea typeface="EB Garamond"/>
                <a:cs typeface="EB Garamond"/>
                <a:sym typeface="EB Garamond"/>
              </a:rPr>
              <a:t> </a:t>
            </a:r>
            <a:r>
              <a:rPr b="1" lang="en" sz="1200">
                <a:solidFill>
                  <a:schemeClr val="dk1"/>
                </a:solidFill>
                <a:latin typeface="EB Garamond"/>
                <a:ea typeface="EB Garamond"/>
                <a:cs typeface="EB Garamond"/>
                <a:sym typeface="EB Garamond"/>
              </a:rPr>
              <a:t>Install Spark in Hadoop</a:t>
            </a:r>
            <a:r>
              <a:rPr b="1" lang="en" sz="1200">
                <a:solidFill>
                  <a:schemeClr val="dk1"/>
                </a:solidFill>
                <a:latin typeface="EB Garamond"/>
                <a:ea typeface="EB Garamond"/>
                <a:cs typeface="EB Garamond"/>
                <a:sym typeface="EB Garamond"/>
              </a:rPr>
              <a:t> (1 Sprint , Total 4 weeks)</a:t>
            </a:r>
            <a:endParaRPr sz="1200"/>
          </a:p>
        </p:txBody>
      </p:sp>
      <p:graphicFrame>
        <p:nvGraphicFramePr>
          <p:cNvPr id="797" name="Google Shape;797;p47"/>
          <p:cNvGraphicFramePr/>
          <p:nvPr/>
        </p:nvGraphicFramePr>
        <p:xfrm>
          <a:off x="855413" y="2116263"/>
          <a:ext cx="3000000" cy="3000000"/>
        </p:xfrm>
        <a:graphic>
          <a:graphicData uri="http://schemas.openxmlformats.org/drawingml/2006/table">
            <a:tbl>
              <a:tblPr>
                <a:noFill/>
                <a:tableStyleId>{8C577D0D-909D-4F2A-B3C5-32B6E3C17CE5}</a:tableStyleId>
              </a:tblPr>
              <a:tblGrid>
                <a:gridCol w="2109875"/>
                <a:gridCol w="2060000"/>
                <a:gridCol w="2770750"/>
              </a:tblGrid>
              <a:tr h="314100">
                <a:tc>
                  <a:txBody>
                    <a:bodyPr/>
                    <a:lstStyle/>
                    <a:p>
                      <a:pPr indent="0" lvl="0" marL="0" rtl="0" algn="l">
                        <a:spcBef>
                          <a:spcPts val="0"/>
                        </a:spcBef>
                        <a:spcAft>
                          <a:spcPts val="0"/>
                        </a:spcAft>
                        <a:buNone/>
                      </a:pPr>
                      <a:r>
                        <a:rPr lang="en" sz="1000"/>
                        <a:t>Setup Master &amp; Slave Server</a:t>
                      </a:r>
                      <a:endParaRPr sz="1000"/>
                    </a:p>
                  </a:txBody>
                  <a:tcPr marT="91425" marB="91425" marR="91425" marL="91425">
                    <a:solidFill>
                      <a:schemeClr val="accent2"/>
                    </a:solidFill>
                  </a:tcPr>
                </a:tc>
                <a:tc>
                  <a:txBody>
                    <a:bodyPr/>
                    <a:lstStyle/>
                    <a:p>
                      <a:pPr indent="0" lvl="0" marL="0" rtl="0" algn="l">
                        <a:spcBef>
                          <a:spcPts val="0"/>
                        </a:spcBef>
                        <a:spcAft>
                          <a:spcPts val="0"/>
                        </a:spcAft>
                        <a:buNone/>
                      </a:pPr>
                      <a:r>
                        <a:rPr lang="en" sz="1000">
                          <a:solidFill>
                            <a:schemeClr val="dk1"/>
                          </a:solidFill>
                        </a:rPr>
                        <a:t>Configure DataNodes</a:t>
                      </a:r>
                      <a:endParaRPr sz="1200"/>
                    </a:p>
                  </a:txBody>
                  <a:tcPr marT="91425" marB="91425" marR="91425" marL="91425">
                    <a:solidFill>
                      <a:schemeClr val="accent2"/>
                    </a:solidFill>
                  </a:tcPr>
                </a:tc>
                <a:tc>
                  <a:txBody>
                    <a:bodyPr/>
                    <a:lstStyle/>
                    <a:p>
                      <a:pPr indent="0" lvl="0" marL="0" rtl="0" algn="l">
                        <a:spcBef>
                          <a:spcPts val="0"/>
                        </a:spcBef>
                        <a:spcAft>
                          <a:spcPts val="0"/>
                        </a:spcAft>
                        <a:buNone/>
                      </a:pPr>
                      <a:r>
                        <a:rPr lang="en" sz="1000">
                          <a:solidFill>
                            <a:schemeClr val="dk1"/>
                          </a:solidFill>
                        </a:rPr>
                        <a:t>Start Spark Services</a:t>
                      </a:r>
                      <a:endParaRPr sz="1000">
                        <a:solidFill>
                          <a:schemeClr val="dk1"/>
                        </a:solidFill>
                      </a:endParaRPr>
                    </a:p>
                  </a:txBody>
                  <a:tcPr marT="91425" marB="91425" marR="91425" marL="91425">
                    <a:solidFill>
                      <a:schemeClr val="accent2"/>
                    </a:solidFill>
                  </a:tcPr>
                </a:tc>
              </a:tr>
            </a:tbl>
          </a:graphicData>
        </a:graphic>
      </p:graphicFrame>
      <p:sp>
        <p:nvSpPr>
          <p:cNvPr id="798" name="Google Shape;798;p47"/>
          <p:cNvSpPr txBox="1"/>
          <p:nvPr/>
        </p:nvSpPr>
        <p:spPr>
          <a:xfrm>
            <a:off x="837400" y="2514350"/>
            <a:ext cx="4344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EB Garamond"/>
                <a:ea typeface="EB Garamond"/>
                <a:cs typeface="EB Garamond"/>
                <a:sym typeface="EB Garamond"/>
              </a:rPr>
              <a:t>Increment 3:</a:t>
            </a:r>
            <a:r>
              <a:rPr lang="en" sz="1200">
                <a:solidFill>
                  <a:schemeClr val="dk1"/>
                </a:solidFill>
                <a:latin typeface="EB Garamond"/>
                <a:ea typeface="EB Garamond"/>
                <a:cs typeface="EB Garamond"/>
                <a:sym typeface="EB Garamond"/>
              </a:rPr>
              <a:t> </a:t>
            </a:r>
            <a:r>
              <a:rPr b="1" lang="en" sz="1200">
                <a:solidFill>
                  <a:schemeClr val="dk1"/>
                </a:solidFill>
                <a:latin typeface="EB Garamond"/>
                <a:ea typeface="EB Garamond"/>
                <a:cs typeface="EB Garamond"/>
                <a:sym typeface="EB Garamond"/>
              </a:rPr>
              <a:t>Access Spark (1 Sprint , Total 4 weeks)</a:t>
            </a:r>
            <a:endParaRPr/>
          </a:p>
        </p:txBody>
      </p:sp>
      <p:graphicFrame>
        <p:nvGraphicFramePr>
          <p:cNvPr id="799" name="Google Shape;799;p47"/>
          <p:cNvGraphicFramePr/>
          <p:nvPr/>
        </p:nvGraphicFramePr>
        <p:xfrm>
          <a:off x="837363" y="2835000"/>
          <a:ext cx="3000000" cy="3000000"/>
        </p:xfrm>
        <a:graphic>
          <a:graphicData uri="http://schemas.openxmlformats.org/drawingml/2006/table">
            <a:tbl>
              <a:tblPr>
                <a:noFill/>
                <a:tableStyleId>{8C577D0D-909D-4F2A-B3C5-32B6E3C17CE5}</a:tableStyleId>
              </a:tblPr>
              <a:tblGrid>
                <a:gridCol w="2120850"/>
                <a:gridCol w="2070700"/>
                <a:gridCol w="2785175"/>
              </a:tblGrid>
              <a:tr h="314100">
                <a:tc>
                  <a:txBody>
                    <a:bodyPr/>
                    <a:lstStyle/>
                    <a:p>
                      <a:pPr indent="0" lvl="0" marL="0" rtl="0" algn="l">
                        <a:spcBef>
                          <a:spcPts val="0"/>
                        </a:spcBef>
                        <a:spcAft>
                          <a:spcPts val="0"/>
                        </a:spcAft>
                        <a:buNone/>
                      </a:pPr>
                      <a:r>
                        <a:rPr lang="en" sz="1000"/>
                        <a:t>Set </a:t>
                      </a:r>
                      <a:r>
                        <a:rPr lang="en" sz="1000"/>
                        <a:t>environment</a:t>
                      </a:r>
                      <a:r>
                        <a:rPr lang="en" sz="1000"/>
                        <a:t> variables</a:t>
                      </a:r>
                      <a:endParaRPr sz="1000"/>
                    </a:p>
                  </a:txBody>
                  <a:tcPr marT="91425" marB="91425" marR="91425" marL="91425">
                    <a:solidFill>
                      <a:schemeClr val="accent2"/>
                    </a:solidFill>
                  </a:tcPr>
                </a:tc>
                <a:tc>
                  <a:txBody>
                    <a:bodyPr/>
                    <a:lstStyle/>
                    <a:p>
                      <a:pPr indent="0" lvl="0" marL="0" rtl="0" algn="l">
                        <a:spcBef>
                          <a:spcPts val="0"/>
                        </a:spcBef>
                        <a:spcAft>
                          <a:spcPts val="0"/>
                        </a:spcAft>
                        <a:buNone/>
                      </a:pPr>
                      <a:r>
                        <a:rPr lang="en" sz="1000">
                          <a:solidFill>
                            <a:schemeClr val="dk1"/>
                          </a:solidFill>
                        </a:rPr>
                        <a:t>Create RDD</a:t>
                      </a:r>
                      <a:endParaRPr sz="1200"/>
                    </a:p>
                  </a:txBody>
                  <a:tcPr marT="91425" marB="91425" marR="91425" marL="91425">
                    <a:solidFill>
                      <a:schemeClr val="accent2"/>
                    </a:solidFill>
                  </a:tcPr>
                </a:tc>
                <a:tc>
                  <a:txBody>
                    <a:bodyPr/>
                    <a:lstStyle/>
                    <a:p>
                      <a:pPr indent="0" lvl="0" marL="0" rtl="0" algn="l">
                        <a:spcBef>
                          <a:spcPts val="0"/>
                        </a:spcBef>
                        <a:spcAft>
                          <a:spcPts val="0"/>
                        </a:spcAft>
                        <a:buNone/>
                      </a:pPr>
                      <a:r>
                        <a:rPr lang="en" sz="1000">
                          <a:solidFill>
                            <a:schemeClr val="dk1"/>
                          </a:solidFill>
                        </a:rPr>
                        <a:t>Validate services running in nodes</a:t>
                      </a:r>
                      <a:endParaRPr sz="1000">
                        <a:solidFill>
                          <a:schemeClr val="dk1"/>
                        </a:solidFill>
                      </a:endParaRPr>
                    </a:p>
                  </a:txBody>
                  <a:tcPr marT="91425" marB="91425" marR="91425" marL="91425">
                    <a:solidFill>
                      <a:schemeClr val="accent2"/>
                    </a:solidFill>
                  </a:tcPr>
                </a:tc>
              </a:tr>
            </a:tbl>
          </a:graphicData>
        </a:graphic>
      </p:graphicFrame>
      <p:sp>
        <p:nvSpPr>
          <p:cNvPr id="800" name="Google Shape;800;p47"/>
          <p:cNvSpPr txBox="1"/>
          <p:nvPr/>
        </p:nvSpPr>
        <p:spPr>
          <a:xfrm>
            <a:off x="837375" y="3170250"/>
            <a:ext cx="4124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EB Garamond"/>
                <a:ea typeface="EB Garamond"/>
                <a:cs typeface="EB Garamond"/>
                <a:sym typeface="EB Garamond"/>
              </a:rPr>
              <a:t>Increment 4:</a:t>
            </a:r>
            <a:r>
              <a:rPr lang="en" sz="1200">
                <a:solidFill>
                  <a:schemeClr val="dk1"/>
                </a:solidFill>
                <a:latin typeface="EB Garamond"/>
                <a:ea typeface="EB Garamond"/>
                <a:cs typeface="EB Garamond"/>
                <a:sym typeface="EB Garamond"/>
              </a:rPr>
              <a:t> </a:t>
            </a:r>
            <a:r>
              <a:rPr b="1" lang="en" sz="1200">
                <a:solidFill>
                  <a:schemeClr val="dk1"/>
                </a:solidFill>
                <a:latin typeface="EB Garamond"/>
                <a:ea typeface="EB Garamond"/>
                <a:cs typeface="EB Garamond"/>
                <a:sym typeface="EB Garamond"/>
              </a:rPr>
              <a:t>Prepare Data for ML(1 Sprint , Total 4 weeks)</a:t>
            </a:r>
            <a:endParaRPr/>
          </a:p>
        </p:txBody>
      </p:sp>
      <p:graphicFrame>
        <p:nvGraphicFramePr>
          <p:cNvPr id="801" name="Google Shape;801;p47"/>
          <p:cNvGraphicFramePr/>
          <p:nvPr/>
        </p:nvGraphicFramePr>
        <p:xfrm>
          <a:off x="837375" y="3485925"/>
          <a:ext cx="3000000" cy="3000000"/>
        </p:xfrm>
        <a:graphic>
          <a:graphicData uri="http://schemas.openxmlformats.org/drawingml/2006/table">
            <a:tbl>
              <a:tblPr>
                <a:noFill/>
                <a:tableStyleId>{8C577D0D-909D-4F2A-B3C5-32B6E3C17CE5}</a:tableStyleId>
              </a:tblPr>
              <a:tblGrid>
                <a:gridCol w="3136375"/>
                <a:gridCol w="3062225"/>
              </a:tblGrid>
              <a:tr h="314100">
                <a:tc>
                  <a:txBody>
                    <a:bodyPr/>
                    <a:lstStyle/>
                    <a:p>
                      <a:pPr indent="0" lvl="0" marL="0" rtl="0" algn="l">
                        <a:spcBef>
                          <a:spcPts val="0"/>
                        </a:spcBef>
                        <a:spcAft>
                          <a:spcPts val="0"/>
                        </a:spcAft>
                        <a:buNone/>
                      </a:pPr>
                      <a:r>
                        <a:rPr lang="en" sz="1000"/>
                        <a:t>Collect Data </a:t>
                      </a:r>
                      <a:endParaRPr sz="1000"/>
                    </a:p>
                  </a:txBody>
                  <a:tcPr marT="91425" marB="91425" marR="91425" marL="91425">
                    <a:solidFill>
                      <a:schemeClr val="accent2"/>
                    </a:solidFill>
                  </a:tcPr>
                </a:tc>
                <a:tc>
                  <a:txBody>
                    <a:bodyPr/>
                    <a:lstStyle/>
                    <a:p>
                      <a:pPr indent="0" lvl="0" marL="0" rtl="0" algn="l">
                        <a:spcBef>
                          <a:spcPts val="0"/>
                        </a:spcBef>
                        <a:spcAft>
                          <a:spcPts val="0"/>
                        </a:spcAft>
                        <a:buNone/>
                      </a:pPr>
                      <a:r>
                        <a:rPr lang="en" sz="1000">
                          <a:solidFill>
                            <a:schemeClr val="dk1"/>
                          </a:solidFill>
                        </a:rPr>
                        <a:t>Clean Data</a:t>
                      </a:r>
                      <a:endParaRPr sz="1200"/>
                    </a:p>
                  </a:txBody>
                  <a:tcPr marT="91425" marB="91425" marR="91425" marL="91425">
                    <a:solidFill>
                      <a:schemeClr val="accent2"/>
                    </a:solidFill>
                  </a:tcPr>
                </a:tc>
              </a:tr>
            </a:tbl>
          </a:graphicData>
        </a:graphic>
      </p:graphicFrame>
      <p:sp>
        <p:nvSpPr>
          <p:cNvPr id="802" name="Google Shape;802;p47"/>
          <p:cNvSpPr txBox="1"/>
          <p:nvPr/>
        </p:nvSpPr>
        <p:spPr>
          <a:xfrm>
            <a:off x="790975" y="3796850"/>
            <a:ext cx="619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EB Garamond"/>
                <a:ea typeface="EB Garamond"/>
                <a:cs typeface="EB Garamond"/>
                <a:sym typeface="EB Garamond"/>
              </a:rPr>
              <a:t>Increment 5:</a:t>
            </a:r>
            <a:r>
              <a:rPr lang="en" sz="1200">
                <a:solidFill>
                  <a:schemeClr val="dk1"/>
                </a:solidFill>
                <a:latin typeface="EB Garamond"/>
                <a:ea typeface="EB Garamond"/>
                <a:cs typeface="EB Garamond"/>
                <a:sym typeface="EB Garamond"/>
              </a:rPr>
              <a:t> </a:t>
            </a:r>
            <a:r>
              <a:rPr b="1" lang="en" sz="1200">
                <a:solidFill>
                  <a:schemeClr val="dk1"/>
                </a:solidFill>
                <a:latin typeface="EB Garamond"/>
                <a:ea typeface="EB Garamond"/>
                <a:cs typeface="EB Garamond"/>
                <a:sym typeface="EB Garamond"/>
              </a:rPr>
              <a:t>Build ML model for Customer Segmentation</a:t>
            </a:r>
            <a:r>
              <a:rPr b="1" lang="en" sz="1200">
                <a:solidFill>
                  <a:schemeClr val="dk1"/>
                </a:solidFill>
                <a:latin typeface="EB Garamond"/>
                <a:ea typeface="EB Garamond"/>
                <a:cs typeface="EB Garamond"/>
                <a:sym typeface="EB Garamond"/>
              </a:rPr>
              <a:t>(1 Sprint , Total 4 weeks)</a:t>
            </a:r>
            <a:endParaRPr/>
          </a:p>
        </p:txBody>
      </p:sp>
      <p:graphicFrame>
        <p:nvGraphicFramePr>
          <p:cNvPr id="803" name="Google Shape;803;p47"/>
          <p:cNvGraphicFramePr/>
          <p:nvPr/>
        </p:nvGraphicFramePr>
        <p:xfrm>
          <a:off x="837375" y="4139338"/>
          <a:ext cx="3000000" cy="3000000"/>
        </p:xfrm>
        <a:graphic>
          <a:graphicData uri="http://schemas.openxmlformats.org/drawingml/2006/table">
            <a:tbl>
              <a:tblPr>
                <a:noFill/>
                <a:tableStyleId>{8C577D0D-909D-4F2A-B3C5-32B6E3C17CE5}</a:tableStyleId>
              </a:tblPr>
              <a:tblGrid>
                <a:gridCol w="2971325"/>
                <a:gridCol w="2901075"/>
              </a:tblGrid>
              <a:tr h="314100">
                <a:tc>
                  <a:txBody>
                    <a:bodyPr/>
                    <a:lstStyle/>
                    <a:p>
                      <a:pPr indent="0" lvl="0" marL="0" rtl="0" algn="l">
                        <a:spcBef>
                          <a:spcPts val="0"/>
                        </a:spcBef>
                        <a:spcAft>
                          <a:spcPts val="0"/>
                        </a:spcAft>
                        <a:buNone/>
                      </a:pPr>
                      <a:r>
                        <a:rPr lang="en" sz="1000"/>
                        <a:t>Test &amp; Train Dataset</a:t>
                      </a:r>
                      <a:endParaRPr sz="1000"/>
                    </a:p>
                  </a:txBody>
                  <a:tcPr marT="91425" marB="91425" marR="91425" marL="91425">
                    <a:solidFill>
                      <a:schemeClr val="accent2"/>
                    </a:solidFill>
                  </a:tcPr>
                </a:tc>
                <a:tc>
                  <a:txBody>
                    <a:bodyPr/>
                    <a:lstStyle/>
                    <a:p>
                      <a:pPr indent="0" lvl="0" marL="0" rtl="0" algn="l">
                        <a:spcBef>
                          <a:spcPts val="0"/>
                        </a:spcBef>
                        <a:spcAft>
                          <a:spcPts val="0"/>
                        </a:spcAft>
                        <a:buNone/>
                      </a:pPr>
                      <a:r>
                        <a:rPr lang="en" sz="1000">
                          <a:solidFill>
                            <a:schemeClr val="dk1"/>
                          </a:solidFill>
                        </a:rPr>
                        <a:t>Modify ML algorithms</a:t>
                      </a:r>
                      <a:endParaRPr sz="1200"/>
                    </a:p>
                  </a:txBody>
                  <a:tcPr marT="91425" marB="91425" marR="91425" marL="91425">
                    <a:solidFill>
                      <a:schemeClr val="accent2"/>
                    </a:solidFill>
                  </a:tcPr>
                </a:tc>
              </a:tr>
            </a:tbl>
          </a:graphicData>
        </a:graphic>
      </p:graphicFrame>
      <p:sp>
        <p:nvSpPr>
          <p:cNvPr id="804" name="Google Shape;804;p47"/>
          <p:cNvSpPr txBox="1"/>
          <p:nvPr/>
        </p:nvSpPr>
        <p:spPr>
          <a:xfrm>
            <a:off x="790975" y="4423450"/>
            <a:ext cx="5012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EB Garamond"/>
                <a:ea typeface="EB Garamond"/>
                <a:cs typeface="EB Garamond"/>
                <a:sym typeface="EB Garamond"/>
              </a:rPr>
              <a:t>Increment 6:</a:t>
            </a:r>
            <a:r>
              <a:rPr lang="en" sz="1200">
                <a:solidFill>
                  <a:schemeClr val="dk1"/>
                </a:solidFill>
                <a:latin typeface="EB Garamond"/>
                <a:ea typeface="EB Garamond"/>
                <a:cs typeface="EB Garamond"/>
                <a:sym typeface="EB Garamond"/>
              </a:rPr>
              <a:t> </a:t>
            </a:r>
            <a:r>
              <a:rPr b="1" lang="en" sz="1200">
                <a:solidFill>
                  <a:schemeClr val="dk1"/>
                </a:solidFill>
                <a:latin typeface="EB Garamond"/>
                <a:ea typeface="EB Garamond"/>
                <a:cs typeface="EB Garamond"/>
                <a:sym typeface="EB Garamond"/>
              </a:rPr>
              <a:t>Documentation &amp; Dashboards</a:t>
            </a:r>
            <a:r>
              <a:rPr b="1" lang="en" sz="1200">
                <a:solidFill>
                  <a:schemeClr val="dk1"/>
                </a:solidFill>
                <a:latin typeface="EB Garamond"/>
                <a:ea typeface="EB Garamond"/>
                <a:cs typeface="EB Garamond"/>
                <a:sym typeface="EB Garamond"/>
              </a:rPr>
              <a:t>(1 Sprint , Total 4 weeks)</a:t>
            </a:r>
            <a:endParaRPr>
              <a:solidFill>
                <a:schemeClr val="dk1"/>
              </a:solidFill>
            </a:endParaRPr>
          </a:p>
        </p:txBody>
      </p:sp>
      <p:graphicFrame>
        <p:nvGraphicFramePr>
          <p:cNvPr id="805" name="Google Shape;805;p47"/>
          <p:cNvGraphicFramePr/>
          <p:nvPr/>
        </p:nvGraphicFramePr>
        <p:xfrm>
          <a:off x="837375" y="4749838"/>
          <a:ext cx="3000000" cy="3000000"/>
        </p:xfrm>
        <a:graphic>
          <a:graphicData uri="http://schemas.openxmlformats.org/drawingml/2006/table">
            <a:tbl>
              <a:tblPr>
                <a:noFill/>
                <a:tableStyleId>{8C577D0D-909D-4F2A-B3C5-32B6E3C17CE5}</a:tableStyleId>
              </a:tblPr>
              <a:tblGrid>
                <a:gridCol w="2270575"/>
                <a:gridCol w="2216900"/>
              </a:tblGrid>
              <a:tr h="314100">
                <a:tc>
                  <a:txBody>
                    <a:bodyPr/>
                    <a:lstStyle/>
                    <a:p>
                      <a:pPr indent="0" lvl="0" marL="0" rtl="0" algn="l">
                        <a:spcBef>
                          <a:spcPts val="0"/>
                        </a:spcBef>
                        <a:spcAft>
                          <a:spcPts val="0"/>
                        </a:spcAft>
                        <a:buNone/>
                      </a:pPr>
                      <a:r>
                        <a:rPr lang="en" sz="1000"/>
                        <a:t>Update API Documents</a:t>
                      </a:r>
                      <a:endParaRPr sz="1000"/>
                    </a:p>
                  </a:txBody>
                  <a:tcPr marT="91425" marB="91425" marR="91425" marL="91425">
                    <a:solidFill>
                      <a:schemeClr val="accent2"/>
                    </a:solidFill>
                  </a:tcPr>
                </a:tc>
                <a:tc>
                  <a:txBody>
                    <a:bodyPr/>
                    <a:lstStyle/>
                    <a:p>
                      <a:pPr indent="0" lvl="0" marL="0" rtl="0" algn="l">
                        <a:spcBef>
                          <a:spcPts val="0"/>
                        </a:spcBef>
                        <a:spcAft>
                          <a:spcPts val="0"/>
                        </a:spcAft>
                        <a:buNone/>
                      </a:pPr>
                      <a:r>
                        <a:rPr lang="en" sz="1000">
                          <a:solidFill>
                            <a:schemeClr val="dk1"/>
                          </a:solidFill>
                        </a:rPr>
                        <a:t>Visualizations </a:t>
                      </a:r>
                      <a:endParaRPr sz="1200"/>
                    </a:p>
                  </a:txBody>
                  <a:tcPr marT="91425" marB="91425" marR="91425" marL="91425">
                    <a:solidFill>
                      <a:schemeClr val="accent2"/>
                    </a:solidFill>
                  </a:tcPr>
                </a:tc>
              </a:tr>
            </a:tbl>
          </a:graphicData>
        </a:graphic>
      </p:graphicFrame>
      <p:sp>
        <p:nvSpPr>
          <p:cNvPr id="806" name="Google Shape;806;p47"/>
          <p:cNvSpPr/>
          <p:nvPr/>
        </p:nvSpPr>
        <p:spPr>
          <a:xfrm>
            <a:off x="7489600" y="1488700"/>
            <a:ext cx="468300" cy="690300"/>
          </a:xfrm>
          <a:prstGeom prst="curvedLeftArrow">
            <a:avLst>
              <a:gd fmla="val 25000" name="adj1"/>
              <a:gd fmla="val 50000" name="adj2"/>
              <a:gd fmla="val 25000" name="adj3"/>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7"/>
          <p:cNvSpPr/>
          <p:nvPr/>
        </p:nvSpPr>
        <p:spPr>
          <a:xfrm>
            <a:off x="7777975" y="2325025"/>
            <a:ext cx="543600" cy="811200"/>
          </a:xfrm>
          <a:prstGeom prst="curvedLeftArrow">
            <a:avLst>
              <a:gd fmla="val 25000" name="adj1"/>
              <a:gd fmla="val 50000" name="adj2"/>
              <a:gd fmla="val 25000" name="adj3"/>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7"/>
          <p:cNvSpPr/>
          <p:nvPr/>
        </p:nvSpPr>
        <p:spPr>
          <a:xfrm>
            <a:off x="7035975" y="3191125"/>
            <a:ext cx="543600" cy="626700"/>
          </a:xfrm>
          <a:prstGeom prst="curvedLeftArrow">
            <a:avLst>
              <a:gd fmla="val 25000" name="adj1"/>
              <a:gd fmla="val 50000" name="adj2"/>
              <a:gd fmla="val 25000" name="adj3"/>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7"/>
          <p:cNvSpPr/>
          <p:nvPr/>
        </p:nvSpPr>
        <p:spPr>
          <a:xfrm>
            <a:off x="6709775" y="3838700"/>
            <a:ext cx="543600" cy="626700"/>
          </a:xfrm>
          <a:prstGeom prst="curvedLeftArrow">
            <a:avLst>
              <a:gd fmla="val 25000" name="adj1"/>
              <a:gd fmla="val 50000" name="adj2"/>
              <a:gd fmla="val 25000" name="adj3"/>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7"/>
          <p:cNvSpPr/>
          <p:nvPr/>
        </p:nvSpPr>
        <p:spPr>
          <a:xfrm>
            <a:off x="5324850" y="4467700"/>
            <a:ext cx="543600" cy="626700"/>
          </a:xfrm>
          <a:prstGeom prst="curvedLeftArrow">
            <a:avLst>
              <a:gd fmla="val 25000" name="adj1"/>
              <a:gd fmla="val 50000" name="adj2"/>
              <a:gd fmla="val 25000" name="adj3"/>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48"/>
          <p:cNvSpPr txBox="1"/>
          <p:nvPr>
            <p:ph idx="1" type="subTitle"/>
          </p:nvPr>
        </p:nvSpPr>
        <p:spPr>
          <a:xfrm>
            <a:off x="2213250" y="505300"/>
            <a:ext cx="4717500" cy="631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3000">
                <a:solidFill>
                  <a:schemeClr val="dk1"/>
                </a:solidFill>
                <a:latin typeface="Montserrat"/>
                <a:ea typeface="Montserrat"/>
                <a:cs typeface="Montserrat"/>
                <a:sym typeface="Montserrat"/>
              </a:rPr>
              <a:t>System Architecture</a:t>
            </a:r>
            <a:endParaRPr b="1" sz="3000">
              <a:solidFill>
                <a:schemeClr val="dk1"/>
              </a:solidFill>
              <a:latin typeface="Montserrat"/>
              <a:ea typeface="Montserrat"/>
              <a:cs typeface="Montserrat"/>
              <a:sym typeface="Montserrat"/>
            </a:endParaRPr>
          </a:p>
        </p:txBody>
      </p:sp>
      <p:sp>
        <p:nvSpPr>
          <p:cNvPr id="816" name="Google Shape;816;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17" name="Google Shape;817;p48"/>
          <p:cNvPicPr preferRelativeResize="0"/>
          <p:nvPr/>
        </p:nvPicPr>
        <p:blipFill>
          <a:blip r:embed="rId3">
            <a:alphaModFix/>
          </a:blip>
          <a:stretch>
            <a:fillRect/>
          </a:stretch>
        </p:blipFill>
        <p:spPr>
          <a:xfrm>
            <a:off x="1962300" y="2113025"/>
            <a:ext cx="5146450" cy="3030474"/>
          </a:xfrm>
          <a:prstGeom prst="rect">
            <a:avLst/>
          </a:prstGeom>
          <a:noFill/>
          <a:ln>
            <a:noFill/>
          </a:ln>
        </p:spPr>
      </p:pic>
      <p:sp>
        <p:nvSpPr>
          <p:cNvPr id="818" name="Google Shape;818;p48"/>
          <p:cNvSpPr/>
          <p:nvPr/>
        </p:nvSpPr>
        <p:spPr>
          <a:xfrm>
            <a:off x="8124645" y="3736010"/>
            <a:ext cx="711615" cy="1192282"/>
          </a:xfrm>
          <a:custGeom>
            <a:rect b="b" l="l" r="r" t="t"/>
            <a:pathLst>
              <a:path extrusionOk="0" h="50371" w="30064">
                <a:moveTo>
                  <a:pt x="15034" y="1"/>
                </a:moveTo>
                <a:cubicBezTo>
                  <a:pt x="14716" y="1"/>
                  <a:pt x="14399" y="57"/>
                  <a:pt x="14096" y="171"/>
                </a:cubicBezTo>
                <a:cubicBezTo>
                  <a:pt x="11145" y="1148"/>
                  <a:pt x="10358" y="8034"/>
                  <a:pt x="10150" y="11614"/>
                </a:cubicBezTo>
                <a:cubicBezTo>
                  <a:pt x="10106" y="12369"/>
                  <a:pt x="9716" y="12953"/>
                  <a:pt x="9249" y="12953"/>
                </a:cubicBezTo>
                <a:cubicBezTo>
                  <a:pt x="9232" y="12953"/>
                  <a:pt x="9215" y="12952"/>
                  <a:pt x="9197" y="12951"/>
                </a:cubicBezTo>
                <a:cubicBezTo>
                  <a:pt x="9141" y="12946"/>
                  <a:pt x="9082" y="12943"/>
                  <a:pt x="9022" y="12943"/>
                </a:cubicBezTo>
                <a:cubicBezTo>
                  <a:pt x="7939" y="12943"/>
                  <a:pt x="6280" y="13762"/>
                  <a:pt x="5326" y="15294"/>
                </a:cubicBezTo>
                <a:cubicBezTo>
                  <a:pt x="3929" y="17538"/>
                  <a:pt x="4074" y="23910"/>
                  <a:pt x="4247" y="27122"/>
                </a:cubicBezTo>
                <a:cubicBezTo>
                  <a:pt x="4295" y="28002"/>
                  <a:pt x="3856" y="28713"/>
                  <a:pt x="3308" y="28713"/>
                </a:cubicBezTo>
                <a:cubicBezTo>
                  <a:pt x="3304" y="28713"/>
                  <a:pt x="3301" y="28713"/>
                  <a:pt x="3297" y="28713"/>
                </a:cubicBezTo>
                <a:cubicBezTo>
                  <a:pt x="3288" y="28712"/>
                  <a:pt x="3279" y="28712"/>
                  <a:pt x="3270" y="28712"/>
                </a:cubicBezTo>
                <a:cubicBezTo>
                  <a:pt x="1277" y="28712"/>
                  <a:pt x="578" y="32075"/>
                  <a:pt x="578" y="32075"/>
                </a:cubicBezTo>
                <a:cubicBezTo>
                  <a:pt x="82" y="33866"/>
                  <a:pt x="1" y="35689"/>
                  <a:pt x="228" y="37501"/>
                </a:cubicBezTo>
                <a:cubicBezTo>
                  <a:pt x="1304" y="46079"/>
                  <a:pt x="8158" y="50371"/>
                  <a:pt x="15017" y="50371"/>
                </a:cubicBezTo>
                <a:cubicBezTo>
                  <a:pt x="21864" y="50371"/>
                  <a:pt x="28714" y="46095"/>
                  <a:pt x="29828" y="37537"/>
                </a:cubicBezTo>
                <a:cubicBezTo>
                  <a:pt x="30064" y="35713"/>
                  <a:pt x="29988" y="33878"/>
                  <a:pt x="29489" y="32075"/>
                </a:cubicBezTo>
                <a:cubicBezTo>
                  <a:pt x="29489" y="32075"/>
                  <a:pt x="28791" y="28712"/>
                  <a:pt x="26797" y="28712"/>
                </a:cubicBezTo>
                <a:cubicBezTo>
                  <a:pt x="26788" y="28712"/>
                  <a:pt x="26779" y="28712"/>
                  <a:pt x="26770" y="28713"/>
                </a:cubicBezTo>
                <a:cubicBezTo>
                  <a:pt x="26767" y="28713"/>
                  <a:pt x="26763" y="28713"/>
                  <a:pt x="26760" y="28713"/>
                </a:cubicBezTo>
                <a:cubicBezTo>
                  <a:pt x="26214" y="28713"/>
                  <a:pt x="25773" y="28002"/>
                  <a:pt x="25821" y="27122"/>
                </a:cubicBezTo>
                <a:cubicBezTo>
                  <a:pt x="25993" y="23910"/>
                  <a:pt x="26141" y="17538"/>
                  <a:pt x="24741" y="15294"/>
                </a:cubicBezTo>
                <a:cubicBezTo>
                  <a:pt x="23787" y="13759"/>
                  <a:pt x="22129" y="12943"/>
                  <a:pt x="21046" y="12943"/>
                </a:cubicBezTo>
                <a:cubicBezTo>
                  <a:pt x="20986" y="12943"/>
                  <a:pt x="20927" y="12946"/>
                  <a:pt x="20870" y="12951"/>
                </a:cubicBezTo>
                <a:cubicBezTo>
                  <a:pt x="20853" y="12952"/>
                  <a:pt x="20835" y="12953"/>
                  <a:pt x="20818" y="12953"/>
                </a:cubicBezTo>
                <a:cubicBezTo>
                  <a:pt x="20351" y="12953"/>
                  <a:pt x="19961" y="12369"/>
                  <a:pt x="19918" y="11614"/>
                </a:cubicBezTo>
                <a:cubicBezTo>
                  <a:pt x="19709" y="8034"/>
                  <a:pt x="18923" y="1148"/>
                  <a:pt x="15971" y="171"/>
                </a:cubicBezTo>
                <a:cubicBezTo>
                  <a:pt x="15669" y="57"/>
                  <a:pt x="15351" y="1"/>
                  <a:pt x="150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8"/>
          <p:cNvSpPr/>
          <p:nvPr/>
        </p:nvSpPr>
        <p:spPr>
          <a:xfrm>
            <a:off x="8346273" y="4112419"/>
            <a:ext cx="258145" cy="1222627"/>
          </a:xfrm>
          <a:custGeom>
            <a:rect b="b" l="l" r="r" t="t"/>
            <a:pathLst>
              <a:path extrusionOk="0" h="51653" w="10906">
                <a:moveTo>
                  <a:pt x="5689" y="0"/>
                </a:moveTo>
                <a:cubicBezTo>
                  <a:pt x="5311" y="0"/>
                  <a:pt x="5005" y="306"/>
                  <a:pt x="5005" y="684"/>
                </a:cubicBezTo>
                <a:lnTo>
                  <a:pt x="5005" y="9641"/>
                </a:lnTo>
                <a:lnTo>
                  <a:pt x="887" y="4890"/>
                </a:lnTo>
                <a:cubicBezTo>
                  <a:pt x="792" y="4786"/>
                  <a:pt x="663" y="4734"/>
                  <a:pt x="534" y="4734"/>
                </a:cubicBezTo>
                <a:cubicBezTo>
                  <a:pt x="422" y="4734"/>
                  <a:pt x="311" y="4773"/>
                  <a:pt x="221" y="4851"/>
                </a:cubicBezTo>
                <a:cubicBezTo>
                  <a:pt x="25" y="5020"/>
                  <a:pt x="0" y="5314"/>
                  <a:pt x="164" y="5516"/>
                </a:cubicBezTo>
                <a:lnTo>
                  <a:pt x="5005" y="11096"/>
                </a:lnTo>
                <a:lnTo>
                  <a:pt x="5005" y="21399"/>
                </a:lnTo>
                <a:lnTo>
                  <a:pt x="1156" y="16781"/>
                </a:lnTo>
                <a:cubicBezTo>
                  <a:pt x="1058" y="16653"/>
                  <a:pt x="909" y="16585"/>
                  <a:pt x="759" y="16585"/>
                </a:cubicBezTo>
                <a:cubicBezTo>
                  <a:pt x="647" y="16585"/>
                  <a:pt x="535" y="16622"/>
                  <a:pt x="442" y="16700"/>
                </a:cubicBezTo>
                <a:cubicBezTo>
                  <a:pt x="224" y="16881"/>
                  <a:pt x="203" y="17205"/>
                  <a:pt x="391" y="17416"/>
                </a:cubicBezTo>
                <a:lnTo>
                  <a:pt x="5005" y="22953"/>
                </a:lnTo>
                <a:lnTo>
                  <a:pt x="5005" y="50969"/>
                </a:lnTo>
                <a:cubicBezTo>
                  <a:pt x="5005" y="51347"/>
                  <a:pt x="5311" y="51652"/>
                  <a:pt x="5689" y="51652"/>
                </a:cubicBezTo>
                <a:cubicBezTo>
                  <a:pt x="6064" y="51652"/>
                  <a:pt x="6369" y="51347"/>
                  <a:pt x="6369" y="50969"/>
                </a:cubicBezTo>
                <a:lnTo>
                  <a:pt x="6369" y="21689"/>
                </a:lnTo>
                <a:lnTo>
                  <a:pt x="10730" y="16660"/>
                </a:lnTo>
                <a:cubicBezTo>
                  <a:pt x="10905" y="16461"/>
                  <a:pt x="10881" y="16158"/>
                  <a:pt x="10682" y="15986"/>
                </a:cubicBezTo>
                <a:cubicBezTo>
                  <a:pt x="10593" y="15908"/>
                  <a:pt x="10482" y="15869"/>
                  <a:pt x="10371" y="15869"/>
                </a:cubicBezTo>
                <a:cubicBezTo>
                  <a:pt x="10238" y="15869"/>
                  <a:pt x="10105" y="15925"/>
                  <a:pt x="10010" y="16034"/>
                </a:cubicBezTo>
                <a:lnTo>
                  <a:pt x="6372" y="20232"/>
                </a:lnTo>
                <a:lnTo>
                  <a:pt x="6372" y="11162"/>
                </a:lnTo>
                <a:lnTo>
                  <a:pt x="10733" y="6136"/>
                </a:lnTo>
                <a:cubicBezTo>
                  <a:pt x="10905" y="5937"/>
                  <a:pt x="10884" y="5634"/>
                  <a:pt x="10685" y="5462"/>
                </a:cubicBezTo>
                <a:cubicBezTo>
                  <a:pt x="10594" y="5384"/>
                  <a:pt x="10483" y="5345"/>
                  <a:pt x="10372" y="5345"/>
                </a:cubicBezTo>
                <a:cubicBezTo>
                  <a:pt x="10238" y="5345"/>
                  <a:pt x="10105" y="5401"/>
                  <a:pt x="10010" y="5510"/>
                </a:cubicBezTo>
                <a:lnTo>
                  <a:pt x="6372" y="9705"/>
                </a:lnTo>
                <a:lnTo>
                  <a:pt x="6372" y="684"/>
                </a:lnTo>
                <a:cubicBezTo>
                  <a:pt x="6372" y="306"/>
                  <a:pt x="6064" y="0"/>
                  <a:pt x="568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8"/>
          <p:cNvSpPr/>
          <p:nvPr/>
        </p:nvSpPr>
        <p:spPr>
          <a:xfrm>
            <a:off x="76660" y="3453301"/>
            <a:ext cx="1081101" cy="1399756"/>
          </a:xfrm>
          <a:custGeom>
            <a:rect b="b" l="l" r="r" t="t"/>
            <a:pathLst>
              <a:path extrusionOk="0" h="65570" w="50643">
                <a:moveTo>
                  <a:pt x="25739" y="0"/>
                </a:moveTo>
                <a:cubicBezTo>
                  <a:pt x="25667" y="0"/>
                  <a:pt x="25596" y="1"/>
                  <a:pt x="25524" y="2"/>
                </a:cubicBezTo>
                <a:cubicBezTo>
                  <a:pt x="16739" y="108"/>
                  <a:pt x="9629" y="6736"/>
                  <a:pt x="9590" y="14932"/>
                </a:cubicBezTo>
                <a:cubicBezTo>
                  <a:pt x="9587" y="15255"/>
                  <a:pt x="9596" y="15576"/>
                  <a:pt x="9617" y="15893"/>
                </a:cubicBezTo>
                <a:cubicBezTo>
                  <a:pt x="9901" y="20378"/>
                  <a:pt x="8519" y="24796"/>
                  <a:pt x="5613" y="28386"/>
                </a:cubicBezTo>
                <a:cubicBezTo>
                  <a:pt x="1930" y="32928"/>
                  <a:pt x="0" y="38765"/>
                  <a:pt x="759" y="45037"/>
                </a:cubicBezTo>
                <a:cubicBezTo>
                  <a:pt x="2044" y="55682"/>
                  <a:pt x="11153" y="64170"/>
                  <a:pt x="22612" y="65407"/>
                </a:cubicBezTo>
                <a:cubicBezTo>
                  <a:pt x="23621" y="65516"/>
                  <a:pt x="24620" y="65569"/>
                  <a:pt x="25606" y="65569"/>
                </a:cubicBezTo>
                <a:cubicBezTo>
                  <a:pt x="39363" y="65569"/>
                  <a:pt x="50550" y="55243"/>
                  <a:pt x="50615" y="42451"/>
                </a:cubicBezTo>
                <a:cubicBezTo>
                  <a:pt x="50642" y="36969"/>
                  <a:pt x="48622" y="31921"/>
                  <a:pt x="45220" y="27935"/>
                </a:cubicBezTo>
                <a:cubicBezTo>
                  <a:pt x="42550" y="24799"/>
                  <a:pt x="41240" y="20838"/>
                  <a:pt x="41772" y="16870"/>
                </a:cubicBezTo>
                <a:cubicBezTo>
                  <a:pt x="41872" y="16132"/>
                  <a:pt x="41912" y="15388"/>
                  <a:pt x="41893" y="14644"/>
                </a:cubicBezTo>
                <a:cubicBezTo>
                  <a:pt x="41689" y="6537"/>
                  <a:pt x="34447" y="0"/>
                  <a:pt x="25739"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8"/>
          <p:cNvSpPr/>
          <p:nvPr/>
        </p:nvSpPr>
        <p:spPr>
          <a:xfrm>
            <a:off x="404800" y="3991678"/>
            <a:ext cx="433141" cy="1320556"/>
          </a:xfrm>
          <a:custGeom>
            <a:rect b="b" l="l" r="r" t="t"/>
            <a:pathLst>
              <a:path extrusionOk="0" h="61860" w="20290">
                <a:moveTo>
                  <a:pt x="10419" y="1"/>
                </a:moveTo>
                <a:cubicBezTo>
                  <a:pt x="9684" y="1"/>
                  <a:pt x="9082" y="595"/>
                  <a:pt x="9079" y="1334"/>
                </a:cubicBezTo>
                <a:lnTo>
                  <a:pt x="8973" y="23985"/>
                </a:lnTo>
                <a:lnTo>
                  <a:pt x="2520" y="16237"/>
                </a:lnTo>
                <a:cubicBezTo>
                  <a:pt x="2255" y="15928"/>
                  <a:pt x="1879" y="15770"/>
                  <a:pt x="1502" y="15770"/>
                </a:cubicBezTo>
                <a:cubicBezTo>
                  <a:pt x="1199" y="15770"/>
                  <a:pt x="895" y="15872"/>
                  <a:pt x="645" y="16080"/>
                </a:cubicBezTo>
                <a:cubicBezTo>
                  <a:pt x="82" y="16549"/>
                  <a:pt x="1" y="17380"/>
                  <a:pt x="460" y="17952"/>
                </a:cubicBezTo>
                <a:lnTo>
                  <a:pt x="8952" y="28149"/>
                </a:lnTo>
                <a:lnTo>
                  <a:pt x="8801" y="60513"/>
                </a:lnTo>
                <a:cubicBezTo>
                  <a:pt x="8798" y="61254"/>
                  <a:pt x="9397" y="61856"/>
                  <a:pt x="10135" y="61859"/>
                </a:cubicBezTo>
                <a:cubicBezTo>
                  <a:pt x="10138" y="61859"/>
                  <a:pt x="10142" y="61859"/>
                  <a:pt x="10146" y="61859"/>
                </a:cubicBezTo>
                <a:cubicBezTo>
                  <a:pt x="10882" y="61859"/>
                  <a:pt x="11477" y="61263"/>
                  <a:pt x="11480" y="60529"/>
                </a:cubicBezTo>
                <a:lnTo>
                  <a:pt x="11683" y="17846"/>
                </a:lnTo>
                <a:cubicBezTo>
                  <a:pt x="11864" y="17752"/>
                  <a:pt x="12025" y="17616"/>
                  <a:pt x="12146" y="17453"/>
                </a:cubicBezTo>
                <a:lnTo>
                  <a:pt x="19854" y="6959"/>
                </a:lnTo>
                <a:cubicBezTo>
                  <a:pt x="20290" y="6364"/>
                  <a:pt x="20163" y="5526"/>
                  <a:pt x="19567" y="5087"/>
                </a:cubicBezTo>
                <a:cubicBezTo>
                  <a:pt x="19328" y="4912"/>
                  <a:pt x="19050" y="4827"/>
                  <a:pt x="18774" y="4827"/>
                </a:cubicBezTo>
                <a:cubicBezTo>
                  <a:pt x="18362" y="4827"/>
                  <a:pt x="17956" y="5016"/>
                  <a:pt x="17695" y="5375"/>
                </a:cubicBezTo>
                <a:lnTo>
                  <a:pt x="11701" y="13531"/>
                </a:lnTo>
                <a:lnTo>
                  <a:pt x="11759" y="1347"/>
                </a:lnTo>
                <a:cubicBezTo>
                  <a:pt x="11762" y="609"/>
                  <a:pt x="11166" y="4"/>
                  <a:pt x="10425" y="1"/>
                </a:cubicBezTo>
                <a:cubicBezTo>
                  <a:pt x="10423" y="1"/>
                  <a:pt x="10421" y="1"/>
                  <a:pt x="10419"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8"/>
          <p:cNvSpPr/>
          <p:nvPr/>
        </p:nvSpPr>
        <p:spPr>
          <a:xfrm>
            <a:off x="7705626" y="4667826"/>
            <a:ext cx="711558" cy="489052"/>
          </a:xfrm>
          <a:custGeom>
            <a:rect b="b" l="l" r="r" t="t"/>
            <a:pathLst>
              <a:path extrusionOk="0" h="27894" w="39145">
                <a:moveTo>
                  <a:pt x="16693" y="1"/>
                </a:moveTo>
                <a:cubicBezTo>
                  <a:pt x="16372" y="1"/>
                  <a:pt x="16051" y="15"/>
                  <a:pt x="15729" y="45"/>
                </a:cubicBezTo>
                <a:cubicBezTo>
                  <a:pt x="11229" y="453"/>
                  <a:pt x="7645" y="3628"/>
                  <a:pt x="6505" y="7738"/>
                </a:cubicBezTo>
                <a:cubicBezTo>
                  <a:pt x="6299" y="8488"/>
                  <a:pt x="5652" y="9032"/>
                  <a:pt x="4881" y="9108"/>
                </a:cubicBezTo>
                <a:cubicBezTo>
                  <a:pt x="4588" y="9138"/>
                  <a:pt x="4297" y="9193"/>
                  <a:pt x="4013" y="9268"/>
                </a:cubicBezTo>
                <a:cubicBezTo>
                  <a:pt x="1781" y="9873"/>
                  <a:pt x="151" y="11899"/>
                  <a:pt x="64" y="14213"/>
                </a:cubicBezTo>
                <a:cubicBezTo>
                  <a:pt x="0" y="15631"/>
                  <a:pt x="505" y="17019"/>
                  <a:pt x="1467" y="18068"/>
                </a:cubicBezTo>
                <a:cubicBezTo>
                  <a:pt x="2026" y="18679"/>
                  <a:pt x="2268" y="19508"/>
                  <a:pt x="2078" y="20315"/>
                </a:cubicBezTo>
                <a:cubicBezTo>
                  <a:pt x="1718" y="21824"/>
                  <a:pt x="1663" y="23394"/>
                  <a:pt x="1914" y="24927"/>
                </a:cubicBezTo>
                <a:cubicBezTo>
                  <a:pt x="2081" y="25952"/>
                  <a:pt x="2386" y="26950"/>
                  <a:pt x="2822" y="27894"/>
                </a:cubicBezTo>
                <a:lnTo>
                  <a:pt x="37357" y="27891"/>
                </a:lnTo>
                <a:cubicBezTo>
                  <a:pt x="38534" y="26001"/>
                  <a:pt x="39144" y="23745"/>
                  <a:pt x="38933" y="21392"/>
                </a:cubicBezTo>
                <a:cubicBezTo>
                  <a:pt x="38769" y="19565"/>
                  <a:pt x="38131" y="17811"/>
                  <a:pt x="37085" y="16305"/>
                </a:cubicBezTo>
                <a:cubicBezTo>
                  <a:pt x="36468" y="15413"/>
                  <a:pt x="36232" y="14309"/>
                  <a:pt x="36426" y="13242"/>
                </a:cubicBezTo>
                <a:cubicBezTo>
                  <a:pt x="36613" y="12199"/>
                  <a:pt x="36604" y="11125"/>
                  <a:pt x="36402" y="10085"/>
                </a:cubicBezTo>
                <a:cubicBezTo>
                  <a:pt x="35642" y="6114"/>
                  <a:pt x="32122" y="3172"/>
                  <a:pt x="28082" y="3123"/>
                </a:cubicBezTo>
                <a:cubicBezTo>
                  <a:pt x="28034" y="3122"/>
                  <a:pt x="27985" y="3122"/>
                  <a:pt x="27937" y="3122"/>
                </a:cubicBezTo>
                <a:cubicBezTo>
                  <a:pt x="27285" y="3122"/>
                  <a:pt x="26638" y="3198"/>
                  <a:pt x="26005" y="3347"/>
                </a:cubicBezTo>
                <a:cubicBezTo>
                  <a:pt x="25830" y="3387"/>
                  <a:pt x="25654" y="3407"/>
                  <a:pt x="25479" y="3407"/>
                </a:cubicBezTo>
                <a:cubicBezTo>
                  <a:pt x="24852" y="3407"/>
                  <a:pt x="24242" y="3157"/>
                  <a:pt x="23767" y="2727"/>
                </a:cubicBezTo>
                <a:cubicBezTo>
                  <a:pt x="21820" y="963"/>
                  <a:pt x="19296" y="1"/>
                  <a:pt x="16693"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8"/>
          <p:cNvSpPr/>
          <p:nvPr/>
        </p:nvSpPr>
        <p:spPr>
          <a:xfrm>
            <a:off x="885645" y="3888410"/>
            <a:ext cx="711615" cy="1192282"/>
          </a:xfrm>
          <a:custGeom>
            <a:rect b="b" l="l" r="r" t="t"/>
            <a:pathLst>
              <a:path extrusionOk="0" h="50371" w="30064">
                <a:moveTo>
                  <a:pt x="15034" y="1"/>
                </a:moveTo>
                <a:cubicBezTo>
                  <a:pt x="14716" y="1"/>
                  <a:pt x="14399" y="57"/>
                  <a:pt x="14096" y="171"/>
                </a:cubicBezTo>
                <a:cubicBezTo>
                  <a:pt x="11145" y="1148"/>
                  <a:pt x="10358" y="8034"/>
                  <a:pt x="10150" y="11614"/>
                </a:cubicBezTo>
                <a:cubicBezTo>
                  <a:pt x="10106" y="12369"/>
                  <a:pt x="9716" y="12953"/>
                  <a:pt x="9249" y="12953"/>
                </a:cubicBezTo>
                <a:cubicBezTo>
                  <a:pt x="9232" y="12953"/>
                  <a:pt x="9215" y="12952"/>
                  <a:pt x="9197" y="12951"/>
                </a:cubicBezTo>
                <a:cubicBezTo>
                  <a:pt x="9141" y="12946"/>
                  <a:pt x="9082" y="12943"/>
                  <a:pt x="9022" y="12943"/>
                </a:cubicBezTo>
                <a:cubicBezTo>
                  <a:pt x="7939" y="12943"/>
                  <a:pt x="6280" y="13762"/>
                  <a:pt x="5326" y="15294"/>
                </a:cubicBezTo>
                <a:cubicBezTo>
                  <a:pt x="3929" y="17538"/>
                  <a:pt x="4074" y="23910"/>
                  <a:pt x="4247" y="27122"/>
                </a:cubicBezTo>
                <a:cubicBezTo>
                  <a:pt x="4295" y="28002"/>
                  <a:pt x="3856" y="28713"/>
                  <a:pt x="3308" y="28713"/>
                </a:cubicBezTo>
                <a:cubicBezTo>
                  <a:pt x="3304" y="28713"/>
                  <a:pt x="3301" y="28713"/>
                  <a:pt x="3297" y="28713"/>
                </a:cubicBezTo>
                <a:cubicBezTo>
                  <a:pt x="3288" y="28712"/>
                  <a:pt x="3279" y="28712"/>
                  <a:pt x="3270" y="28712"/>
                </a:cubicBezTo>
                <a:cubicBezTo>
                  <a:pt x="1277" y="28712"/>
                  <a:pt x="578" y="32075"/>
                  <a:pt x="578" y="32075"/>
                </a:cubicBezTo>
                <a:cubicBezTo>
                  <a:pt x="82" y="33866"/>
                  <a:pt x="1" y="35689"/>
                  <a:pt x="228" y="37501"/>
                </a:cubicBezTo>
                <a:cubicBezTo>
                  <a:pt x="1304" y="46079"/>
                  <a:pt x="8158" y="50371"/>
                  <a:pt x="15017" y="50371"/>
                </a:cubicBezTo>
                <a:cubicBezTo>
                  <a:pt x="21864" y="50371"/>
                  <a:pt x="28714" y="46095"/>
                  <a:pt x="29828" y="37537"/>
                </a:cubicBezTo>
                <a:cubicBezTo>
                  <a:pt x="30064" y="35713"/>
                  <a:pt x="29988" y="33878"/>
                  <a:pt x="29489" y="32075"/>
                </a:cubicBezTo>
                <a:cubicBezTo>
                  <a:pt x="29489" y="32075"/>
                  <a:pt x="28791" y="28712"/>
                  <a:pt x="26797" y="28712"/>
                </a:cubicBezTo>
                <a:cubicBezTo>
                  <a:pt x="26788" y="28712"/>
                  <a:pt x="26779" y="28712"/>
                  <a:pt x="26770" y="28713"/>
                </a:cubicBezTo>
                <a:cubicBezTo>
                  <a:pt x="26767" y="28713"/>
                  <a:pt x="26763" y="28713"/>
                  <a:pt x="26760" y="28713"/>
                </a:cubicBezTo>
                <a:cubicBezTo>
                  <a:pt x="26214" y="28713"/>
                  <a:pt x="25773" y="28002"/>
                  <a:pt x="25821" y="27122"/>
                </a:cubicBezTo>
                <a:cubicBezTo>
                  <a:pt x="25993" y="23910"/>
                  <a:pt x="26141" y="17538"/>
                  <a:pt x="24741" y="15294"/>
                </a:cubicBezTo>
                <a:cubicBezTo>
                  <a:pt x="23787" y="13759"/>
                  <a:pt x="22129" y="12943"/>
                  <a:pt x="21046" y="12943"/>
                </a:cubicBezTo>
                <a:cubicBezTo>
                  <a:pt x="20986" y="12943"/>
                  <a:pt x="20927" y="12946"/>
                  <a:pt x="20870" y="12951"/>
                </a:cubicBezTo>
                <a:cubicBezTo>
                  <a:pt x="20853" y="12952"/>
                  <a:pt x="20835" y="12953"/>
                  <a:pt x="20818" y="12953"/>
                </a:cubicBezTo>
                <a:cubicBezTo>
                  <a:pt x="20351" y="12953"/>
                  <a:pt x="19961" y="12369"/>
                  <a:pt x="19918" y="11614"/>
                </a:cubicBezTo>
                <a:cubicBezTo>
                  <a:pt x="19709" y="8034"/>
                  <a:pt x="18923" y="1148"/>
                  <a:pt x="15971" y="171"/>
                </a:cubicBezTo>
                <a:cubicBezTo>
                  <a:pt x="15669" y="57"/>
                  <a:pt x="15351" y="1"/>
                  <a:pt x="150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8"/>
          <p:cNvSpPr/>
          <p:nvPr/>
        </p:nvSpPr>
        <p:spPr>
          <a:xfrm>
            <a:off x="1107273" y="4264819"/>
            <a:ext cx="258145" cy="1222627"/>
          </a:xfrm>
          <a:custGeom>
            <a:rect b="b" l="l" r="r" t="t"/>
            <a:pathLst>
              <a:path extrusionOk="0" h="51653" w="10906">
                <a:moveTo>
                  <a:pt x="5689" y="0"/>
                </a:moveTo>
                <a:cubicBezTo>
                  <a:pt x="5311" y="0"/>
                  <a:pt x="5005" y="306"/>
                  <a:pt x="5005" y="684"/>
                </a:cubicBezTo>
                <a:lnTo>
                  <a:pt x="5005" y="9641"/>
                </a:lnTo>
                <a:lnTo>
                  <a:pt x="887" y="4890"/>
                </a:lnTo>
                <a:cubicBezTo>
                  <a:pt x="792" y="4786"/>
                  <a:pt x="663" y="4734"/>
                  <a:pt x="534" y="4734"/>
                </a:cubicBezTo>
                <a:cubicBezTo>
                  <a:pt x="422" y="4734"/>
                  <a:pt x="311" y="4773"/>
                  <a:pt x="221" y="4851"/>
                </a:cubicBezTo>
                <a:cubicBezTo>
                  <a:pt x="25" y="5020"/>
                  <a:pt x="0" y="5314"/>
                  <a:pt x="164" y="5516"/>
                </a:cubicBezTo>
                <a:lnTo>
                  <a:pt x="5005" y="11096"/>
                </a:lnTo>
                <a:lnTo>
                  <a:pt x="5005" y="21399"/>
                </a:lnTo>
                <a:lnTo>
                  <a:pt x="1156" y="16781"/>
                </a:lnTo>
                <a:cubicBezTo>
                  <a:pt x="1058" y="16653"/>
                  <a:pt x="909" y="16585"/>
                  <a:pt x="759" y="16585"/>
                </a:cubicBezTo>
                <a:cubicBezTo>
                  <a:pt x="647" y="16585"/>
                  <a:pt x="535" y="16622"/>
                  <a:pt x="442" y="16700"/>
                </a:cubicBezTo>
                <a:cubicBezTo>
                  <a:pt x="224" y="16881"/>
                  <a:pt x="203" y="17205"/>
                  <a:pt x="391" y="17416"/>
                </a:cubicBezTo>
                <a:lnTo>
                  <a:pt x="5005" y="22953"/>
                </a:lnTo>
                <a:lnTo>
                  <a:pt x="5005" y="50969"/>
                </a:lnTo>
                <a:cubicBezTo>
                  <a:pt x="5005" y="51347"/>
                  <a:pt x="5311" y="51652"/>
                  <a:pt x="5689" y="51652"/>
                </a:cubicBezTo>
                <a:cubicBezTo>
                  <a:pt x="6064" y="51652"/>
                  <a:pt x="6369" y="51347"/>
                  <a:pt x="6369" y="50969"/>
                </a:cubicBezTo>
                <a:lnTo>
                  <a:pt x="6369" y="21689"/>
                </a:lnTo>
                <a:lnTo>
                  <a:pt x="10730" y="16660"/>
                </a:lnTo>
                <a:cubicBezTo>
                  <a:pt x="10905" y="16461"/>
                  <a:pt x="10881" y="16158"/>
                  <a:pt x="10682" y="15986"/>
                </a:cubicBezTo>
                <a:cubicBezTo>
                  <a:pt x="10593" y="15908"/>
                  <a:pt x="10482" y="15869"/>
                  <a:pt x="10371" y="15869"/>
                </a:cubicBezTo>
                <a:cubicBezTo>
                  <a:pt x="10238" y="15869"/>
                  <a:pt x="10105" y="15925"/>
                  <a:pt x="10010" y="16034"/>
                </a:cubicBezTo>
                <a:lnTo>
                  <a:pt x="6372" y="20232"/>
                </a:lnTo>
                <a:lnTo>
                  <a:pt x="6372" y="11162"/>
                </a:lnTo>
                <a:lnTo>
                  <a:pt x="10733" y="6136"/>
                </a:lnTo>
                <a:cubicBezTo>
                  <a:pt x="10905" y="5937"/>
                  <a:pt x="10884" y="5634"/>
                  <a:pt x="10685" y="5462"/>
                </a:cubicBezTo>
                <a:cubicBezTo>
                  <a:pt x="10594" y="5384"/>
                  <a:pt x="10483" y="5345"/>
                  <a:pt x="10372" y="5345"/>
                </a:cubicBezTo>
                <a:cubicBezTo>
                  <a:pt x="10238" y="5345"/>
                  <a:pt x="10105" y="5401"/>
                  <a:pt x="10010" y="5510"/>
                </a:cubicBezTo>
                <a:lnTo>
                  <a:pt x="6372" y="9705"/>
                </a:lnTo>
                <a:lnTo>
                  <a:pt x="6372" y="684"/>
                </a:lnTo>
                <a:cubicBezTo>
                  <a:pt x="6372" y="306"/>
                  <a:pt x="6064" y="0"/>
                  <a:pt x="568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49"/>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Existing System Architecture</a:t>
            </a:r>
            <a:endParaRPr/>
          </a:p>
        </p:txBody>
      </p:sp>
      <p:graphicFrame>
        <p:nvGraphicFramePr>
          <p:cNvPr id="830" name="Google Shape;830;p49"/>
          <p:cNvGraphicFramePr/>
          <p:nvPr/>
        </p:nvGraphicFramePr>
        <p:xfrm>
          <a:off x="273275" y="1045195"/>
          <a:ext cx="3000000" cy="3000000"/>
        </p:xfrm>
        <a:graphic>
          <a:graphicData uri="http://schemas.openxmlformats.org/drawingml/2006/table">
            <a:tbl>
              <a:tblPr bandRow="1" firstRow="1">
                <a:noFill/>
                <a:tableStyleId>{A574C63C-C6D4-47C8-B567-A9E897527737}</a:tableStyleId>
              </a:tblPr>
              <a:tblGrid>
                <a:gridCol w="1790875"/>
                <a:gridCol w="6784125"/>
              </a:tblGrid>
              <a:tr h="649075">
                <a:tc>
                  <a:txBody>
                    <a:bodyPr/>
                    <a:lstStyle/>
                    <a:p>
                      <a:pPr indent="0" lvl="0" marL="0" marR="0" rtl="0" algn="l">
                        <a:lnSpc>
                          <a:spcPct val="100000"/>
                        </a:lnSpc>
                        <a:spcBef>
                          <a:spcPts val="0"/>
                        </a:spcBef>
                        <a:spcAft>
                          <a:spcPts val="0"/>
                        </a:spcAft>
                        <a:buClr>
                          <a:srgbClr val="000000"/>
                        </a:buClr>
                        <a:buSzPts val="1400"/>
                        <a:buFont typeface="Arial"/>
                        <a:buNone/>
                      </a:pPr>
                      <a:r>
                        <a:rPr lang="en">
                          <a:solidFill>
                            <a:srgbClr val="000000"/>
                          </a:solidFill>
                        </a:rPr>
                        <a:t>Data Visualization</a:t>
                      </a:r>
                      <a:endParaRPr sz="1400" u="none" cap="none" strike="noStrike">
                        <a:solidFill>
                          <a:srgbClr val="000000"/>
                        </a:solidFill>
                      </a:endParaRPr>
                    </a:p>
                  </a:txBody>
                  <a:tcPr marT="34300" marB="34300" marR="91450" marL="91450">
                    <a:solidFill>
                      <a:srgbClr val="D8D8D8">
                        <a:alpha val="46270"/>
                      </a:srgbClr>
                    </a:solidFill>
                  </a:tcPr>
                </a:tc>
                <a:tc>
                  <a:txBody>
                    <a:bodyPr/>
                    <a:lstStyle/>
                    <a:p>
                      <a:pPr indent="0" lvl="0" marL="0" rtl="0" algn="l">
                        <a:spcBef>
                          <a:spcPts val="0"/>
                        </a:spcBef>
                        <a:spcAft>
                          <a:spcPts val="0"/>
                        </a:spcAft>
                        <a:buNone/>
                      </a:pPr>
                      <a:r>
                        <a:rPr lang="en">
                          <a:solidFill>
                            <a:srgbClr val="000000"/>
                          </a:solidFill>
                          <a:latin typeface="Arial"/>
                          <a:ea typeface="Arial"/>
                          <a:cs typeface="Arial"/>
                          <a:sym typeface="Arial"/>
                        </a:rPr>
                        <a:t>                         </a:t>
                      </a:r>
                      <a:endParaRPr>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a:p>
                  </a:txBody>
                  <a:tcPr marT="34300" marB="34300" marR="91450" marL="91450">
                    <a:solidFill>
                      <a:srgbClr val="D8D8D8">
                        <a:alpha val="46270"/>
                      </a:srgbClr>
                    </a:solidFill>
                  </a:tcPr>
                </a:tc>
              </a:tr>
              <a:tr h="741775">
                <a:tc>
                  <a:txBody>
                    <a:bodyPr/>
                    <a:lstStyle/>
                    <a:p>
                      <a:pPr indent="0" lvl="0" marL="0" rtl="0" algn="l">
                        <a:spcBef>
                          <a:spcPts val="0"/>
                        </a:spcBef>
                        <a:spcAft>
                          <a:spcPts val="0"/>
                        </a:spcAft>
                        <a:buClr>
                          <a:srgbClr val="000000"/>
                        </a:buClr>
                        <a:buSzPts val="1400"/>
                        <a:buFont typeface="Arial"/>
                        <a:buNone/>
                      </a:pPr>
                      <a:r>
                        <a:rPr b="1" lang="en"/>
                        <a:t>Data Access</a:t>
                      </a:r>
                      <a:endParaRPr b="1" sz="1400" u="none" cap="none" strike="noStrike"/>
                    </a:p>
                  </a:txBody>
                  <a:tcPr marT="34300" marB="34300" marR="91450" marL="91450">
                    <a:solidFill>
                      <a:srgbClr val="D8D8D8">
                        <a:alpha val="46270"/>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34300" marB="34300" marR="91450" marL="91450">
                    <a:solidFill>
                      <a:srgbClr val="D8D8D8">
                        <a:alpha val="46270"/>
                      </a:srgbClr>
                    </a:solidFill>
                  </a:tcPr>
                </a:tc>
              </a:tr>
              <a:tr h="695425">
                <a:tc>
                  <a:txBody>
                    <a:bodyPr/>
                    <a:lstStyle/>
                    <a:p>
                      <a:pPr indent="0" lvl="0" marL="0" rtl="0" algn="l">
                        <a:spcBef>
                          <a:spcPts val="0"/>
                        </a:spcBef>
                        <a:spcAft>
                          <a:spcPts val="0"/>
                        </a:spcAft>
                        <a:buClr>
                          <a:srgbClr val="000000"/>
                        </a:buClr>
                        <a:buSzPts val="1400"/>
                        <a:buFont typeface="Arial"/>
                        <a:buNone/>
                      </a:pPr>
                      <a:r>
                        <a:rPr b="1" lang="en"/>
                        <a:t>Data Processing Layer</a:t>
                      </a:r>
                      <a:endParaRPr b="1"/>
                    </a:p>
                    <a:p>
                      <a:pPr indent="0" lvl="0" marL="0" marR="0" rtl="0" algn="l">
                        <a:lnSpc>
                          <a:spcPct val="100000"/>
                        </a:lnSpc>
                        <a:spcBef>
                          <a:spcPts val="0"/>
                        </a:spcBef>
                        <a:spcAft>
                          <a:spcPts val="0"/>
                        </a:spcAft>
                        <a:buClr>
                          <a:srgbClr val="000000"/>
                        </a:buClr>
                        <a:buSzPts val="1400"/>
                        <a:buFont typeface="Arial"/>
                        <a:buNone/>
                      </a:pPr>
                      <a:r>
                        <a:t/>
                      </a:r>
                      <a:endParaRPr b="1"/>
                    </a:p>
                  </a:txBody>
                  <a:tcPr marT="34300" marB="34300" marR="91450" marL="91450">
                    <a:solidFill>
                      <a:srgbClr val="D8D8D8">
                        <a:alpha val="46270"/>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34300" marB="34300" marR="91450" marL="91450">
                    <a:solidFill>
                      <a:srgbClr val="D8D8D8">
                        <a:alpha val="46270"/>
                      </a:srgbClr>
                    </a:solidFill>
                  </a:tcPr>
                </a:tc>
              </a:tr>
              <a:tr h="628350">
                <a:tc>
                  <a:txBody>
                    <a:bodyPr/>
                    <a:lstStyle/>
                    <a:p>
                      <a:pPr indent="0" lvl="0" marL="0" marR="0" rtl="0" algn="l">
                        <a:lnSpc>
                          <a:spcPct val="100000"/>
                        </a:lnSpc>
                        <a:spcBef>
                          <a:spcPts val="0"/>
                        </a:spcBef>
                        <a:spcAft>
                          <a:spcPts val="0"/>
                        </a:spcAft>
                        <a:buClr>
                          <a:srgbClr val="000000"/>
                        </a:buClr>
                        <a:buSzPts val="1400"/>
                        <a:buFont typeface="Arial"/>
                        <a:buNone/>
                      </a:pPr>
                      <a:r>
                        <a:rPr b="1" lang="en"/>
                        <a:t>Cluster Resource Management</a:t>
                      </a:r>
                      <a:endParaRPr b="1" sz="1400" u="none" cap="none" strike="noStrike"/>
                    </a:p>
                  </a:txBody>
                  <a:tcPr marT="34300" marB="34300" marR="91450" marL="91450">
                    <a:solidFill>
                      <a:srgbClr val="D8D8D8">
                        <a:alpha val="46270"/>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34300" marB="34300" marR="91450" marL="91450">
                    <a:solidFill>
                      <a:srgbClr val="D8D8D8">
                        <a:alpha val="46270"/>
                      </a:srgbClr>
                    </a:solidFill>
                  </a:tcPr>
                </a:tc>
              </a:tr>
              <a:tr h="767275">
                <a:tc>
                  <a:txBody>
                    <a:bodyPr/>
                    <a:lstStyle/>
                    <a:p>
                      <a:pPr indent="0" lvl="0" marL="0" marR="0" rtl="0" algn="l">
                        <a:lnSpc>
                          <a:spcPct val="100000"/>
                        </a:lnSpc>
                        <a:spcBef>
                          <a:spcPts val="0"/>
                        </a:spcBef>
                        <a:spcAft>
                          <a:spcPts val="0"/>
                        </a:spcAft>
                        <a:buClr>
                          <a:srgbClr val="000000"/>
                        </a:buClr>
                        <a:buSzPts val="1400"/>
                        <a:buFont typeface="Arial"/>
                        <a:buNone/>
                      </a:pPr>
                      <a:r>
                        <a:t/>
                      </a:r>
                      <a:endParaRPr b="1"/>
                    </a:p>
                    <a:p>
                      <a:pPr indent="0" lvl="0" marL="0" marR="0" rtl="0" algn="l">
                        <a:lnSpc>
                          <a:spcPct val="100000"/>
                        </a:lnSpc>
                        <a:spcBef>
                          <a:spcPts val="0"/>
                        </a:spcBef>
                        <a:spcAft>
                          <a:spcPts val="0"/>
                        </a:spcAft>
                        <a:buClr>
                          <a:srgbClr val="000000"/>
                        </a:buClr>
                        <a:buSzPts val="1400"/>
                        <a:buFont typeface="Arial"/>
                        <a:buNone/>
                      </a:pPr>
                      <a:r>
                        <a:rPr b="1" lang="en"/>
                        <a:t>Data Storage  Layer</a:t>
                      </a:r>
                      <a:endParaRPr b="1" sz="1400" u="none" cap="none" strike="noStrike"/>
                    </a:p>
                  </a:txBody>
                  <a:tcPr marT="34300" marB="34300" marR="91450" marL="91450">
                    <a:solidFill>
                      <a:srgbClr val="D8D8D8">
                        <a:alpha val="46270"/>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a:t>                </a:t>
                      </a:r>
                      <a:endParaRPr sz="1400" u="none" cap="none" strike="noStrike"/>
                    </a:p>
                  </a:txBody>
                  <a:tcPr marT="34300" marB="34300" marR="91450" marL="91450">
                    <a:solidFill>
                      <a:srgbClr val="D8D8D8">
                        <a:alpha val="46270"/>
                      </a:srgbClr>
                    </a:solidFill>
                  </a:tcPr>
                </a:tc>
              </a:tr>
            </a:tbl>
          </a:graphicData>
        </a:graphic>
      </p:graphicFrame>
      <p:sp>
        <p:nvSpPr>
          <p:cNvPr id="831" name="Google Shape;831;p49"/>
          <p:cNvSpPr txBox="1"/>
          <p:nvPr/>
        </p:nvSpPr>
        <p:spPr>
          <a:xfrm>
            <a:off x="1297500" y="1567550"/>
            <a:ext cx="7038900" cy="2911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300">
              <a:solidFill>
                <a:srgbClr val="FFFFFF"/>
              </a:solidFill>
              <a:latin typeface="Lato"/>
              <a:ea typeface="Lato"/>
              <a:cs typeface="Lato"/>
              <a:sym typeface="Lato"/>
            </a:endParaRPr>
          </a:p>
        </p:txBody>
      </p:sp>
      <p:graphicFrame>
        <p:nvGraphicFramePr>
          <p:cNvPr id="832" name="Google Shape;832;p49"/>
          <p:cNvGraphicFramePr/>
          <p:nvPr/>
        </p:nvGraphicFramePr>
        <p:xfrm>
          <a:off x="273275" y="1045195"/>
          <a:ext cx="3000000" cy="3000000"/>
        </p:xfrm>
        <a:graphic>
          <a:graphicData uri="http://schemas.openxmlformats.org/drawingml/2006/table">
            <a:tbl>
              <a:tblPr bandRow="1" firstRow="1">
                <a:noFill/>
                <a:tableStyleId>{A574C63C-C6D4-47C8-B567-A9E897527737}</a:tableStyleId>
              </a:tblPr>
              <a:tblGrid>
                <a:gridCol w="1790875"/>
                <a:gridCol w="6784125"/>
              </a:tblGrid>
              <a:tr h="649075">
                <a:tc>
                  <a:txBody>
                    <a:bodyPr/>
                    <a:lstStyle/>
                    <a:p>
                      <a:pPr indent="0" lvl="0" marL="0" marR="0" rtl="0" algn="l">
                        <a:lnSpc>
                          <a:spcPct val="100000"/>
                        </a:lnSpc>
                        <a:spcBef>
                          <a:spcPts val="0"/>
                        </a:spcBef>
                        <a:spcAft>
                          <a:spcPts val="0"/>
                        </a:spcAft>
                        <a:buClr>
                          <a:srgbClr val="000000"/>
                        </a:buClr>
                        <a:buSzPts val="1400"/>
                        <a:buFont typeface="Arial"/>
                        <a:buNone/>
                      </a:pPr>
                      <a:r>
                        <a:rPr lang="en">
                          <a:solidFill>
                            <a:srgbClr val="000000"/>
                          </a:solidFill>
                        </a:rPr>
                        <a:t>Data Visualization</a:t>
                      </a:r>
                      <a:endParaRPr sz="1400" u="none" cap="none" strike="noStrike">
                        <a:solidFill>
                          <a:srgbClr val="000000"/>
                        </a:solidFill>
                      </a:endParaRPr>
                    </a:p>
                  </a:txBody>
                  <a:tcPr marT="34300" marB="34300" marR="91450" marL="91450">
                    <a:solidFill>
                      <a:srgbClr val="D8D8D8">
                        <a:alpha val="46270"/>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34300" marB="34300" marR="91450" marL="91450">
                    <a:solidFill>
                      <a:srgbClr val="D8D8D8">
                        <a:alpha val="46270"/>
                      </a:srgbClr>
                    </a:solidFill>
                  </a:tcPr>
                </a:tc>
              </a:tr>
              <a:tr h="741775">
                <a:tc>
                  <a:txBody>
                    <a:bodyPr/>
                    <a:lstStyle/>
                    <a:p>
                      <a:pPr indent="0" lvl="0" marL="0" rtl="0" algn="l">
                        <a:spcBef>
                          <a:spcPts val="0"/>
                        </a:spcBef>
                        <a:spcAft>
                          <a:spcPts val="0"/>
                        </a:spcAft>
                        <a:buClr>
                          <a:srgbClr val="000000"/>
                        </a:buClr>
                        <a:buSzPts val="1400"/>
                        <a:buFont typeface="Arial"/>
                        <a:buNone/>
                      </a:pPr>
                      <a:r>
                        <a:rPr b="1" lang="en"/>
                        <a:t>Data Access</a:t>
                      </a:r>
                      <a:endParaRPr b="1" sz="1400" u="none" cap="none" strike="noStrike"/>
                    </a:p>
                  </a:txBody>
                  <a:tcPr marT="34300" marB="34300" marR="91450" marL="91450">
                    <a:solidFill>
                      <a:srgbClr val="D8D8D8">
                        <a:alpha val="46270"/>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34300" marB="34300" marR="91450" marL="91450">
                    <a:solidFill>
                      <a:srgbClr val="D8D8D8">
                        <a:alpha val="46270"/>
                      </a:srgbClr>
                    </a:solidFill>
                  </a:tcPr>
                </a:tc>
              </a:tr>
              <a:tr h="695425">
                <a:tc>
                  <a:txBody>
                    <a:bodyPr/>
                    <a:lstStyle/>
                    <a:p>
                      <a:pPr indent="0" lvl="0" marL="0" rtl="0" algn="l">
                        <a:spcBef>
                          <a:spcPts val="0"/>
                        </a:spcBef>
                        <a:spcAft>
                          <a:spcPts val="0"/>
                        </a:spcAft>
                        <a:buClr>
                          <a:srgbClr val="000000"/>
                        </a:buClr>
                        <a:buSzPts val="1400"/>
                        <a:buFont typeface="Arial"/>
                        <a:buNone/>
                      </a:pPr>
                      <a:r>
                        <a:rPr b="1" lang="en"/>
                        <a:t>Data Processing Layer</a:t>
                      </a:r>
                      <a:endParaRPr b="1"/>
                    </a:p>
                    <a:p>
                      <a:pPr indent="0" lvl="0" marL="0" marR="0" rtl="0" algn="l">
                        <a:lnSpc>
                          <a:spcPct val="100000"/>
                        </a:lnSpc>
                        <a:spcBef>
                          <a:spcPts val="0"/>
                        </a:spcBef>
                        <a:spcAft>
                          <a:spcPts val="0"/>
                        </a:spcAft>
                        <a:buClr>
                          <a:srgbClr val="000000"/>
                        </a:buClr>
                        <a:buSzPts val="1400"/>
                        <a:buFont typeface="Arial"/>
                        <a:buNone/>
                      </a:pPr>
                      <a:r>
                        <a:t/>
                      </a:r>
                      <a:endParaRPr b="1"/>
                    </a:p>
                  </a:txBody>
                  <a:tcPr marT="34300" marB="34300" marR="91450" marL="91450">
                    <a:solidFill>
                      <a:srgbClr val="D8D8D8">
                        <a:alpha val="46270"/>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34300" marB="34300" marR="91450" marL="91450">
                    <a:solidFill>
                      <a:srgbClr val="D8D8D8">
                        <a:alpha val="46270"/>
                      </a:srgbClr>
                    </a:solidFill>
                  </a:tcPr>
                </a:tc>
              </a:tr>
              <a:tr h="628350">
                <a:tc>
                  <a:txBody>
                    <a:bodyPr/>
                    <a:lstStyle/>
                    <a:p>
                      <a:pPr indent="0" lvl="0" marL="0" marR="0" rtl="0" algn="l">
                        <a:lnSpc>
                          <a:spcPct val="100000"/>
                        </a:lnSpc>
                        <a:spcBef>
                          <a:spcPts val="0"/>
                        </a:spcBef>
                        <a:spcAft>
                          <a:spcPts val="0"/>
                        </a:spcAft>
                        <a:buClr>
                          <a:srgbClr val="000000"/>
                        </a:buClr>
                        <a:buSzPts val="1400"/>
                        <a:buFont typeface="Arial"/>
                        <a:buNone/>
                      </a:pPr>
                      <a:r>
                        <a:rPr b="1" lang="en"/>
                        <a:t>Cluster Resource Management</a:t>
                      </a:r>
                      <a:endParaRPr b="1" sz="1400" u="none" cap="none" strike="noStrike"/>
                    </a:p>
                  </a:txBody>
                  <a:tcPr marT="34300" marB="34300" marR="91450" marL="91450">
                    <a:solidFill>
                      <a:srgbClr val="D8D8D8">
                        <a:alpha val="46270"/>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34300" marB="34300" marR="91450" marL="91450">
                    <a:solidFill>
                      <a:srgbClr val="D8D8D8">
                        <a:alpha val="46270"/>
                      </a:srgbClr>
                    </a:solidFill>
                  </a:tcPr>
                </a:tc>
              </a:tr>
              <a:tr h="767275">
                <a:tc>
                  <a:txBody>
                    <a:bodyPr/>
                    <a:lstStyle/>
                    <a:p>
                      <a:pPr indent="0" lvl="0" marL="0" marR="0" rtl="0" algn="l">
                        <a:lnSpc>
                          <a:spcPct val="100000"/>
                        </a:lnSpc>
                        <a:spcBef>
                          <a:spcPts val="0"/>
                        </a:spcBef>
                        <a:spcAft>
                          <a:spcPts val="0"/>
                        </a:spcAft>
                        <a:buClr>
                          <a:srgbClr val="000000"/>
                        </a:buClr>
                        <a:buSzPts val="1400"/>
                        <a:buFont typeface="Arial"/>
                        <a:buNone/>
                      </a:pPr>
                      <a:r>
                        <a:t/>
                      </a:r>
                      <a:endParaRPr b="1"/>
                    </a:p>
                    <a:p>
                      <a:pPr indent="0" lvl="0" marL="0" marR="0" rtl="0" algn="l">
                        <a:lnSpc>
                          <a:spcPct val="100000"/>
                        </a:lnSpc>
                        <a:spcBef>
                          <a:spcPts val="0"/>
                        </a:spcBef>
                        <a:spcAft>
                          <a:spcPts val="0"/>
                        </a:spcAft>
                        <a:buClr>
                          <a:srgbClr val="000000"/>
                        </a:buClr>
                        <a:buSzPts val="1400"/>
                        <a:buFont typeface="Arial"/>
                        <a:buNone/>
                      </a:pPr>
                      <a:r>
                        <a:rPr b="1" lang="en"/>
                        <a:t>Data Storage  Layer</a:t>
                      </a:r>
                      <a:endParaRPr b="1" sz="1400" u="none" cap="none" strike="noStrike"/>
                    </a:p>
                  </a:txBody>
                  <a:tcPr marT="34300" marB="34300" marR="91450" marL="91450">
                    <a:solidFill>
                      <a:srgbClr val="D8D8D8">
                        <a:alpha val="46270"/>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a:t>                </a:t>
                      </a:r>
                      <a:endParaRPr sz="1400" u="none" cap="none" strike="noStrike"/>
                    </a:p>
                  </a:txBody>
                  <a:tcPr marT="34300" marB="34300" marR="91450" marL="91450">
                    <a:solidFill>
                      <a:srgbClr val="D8D8D8">
                        <a:alpha val="46270"/>
                      </a:srgbClr>
                    </a:solidFill>
                  </a:tcPr>
                </a:tc>
              </a:tr>
            </a:tbl>
          </a:graphicData>
        </a:graphic>
      </p:graphicFrame>
      <p:sp>
        <p:nvSpPr>
          <p:cNvPr id="833" name="Google Shape;833;p49"/>
          <p:cNvSpPr/>
          <p:nvPr/>
        </p:nvSpPr>
        <p:spPr>
          <a:xfrm>
            <a:off x="2625375" y="3917700"/>
            <a:ext cx="5513100" cy="477300"/>
          </a:xfrm>
          <a:prstGeom prst="roundRect">
            <a:avLst>
              <a:gd fmla="val 16667" name="adj"/>
            </a:avLst>
          </a:prstGeom>
          <a:solidFill>
            <a:srgbClr val="82C7A5"/>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b="1" lang="en"/>
              <a:t>HDFS(On premise)</a:t>
            </a:r>
            <a:endParaRPr b="1"/>
          </a:p>
          <a:p>
            <a:pPr indent="0" lvl="0" marL="0" rtl="0" algn="l">
              <a:spcBef>
                <a:spcPts val="0"/>
              </a:spcBef>
              <a:spcAft>
                <a:spcPts val="0"/>
              </a:spcAft>
              <a:buNone/>
            </a:pPr>
            <a:r>
              <a:rPr b="1" lang="en"/>
              <a:t>                           (Hadoop Distributed File System)</a:t>
            </a:r>
            <a:endParaRPr b="1"/>
          </a:p>
        </p:txBody>
      </p:sp>
      <p:sp>
        <p:nvSpPr>
          <p:cNvPr id="834" name="Google Shape;834;p49"/>
          <p:cNvSpPr txBox="1"/>
          <p:nvPr/>
        </p:nvSpPr>
        <p:spPr>
          <a:xfrm>
            <a:off x="2711025" y="3584075"/>
            <a:ext cx="534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835" name="Google Shape;835;p49"/>
          <p:cNvSpPr/>
          <p:nvPr/>
        </p:nvSpPr>
        <p:spPr>
          <a:xfrm>
            <a:off x="2665125" y="3232525"/>
            <a:ext cx="5433600" cy="400200"/>
          </a:xfrm>
          <a:prstGeom prst="roundRect">
            <a:avLst>
              <a:gd fmla="val 16667" name="adj"/>
            </a:avLst>
          </a:prstGeom>
          <a:solidFill>
            <a:srgbClr val="F1C232"/>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b="1" lang="en"/>
              <a:t>  </a:t>
            </a:r>
            <a:endParaRPr b="1"/>
          </a:p>
          <a:p>
            <a:pPr indent="0" lvl="0" marL="0" rtl="0" algn="l">
              <a:spcBef>
                <a:spcPts val="0"/>
              </a:spcBef>
              <a:spcAft>
                <a:spcPts val="0"/>
              </a:spcAft>
              <a:buNone/>
            </a:pPr>
            <a:r>
              <a:rPr b="1" lang="en"/>
              <a:t>                                              YARN  </a:t>
            </a:r>
            <a:endParaRPr b="1"/>
          </a:p>
          <a:p>
            <a:pPr indent="0" lvl="0" marL="0" rtl="0" algn="l">
              <a:spcBef>
                <a:spcPts val="0"/>
              </a:spcBef>
              <a:spcAft>
                <a:spcPts val="0"/>
              </a:spcAft>
              <a:buNone/>
            </a:pPr>
            <a:r>
              <a:rPr b="1" lang="en"/>
              <a:t>                      </a:t>
            </a:r>
            <a:endParaRPr b="1"/>
          </a:p>
        </p:txBody>
      </p:sp>
      <p:sp>
        <p:nvSpPr>
          <p:cNvPr id="836" name="Google Shape;836;p49"/>
          <p:cNvSpPr/>
          <p:nvPr/>
        </p:nvSpPr>
        <p:spPr>
          <a:xfrm>
            <a:off x="2665125" y="2571750"/>
            <a:ext cx="5433600" cy="477300"/>
          </a:xfrm>
          <a:prstGeom prst="roundRect">
            <a:avLst>
              <a:gd fmla="val 16667" name="adj"/>
            </a:avLst>
          </a:prstGeom>
          <a:solidFill>
            <a:srgbClr val="4A86E8"/>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b="1" lang="en"/>
              <a:t>MapReduce</a:t>
            </a:r>
            <a:endParaRPr b="1"/>
          </a:p>
        </p:txBody>
      </p:sp>
      <p:sp>
        <p:nvSpPr>
          <p:cNvPr id="837" name="Google Shape;837;p49"/>
          <p:cNvSpPr/>
          <p:nvPr/>
        </p:nvSpPr>
        <p:spPr>
          <a:xfrm>
            <a:off x="2711025" y="1769075"/>
            <a:ext cx="5341800" cy="569100"/>
          </a:xfrm>
          <a:prstGeom prst="roundRect">
            <a:avLst>
              <a:gd fmla="val 16667" name="adj"/>
            </a:avLst>
          </a:prstGeom>
          <a:solidFill>
            <a:srgbClr val="C27BA0"/>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9"/>
          <p:cNvSpPr txBox="1"/>
          <p:nvPr/>
        </p:nvSpPr>
        <p:spPr>
          <a:xfrm>
            <a:off x="2848900" y="1853525"/>
            <a:ext cx="105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Hive (SQL)</a:t>
            </a:r>
            <a:endParaRPr b="1">
              <a:latin typeface="Lato"/>
              <a:ea typeface="Lato"/>
              <a:cs typeface="Lato"/>
              <a:sym typeface="Lato"/>
            </a:endParaRPr>
          </a:p>
        </p:txBody>
      </p:sp>
      <p:sp>
        <p:nvSpPr>
          <p:cNvPr id="839" name="Google Shape;839;p49"/>
          <p:cNvSpPr txBox="1"/>
          <p:nvPr/>
        </p:nvSpPr>
        <p:spPr>
          <a:xfrm>
            <a:off x="4339350" y="1745825"/>
            <a:ext cx="1780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            Mahout</a:t>
            </a:r>
            <a:endParaRPr b="1">
              <a:latin typeface="Lato"/>
              <a:ea typeface="Lato"/>
              <a:cs typeface="Lato"/>
              <a:sym typeface="Lato"/>
            </a:endParaRPr>
          </a:p>
          <a:p>
            <a:pPr indent="0" lvl="0" marL="0" rtl="0" algn="l">
              <a:spcBef>
                <a:spcPts val="0"/>
              </a:spcBef>
              <a:spcAft>
                <a:spcPts val="0"/>
              </a:spcAft>
              <a:buNone/>
            </a:pPr>
            <a:r>
              <a:rPr b="1" lang="en">
                <a:latin typeface="Lato"/>
                <a:ea typeface="Lato"/>
                <a:cs typeface="Lato"/>
                <a:sym typeface="Lato"/>
              </a:rPr>
              <a:t>(Machine Learning)</a:t>
            </a:r>
            <a:endParaRPr b="1">
              <a:latin typeface="Lato"/>
              <a:ea typeface="Lato"/>
              <a:cs typeface="Lato"/>
              <a:sym typeface="Lato"/>
            </a:endParaRPr>
          </a:p>
        </p:txBody>
      </p:sp>
      <p:sp>
        <p:nvSpPr>
          <p:cNvPr id="840" name="Google Shape;840;p49"/>
          <p:cNvSpPr txBox="1"/>
          <p:nvPr/>
        </p:nvSpPr>
        <p:spPr>
          <a:xfrm>
            <a:off x="6367250" y="1769075"/>
            <a:ext cx="169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Pig (DataFlow)</a:t>
            </a:r>
            <a:endParaRPr b="1">
              <a:latin typeface="Lato"/>
              <a:ea typeface="Lato"/>
              <a:cs typeface="Lato"/>
              <a:sym typeface="Lato"/>
            </a:endParaRPr>
          </a:p>
        </p:txBody>
      </p:sp>
      <p:cxnSp>
        <p:nvCxnSpPr>
          <p:cNvPr id="841" name="Google Shape;841;p49"/>
          <p:cNvCxnSpPr/>
          <p:nvPr/>
        </p:nvCxnSpPr>
        <p:spPr>
          <a:xfrm>
            <a:off x="4192675" y="1799075"/>
            <a:ext cx="0" cy="509100"/>
          </a:xfrm>
          <a:prstGeom prst="straightConnector1">
            <a:avLst/>
          </a:prstGeom>
          <a:noFill/>
          <a:ln cap="flat" cmpd="sng" w="9525">
            <a:solidFill>
              <a:srgbClr val="1B212C"/>
            </a:solidFill>
            <a:prstDash val="solid"/>
            <a:round/>
            <a:headEnd len="med" w="med" type="none"/>
            <a:tailEnd len="med" w="med" type="none"/>
          </a:ln>
        </p:spPr>
      </p:cxnSp>
      <p:cxnSp>
        <p:nvCxnSpPr>
          <p:cNvPr id="842" name="Google Shape;842;p49"/>
          <p:cNvCxnSpPr/>
          <p:nvPr/>
        </p:nvCxnSpPr>
        <p:spPr>
          <a:xfrm>
            <a:off x="6266500" y="1791575"/>
            <a:ext cx="0" cy="524100"/>
          </a:xfrm>
          <a:prstGeom prst="straightConnector1">
            <a:avLst/>
          </a:prstGeom>
          <a:noFill/>
          <a:ln cap="flat" cmpd="sng" w="9525">
            <a:solidFill>
              <a:srgbClr val="1B212C"/>
            </a:solidFill>
            <a:prstDash val="solid"/>
            <a:round/>
            <a:headEnd len="med" w="med" type="none"/>
            <a:tailEnd len="med" w="med" type="none"/>
          </a:ln>
        </p:spPr>
      </p:cxnSp>
      <p:sp>
        <p:nvSpPr>
          <p:cNvPr id="843" name="Google Shape;843;p49"/>
          <p:cNvSpPr/>
          <p:nvPr/>
        </p:nvSpPr>
        <p:spPr>
          <a:xfrm>
            <a:off x="2755175" y="1138000"/>
            <a:ext cx="5366400" cy="477300"/>
          </a:xfrm>
          <a:prstGeom prst="roundRect">
            <a:avLst>
              <a:gd fmla="val 16667" name="adj"/>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                        Real Time Dashboards or Tableau</a:t>
            </a:r>
            <a:endParaRPr b="1"/>
          </a:p>
          <a:p>
            <a:pPr indent="0" lvl="0" marL="0" rtl="0" algn="l">
              <a:spcBef>
                <a:spcPts val="0"/>
              </a:spcBef>
              <a:spcAft>
                <a:spcPts val="0"/>
              </a:spcAft>
              <a:buNone/>
            </a:pPr>
            <a:r>
              <a:rPr b="1" lang="en"/>
              <a:t>                                         (Java, C++, Python)  </a:t>
            </a:r>
            <a:endParaRPr b="1"/>
          </a:p>
        </p:txBody>
      </p:sp>
      <p:sp>
        <p:nvSpPr>
          <p:cNvPr id="844" name="Google Shape;844;p49"/>
          <p:cNvSpPr txBox="1"/>
          <p:nvPr/>
        </p:nvSpPr>
        <p:spPr>
          <a:xfrm>
            <a:off x="273275" y="4739225"/>
            <a:ext cx="4155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1B212C"/>
                </a:solidFill>
              </a:rPr>
              <a:t>[1]: </a:t>
            </a:r>
            <a:r>
              <a:rPr lang="en" sz="800">
                <a:solidFill>
                  <a:schemeClr val="dk1"/>
                </a:solidFill>
                <a:latin typeface="EB Garamond"/>
                <a:ea typeface="EB Garamond"/>
                <a:cs typeface="EB Garamond"/>
                <a:sym typeface="EB Garamond"/>
              </a:rPr>
              <a:t>Kaplarevic, V. (2020, May 25). </a:t>
            </a:r>
            <a:r>
              <a:rPr i="1" lang="en" sz="800">
                <a:solidFill>
                  <a:schemeClr val="dk1"/>
                </a:solidFill>
                <a:latin typeface="EB Garamond"/>
                <a:ea typeface="EB Garamond"/>
                <a:cs typeface="EB Garamond"/>
                <a:sym typeface="EB Garamond"/>
              </a:rPr>
              <a:t>Apache Hadoop Architecture Explained (with Diagrams)</a:t>
            </a:r>
            <a:r>
              <a:rPr lang="en" sz="800">
                <a:solidFill>
                  <a:schemeClr val="dk1"/>
                </a:solidFill>
                <a:latin typeface="EB Garamond"/>
                <a:ea typeface="EB Garamond"/>
                <a:cs typeface="EB Garamond"/>
                <a:sym typeface="EB Garamond"/>
              </a:rPr>
              <a:t>. Retrieved from phoenixnap.com: https://phoenixnap.com/kb/apache-hadoop-architecture-explained</a:t>
            </a:r>
            <a:endParaRPr sz="800">
              <a:solidFill>
                <a:schemeClr val="dk1"/>
              </a:solidFill>
              <a:latin typeface="EB Garamond"/>
              <a:ea typeface="EB Garamond"/>
              <a:cs typeface="EB Garamond"/>
              <a:sym typeface="EB Garamond"/>
            </a:endParaRPr>
          </a:p>
          <a:p>
            <a:pPr indent="0" lvl="0" marL="0" rtl="0" algn="l">
              <a:spcBef>
                <a:spcPts val="0"/>
              </a:spcBef>
              <a:spcAft>
                <a:spcPts val="0"/>
              </a:spcAft>
              <a:buNone/>
            </a:pPr>
            <a:r>
              <a:rPr lang="en" sz="800">
                <a:solidFill>
                  <a:srgbClr val="1B212C"/>
                </a:solidFill>
                <a:latin typeface="EB Garamond"/>
                <a:ea typeface="EB Garamond"/>
                <a:cs typeface="EB Garamond"/>
                <a:sym typeface="EB Garamond"/>
              </a:rPr>
              <a:t>] </a:t>
            </a:r>
            <a:endParaRPr sz="800">
              <a:latin typeface="EB Garamond"/>
              <a:ea typeface="EB Garamond"/>
              <a:cs typeface="EB Garamond"/>
              <a:sym typeface="EB Garamond"/>
            </a:endParaRPr>
          </a:p>
        </p:txBody>
      </p:sp>
      <p:sp>
        <p:nvSpPr>
          <p:cNvPr id="845" name="Google Shape;845;p49"/>
          <p:cNvSpPr txBox="1"/>
          <p:nvPr/>
        </p:nvSpPr>
        <p:spPr>
          <a:xfrm>
            <a:off x="8848275" y="1130350"/>
            <a:ext cx="357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1B212C"/>
                </a:solidFill>
                <a:latin typeface="EB Garamond"/>
                <a:ea typeface="EB Garamond"/>
                <a:cs typeface="EB Garamond"/>
                <a:sym typeface="EB Garamond"/>
              </a:rPr>
              <a:t>[1]</a:t>
            </a:r>
            <a:endParaRPr sz="1000">
              <a:latin typeface="EB Garamond"/>
              <a:ea typeface="EB Garamond"/>
              <a:cs typeface="EB Garamond"/>
              <a:sym typeface="EB Garamond"/>
            </a:endParaRPr>
          </a:p>
        </p:txBody>
      </p:sp>
      <p:sp>
        <p:nvSpPr>
          <p:cNvPr id="846" name="Google Shape;846;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50"/>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Future </a:t>
            </a:r>
            <a:r>
              <a:rPr lang="en"/>
              <a:t>System Architecture</a:t>
            </a:r>
            <a:endParaRPr/>
          </a:p>
        </p:txBody>
      </p:sp>
      <p:graphicFrame>
        <p:nvGraphicFramePr>
          <p:cNvPr id="852" name="Google Shape;852;p50"/>
          <p:cNvGraphicFramePr/>
          <p:nvPr/>
        </p:nvGraphicFramePr>
        <p:xfrm>
          <a:off x="273275" y="1045195"/>
          <a:ext cx="3000000" cy="3000000"/>
        </p:xfrm>
        <a:graphic>
          <a:graphicData uri="http://schemas.openxmlformats.org/drawingml/2006/table">
            <a:tbl>
              <a:tblPr bandRow="1" firstRow="1">
                <a:noFill/>
                <a:tableStyleId>{A574C63C-C6D4-47C8-B567-A9E897527737}</a:tableStyleId>
              </a:tblPr>
              <a:tblGrid>
                <a:gridCol w="1790875"/>
                <a:gridCol w="6784125"/>
              </a:tblGrid>
              <a:tr h="649075">
                <a:tc>
                  <a:txBody>
                    <a:bodyPr/>
                    <a:lstStyle/>
                    <a:p>
                      <a:pPr indent="0" lvl="0" marL="0" marR="0" rtl="0" algn="l">
                        <a:lnSpc>
                          <a:spcPct val="100000"/>
                        </a:lnSpc>
                        <a:spcBef>
                          <a:spcPts val="0"/>
                        </a:spcBef>
                        <a:spcAft>
                          <a:spcPts val="0"/>
                        </a:spcAft>
                        <a:buClr>
                          <a:srgbClr val="000000"/>
                        </a:buClr>
                        <a:buSzPts val="1400"/>
                        <a:buFont typeface="Arial"/>
                        <a:buNone/>
                      </a:pPr>
                      <a:r>
                        <a:rPr lang="en">
                          <a:solidFill>
                            <a:srgbClr val="000000"/>
                          </a:solidFill>
                        </a:rPr>
                        <a:t>Data Visualization</a:t>
                      </a:r>
                      <a:endParaRPr sz="1400" u="none" cap="none" strike="noStrike">
                        <a:solidFill>
                          <a:srgbClr val="000000"/>
                        </a:solidFill>
                      </a:endParaRPr>
                    </a:p>
                  </a:txBody>
                  <a:tcPr marT="34300" marB="34300" marR="91450" marL="91450">
                    <a:solidFill>
                      <a:srgbClr val="D8D8D8">
                        <a:alpha val="46270"/>
                      </a:srgbClr>
                    </a:solidFill>
                  </a:tcPr>
                </a:tc>
                <a:tc>
                  <a:txBody>
                    <a:bodyPr/>
                    <a:lstStyle/>
                    <a:p>
                      <a:pPr indent="0" lvl="0" marL="0" rtl="0" algn="l">
                        <a:spcBef>
                          <a:spcPts val="0"/>
                        </a:spcBef>
                        <a:spcAft>
                          <a:spcPts val="0"/>
                        </a:spcAft>
                        <a:buNone/>
                      </a:pPr>
                      <a:r>
                        <a:rPr lang="en">
                          <a:solidFill>
                            <a:srgbClr val="000000"/>
                          </a:solidFill>
                          <a:latin typeface="Arial"/>
                          <a:ea typeface="Arial"/>
                          <a:cs typeface="Arial"/>
                          <a:sym typeface="Arial"/>
                        </a:rPr>
                        <a:t>                         </a:t>
                      </a:r>
                      <a:endParaRPr>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a:p>
                  </a:txBody>
                  <a:tcPr marT="34300" marB="34300" marR="91450" marL="91450">
                    <a:solidFill>
                      <a:srgbClr val="D8D8D8">
                        <a:alpha val="46270"/>
                      </a:srgbClr>
                    </a:solidFill>
                  </a:tcPr>
                </a:tc>
              </a:tr>
              <a:tr h="741775">
                <a:tc>
                  <a:txBody>
                    <a:bodyPr/>
                    <a:lstStyle/>
                    <a:p>
                      <a:pPr indent="0" lvl="0" marL="0" rtl="0" algn="l">
                        <a:spcBef>
                          <a:spcPts val="0"/>
                        </a:spcBef>
                        <a:spcAft>
                          <a:spcPts val="0"/>
                        </a:spcAft>
                        <a:buClr>
                          <a:srgbClr val="000000"/>
                        </a:buClr>
                        <a:buSzPts val="1400"/>
                        <a:buFont typeface="Arial"/>
                        <a:buNone/>
                      </a:pPr>
                      <a:r>
                        <a:rPr b="1" lang="en"/>
                        <a:t>Data Access</a:t>
                      </a:r>
                      <a:endParaRPr b="1" sz="1400" u="none" cap="none" strike="noStrike"/>
                    </a:p>
                  </a:txBody>
                  <a:tcPr marT="34300" marB="34300" marR="91450" marL="91450">
                    <a:solidFill>
                      <a:srgbClr val="D8D8D8">
                        <a:alpha val="46270"/>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34300" marB="34300" marR="91450" marL="91450">
                    <a:solidFill>
                      <a:srgbClr val="D8D8D8">
                        <a:alpha val="46270"/>
                      </a:srgbClr>
                    </a:solidFill>
                  </a:tcPr>
                </a:tc>
              </a:tr>
              <a:tr h="695425">
                <a:tc>
                  <a:txBody>
                    <a:bodyPr/>
                    <a:lstStyle/>
                    <a:p>
                      <a:pPr indent="0" lvl="0" marL="0" rtl="0" algn="l">
                        <a:spcBef>
                          <a:spcPts val="0"/>
                        </a:spcBef>
                        <a:spcAft>
                          <a:spcPts val="0"/>
                        </a:spcAft>
                        <a:buClr>
                          <a:srgbClr val="000000"/>
                        </a:buClr>
                        <a:buSzPts val="1400"/>
                        <a:buFont typeface="Arial"/>
                        <a:buNone/>
                      </a:pPr>
                      <a:r>
                        <a:rPr b="1" lang="en"/>
                        <a:t>Data Processing Layer</a:t>
                      </a:r>
                      <a:endParaRPr b="1"/>
                    </a:p>
                    <a:p>
                      <a:pPr indent="0" lvl="0" marL="0" marR="0" rtl="0" algn="l">
                        <a:lnSpc>
                          <a:spcPct val="100000"/>
                        </a:lnSpc>
                        <a:spcBef>
                          <a:spcPts val="0"/>
                        </a:spcBef>
                        <a:spcAft>
                          <a:spcPts val="0"/>
                        </a:spcAft>
                        <a:buClr>
                          <a:srgbClr val="000000"/>
                        </a:buClr>
                        <a:buSzPts val="1400"/>
                        <a:buFont typeface="Arial"/>
                        <a:buNone/>
                      </a:pPr>
                      <a:r>
                        <a:t/>
                      </a:r>
                      <a:endParaRPr b="1"/>
                    </a:p>
                  </a:txBody>
                  <a:tcPr marT="34300" marB="34300" marR="91450" marL="91450">
                    <a:solidFill>
                      <a:srgbClr val="D8D8D8">
                        <a:alpha val="46270"/>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34300" marB="34300" marR="91450" marL="91450">
                    <a:solidFill>
                      <a:srgbClr val="D8D8D8">
                        <a:alpha val="46270"/>
                      </a:srgbClr>
                    </a:solidFill>
                  </a:tcPr>
                </a:tc>
              </a:tr>
              <a:tr h="628350">
                <a:tc>
                  <a:txBody>
                    <a:bodyPr/>
                    <a:lstStyle/>
                    <a:p>
                      <a:pPr indent="0" lvl="0" marL="0" marR="0" rtl="0" algn="l">
                        <a:lnSpc>
                          <a:spcPct val="100000"/>
                        </a:lnSpc>
                        <a:spcBef>
                          <a:spcPts val="0"/>
                        </a:spcBef>
                        <a:spcAft>
                          <a:spcPts val="0"/>
                        </a:spcAft>
                        <a:buClr>
                          <a:srgbClr val="000000"/>
                        </a:buClr>
                        <a:buSzPts val="1400"/>
                        <a:buFont typeface="Arial"/>
                        <a:buNone/>
                      </a:pPr>
                      <a:r>
                        <a:rPr b="1" lang="en"/>
                        <a:t>Cluster Resource Management</a:t>
                      </a:r>
                      <a:endParaRPr b="1" sz="1400" u="none" cap="none" strike="noStrike"/>
                    </a:p>
                  </a:txBody>
                  <a:tcPr marT="34300" marB="34300" marR="91450" marL="91450">
                    <a:solidFill>
                      <a:srgbClr val="D8D8D8">
                        <a:alpha val="46270"/>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34300" marB="34300" marR="91450" marL="91450">
                    <a:solidFill>
                      <a:srgbClr val="D8D8D8">
                        <a:alpha val="46270"/>
                      </a:srgbClr>
                    </a:solidFill>
                  </a:tcPr>
                </a:tc>
              </a:tr>
              <a:tr h="767275">
                <a:tc>
                  <a:txBody>
                    <a:bodyPr/>
                    <a:lstStyle/>
                    <a:p>
                      <a:pPr indent="0" lvl="0" marL="0" marR="0" rtl="0" algn="l">
                        <a:lnSpc>
                          <a:spcPct val="100000"/>
                        </a:lnSpc>
                        <a:spcBef>
                          <a:spcPts val="0"/>
                        </a:spcBef>
                        <a:spcAft>
                          <a:spcPts val="0"/>
                        </a:spcAft>
                        <a:buClr>
                          <a:srgbClr val="000000"/>
                        </a:buClr>
                        <a:buSzPts val="1400"/>
                        <a:buFont typeface="Arial"/>
                        <a:buNone/>
                      </a:pPr>
                      <a:r>
                        <a:t/>
                      </a:r>
                      <a:endParaRPr b="1"/>
                    </a:p>
                    <a:p>
                      <a:pPr indent="0" lvl="0" marL="0" marR="0" rtl="0" algn="l">
                        <a:lnSpc>
                          <a:spcPct val="100000"/>
                        </a:lnSpc>
                        <a:spcBef>
                          <a:spcPts val="0"/>
                        </a:spcBef>
                        <a:spcAft>
                          <a:spcPts val="0"/>
                        </a:spcAft>
                        <a:buClr>
                          <a:srgbClr val="000000"/>
                        </a:buClr>
                        <a:buSzPts val="1400"/>
                        <a:buFont typeface="Arial"/>
                        <a:buNone/>
                      </a:pPr>
                      <a:r>
                        <a:rPr b="1" lang="en"/>
                        <a:t>Data Storage  Layer</a:t>
                      </a:r>
                      <a:endParaRPr b="1" sz="1400" u="none" cap="none" strike="noStrike"/>
                    </a:p>
                  </a:txBody>
                  <a:tcPr marT="34300" marB="34300" marR="91450" marL="91450">
                    <a:solidFill>
                      <a:srgbClr val="D8D8D8">
                        <a:alpha val="46270"/>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a:t>                </a:t>
                      </a:r>
                      <a:endParaRPr sz="1400" u="none" cap="none" strike="noStrike"/>
                    </a:p>
                  </a:txBody>
                  <a:tcPr marT="34300" marB="34300" marR="91450" marL="91450">
                    <a:solidFill>
                      <a:srgbClr val="D8D8D8">
                        <a:alpha val="46270"/>
                      </a:srgbClr>
                    </a:solidFill>
                  </a:tcPr>
                </a:tc>
              </a:tr>
            </a:tbl>
          </a:graphicData>
        </a:graphic>
      </p:graphicFrame>
      <p:sp>
        <p:nvSpPr>
          <p:cNvPr id="853" name="Google Shape;853;p50"/>
          <p:cNvSpPr txBox="1"/>
          <p:nvPr/>
        </p:nvSpPr>
        <p:spPr>
          <a:xfrm>
            <a:off x="1297500" y="1567550"/>
            <a:ext cx="7038900" cy="2911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300">
              <a:solidFill>
                <a:srgbClr val="FFFFFF"/>
              </a:solidFill>
              <a:latin typeface="Lato"/>
              <a:ea typeface="Lato"/>
              <a:cs typeface="Lato"/>
              <a:sym typeface="Lato"/>
            </a:endParaRPr>
          </a:p>
        </p:txBody>
      </p:sp>
      <p:graphicFrame>
        <p:nvGraphicFramePr>
          <p:cNvPr id="854" name="Google Shape;854;p50"/>
          <p:cNvGraphicFramePr/>
          <p:nvPr/>
        </p:nvGraphicFramePr>
        <p:xfrm>
          <a:off x="273275" y="1045195"/>
          <a:ext cx="3000000" cy="3000000"/>
        </p:xfrm>
        <a:graphic>
          <a:graphicData uri="http://schemas.openxmlformats.org/drawingml/2006/table">
            <a:tbl>
              <a:tblPr bandRow="1" firstRow="1">
                <a:noFill/>
                <a:tableStyleId>{A574C63C-C6D4-47C8-B567-A9E897527737}</a:tableStyleId>
              </a:tblPr>
              <a:tblGrid>
                <a:gridCol w="1790875"/>
                <a:gridCol w="6784125"/>
              </a:tblGrid>
              <a:tr h="649075">
                <a:tc>
                  <a:txBody>
                    <a:bodyPr/>
                    <a:lstStyle/>
                    <a:p>
                      <a:pPr indent="0" lvl="0" marL="0" marR="0" rtl="0" algn="l">
                        <a:lnSpc>
                          <a:spcPct val="100000"/>
                        </a:lnSpc>
                        <a:spcBef>
                          <a:spcPts val="0"/>
                        </a:spcBef>
                        <a:spcAft>
                          <a:spcPts val="0"/>
                        </a:spcAft>
                        <a:buClr>
                          <a:srgbClr val="000000"/>
                        </a:buClr>
                        <a:buSzPts val="1400"/>
                        <a:buFont typeface="Arial"/>
                        <a:buNone/>
                      </a:pPr>
                      <a:r>
                        <a:rPr lang="en">
                          <a:solidFill>
                            <a:srgbClr val="000000"/>
                          </a:solidFill>
                        </a:rPr>
                        <a:t>Data Visualization</a:t>
                      </a:r>
                      <a:endParaRPr sz="1400" u="none" cap="none" strike="noStrike">
                        <a:solidFill>
                          <a:srgbClr val="000000"/>
                        </a:solidFill>
                      </a:endParaRPr>
                    </a:p>
                  </a:txBody>
                  <a:tcPr marT="34300" marB="34300" marR="91450" marL="91450">
                    <a:solidFill>
                      <a:srgbClr val="D8D8D8">
                        <a:alpha val="46270"/>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34300" marB="34300" marR="91450" marL="91450">
                    <a:solidFill>
                      <a:srgbClr val="D8D8D8">
                        <a:alpha val="46270"/>
                      </a:srgbClr>
                    </a:solidFill>
                  </a:tcPr>
                </a:tc>
              </a:tr>
              <a:tr h="741775">
                <a:tc>
                  <a:txBody>
                    <a:bodyPr/>
                    <a:lstStyle/>
                    <a:p>
                      <a:pPr indent="0" lvl="0" marL="0" rtl="0" algn="l">
                        <a:spcBef>
                          <a:spcPts val="0"/>
                        </a:spcBef>
                        <a:spcAft>
                          <a:spcPts val="0"/>
                        </a:spcAft>
                        <a:buClr>
                          <a:srgbClr val="000000"/>
                        </a:buClr>
                        <a:buSzPts val="1400"/>
                        <a:buFont typeface="Arial"/>
                        <a:buNone/>
                      </a:pPr>
                      <a:r>
                        <a:rPr b="1" lang="en"/>
                        <a:t>Data Access</a:t>
                      </a:r>
                      <a:endParaRPr b="1" sz="1400" u="none" cap="none" strike="noStrike"/>
                    </a:p>
                  </a:txBody>
                  <a:tcPr marT="34300" marB="34300" marR="91450" marL="91450">
                    <a:solidFill>
                      <a:srgbClr val="D8D8D8">
                        <a:alpha val="46270"/>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34300" marB="34300" marR="91450" marL="91450">
                    <a:solidFill>
                      <a:srgbClr val="D8D8D8">
                        <a:alpha val="46270"/>
                      </a:srgbClr>
                    </a:solidFill>
                  </a:tcPr>
                </a:tc>
              </a:tr>
              <a:tr h="695425">
                <a:tc>
                  <a:txBody>
                    <a:bodyPr/>
                    <a:lstStyle/>
                    <a:p>
                      <a:pPr indent="0" lvl="0" marL="0" rtl="0" algn="l">
                        <a:spcBef>
                          <a:spcPts val="0"/>
                        </a:spcBef>
                        <a:spcAft>
                          <a:spcPts val="0"/>
                        </a:spcAft>
                        <a:buClr>
                          <a:srgbClr val="000000"/>
                        </a:buClr>
                        <a:buSzPts val="1400"/>
                        <a:buFont typeface="Arial"/>
                        <a:buNone/>
                      </a:pPr>
                      <a:r>
                        <a:rPr b="1" lang="en"/>
                        <a:t>Data Processing Layer</a:t>
                      </a:r>
                      <a:endParaRPr b="1"/>
                    </a:p>
                    <a:p>
                      <a:pPr indent="0" lvl="0" marL="0" marR="0" rtl="0" algn="l">
                        <a:lnSpc>
                          <a:spcPct val="100000"/>
                        </a:lnSpc>
                        <a:spcBef>
                          <a:spcPts val="0"/>
                        </a:spcBef>
                        <a:spcAft>
                          <a:spcPts val="0"/>
                        </a:spcAft>
                        <a:buClr>
                          <a:srgbClr val="000000"/>
                        </a:buClr>
                        <a:buSzPts val="1400"/>
                        <a:buFont typeface="Arial"/>
                        <a:buNone/>
                      </a:pPr>
                      <a:r>
                        <a:t/>
                      </a:r>
                      <a:endParaRPr b="1"/>
                    </a:p>
                  </a:txBody>
                  <a:tcPr marT="34300" marB="34300" marR="91450" marL="91450">
                    <a:solidFill>
                      <a:srgbClr val="D8D8D8">
                        <a:alpha val="46270"/>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34300" marB="34300" marR="91450" marL="91450">
                    <a:solidFill>
                      <a:srgbClr val="D8D8D8">
                        <a:alpha val="46270"/>
                      </a:srgbClr>
                    </a:solidFill>
                  </a:tcPr>
                </a:tc>
              </a:tr>
              <a:tr h="628350">
                <a:tc>
                  <a:txBody>
                    <a:bodyPr/>
                    <a:lstStyle/>
                    <a:p>
                      <a:pPr indent="0" lvl="0" marL="0" marR="0" rtl="0" algn="l">
                        <a:lnSpc>
                          <a:spcPct val="100000"/>
                        </a:lnSpc>
                        <a:spcBef>
                          <a:spcPts val="0"/>
                        </a:spcBef>
                        <a:spcAft>
                          <a:spcPts val="0"/>
                        </a:spcAft>
                        <a:buClr>
                          <a:srgbClr val="000000"/>
                        </a:buClr>
                        <a:buSzPts val="1400"/>
                        <a:buFont typeface="Arial"/>
                        <a:buNone/>
                      </a:pPr>
                      <a:r>
                        <a:rPr b="1" lang="en"/>
                        <a:t>Cluster Resource Management</a:t>
                      </a:r>
                      <a:endParaRPr b="1" sz="1400" u="none" cap="none" strike="noStrike"/>
                    </a:p>
                  </a:txBody>
                  <a:tcPr marT="34300" marB="34300" marR="91450" marL="91450">
                    <a:solidFill>
                      <a:srgbClr val="D8D8D8">
                        <a:alpha val="46270"/>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34300" marB="34300" marR="91450" marL="91450">
                    <a:solidFill>
                      <a:srgbClr val="D8D8D8">
                        <a:alpha val="46270"/>
                      </a:srgbClr>
                    </a:solidFill>
                  </a:tcPr>
                </a:tc>
              </a:tr>
              <a:tr h="767275">
                <a:tc>
                  <a:txBody>
                    <a:bodyPr/>
                    <a:lstStyle/>
                    <a:p>
                      <a:pPr indent="0" lvl="0" marL="0" marR="0" rtl="0" algn="l">
                        <a:lnSpc>
                          <a:spcPct val="100000"/>
                        </a:lnSpc>
                        <a:spcBef>
                          <a:spcPts val="0"/>
                        </a:spcBef>
                        <a:spcAft>
                          <a:spcPts val="0"/>
                        </a:spcAft>
                        <a:buClr>
                          <a:srgbClr val="000000"/>
                        </a:buClr>
                        <a:buSzPts val="1400"/>
                        <a:buFont typeface="Arial"/>
                        <a:buNone/>
                      </a:pPr>
                      <a:r>
                        <a:t/>
                      </a:r>
                      <a:endParaRPr b="1"/>
                    </a:p>
                    <a:p>
                      <a:pPr indent="0" lvl="0" marL="0" marR="0" rtl="0" algn="l">
                        <a:lnSpc>
                          <a:spcPct val="100000"/>
                        </a:lnSpc>
                        <a:spcBef>
                          <a:spcPts val="0"/>
                        </a:spcBef>
                        <a:spcAft>
                          <a:spcPts val="0"/>
                        </a:spcAft>
                        <a:buClr>
                          <a:srgbClr val="000000"/>
                        </a:buClr>
                        <a:buSzPts val="1400"/>
                        <a:buFont typeface="Arial"/>
                        <a:buNone/>
                      </a:pPr>
                      <a:r>
                        <a:rPr b="1" lang="en"/>
                        <a:t>Dta Storage  Layer</a:t>
                      </a:r>
                      <a:endParaRPr b="1" sz="1400" u="none" cap="none" strike="noStrike"/>
                    </a:p>
                  </a:txBody>
                  <a:tcPr marT="34300" marB="34300" marR="91450" marL="91450">
                    <a:solidFill>
                      <a:srgbClr val="D8D8D8">
                        <a:alpha val="46270"/>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a:t>                </a:t>
                      </a:r>
                      <a:endParaRPr sz="1400" u="none" cap="none" strike="noStrike"/>
                    </a:p>
                  </a:txBody>
                  <a:tcPr marT="34300" marB="34300" marR="91450" marL="91450">
                    <a:solidFill>
                      <a:srgbClr val="D8D8D8">
                        <a:alpha val="46270"/>
                      </a:srgbClr>
                    </a:solidFill>
                  </a:tcPr>
                </a:tc>
              </a:tr>
            </a:tbl>
          </a:graphicData>
        </a:graphic>
      </p:graphicFrame>
      <p:sp>
        <p:nvSpPr>
          <p:cNvPr id="855" name="Google Shape;855;p50"/>
          <p:cNvSpPr/>
          <p:nvPr/>
        </p:nvSpPr>
        <p:spPr>
          <a:xfrm>
            <a:off x="2625375" y="3917700"/>
            <a:ext cx="5513100" cy="477300"/>
          </a:xfrm>
          <a:prstGeom prst="roundRect">
            <a:avLst>
              <a:gd fmla="val 16667" name="adj"/>
            </a:avLst>
          </a:prstGeom>
          <a:solidFill>
            <a:srgbClr val="82C7A5"/>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b="1" lang="en"/>
              <a:t>HDFS(On premise)</a:t>
            </a:r>
            <a:endParaRPr b="1"/>
          </a:p>
          <a:p>
            <a:pPr indent="0" lvl="0" marL="0" rtl="0" algn="l">
              <a:spcBef>
                <a:spcPts val="0"/>
              </a:spcBef>
              <a:spcAft>
                <a:spcPts val="0"/>
              </a:spcAft>
              <a:buNone/>
            </a:pPr>
            <a:r>
              <a:rPr b="1" lang="en"/>
              <a:t>                           (Hadoop Distributed File System)</a:t>
            </a:r>
            <a:endParaRPr b="1"/>
          </a:p>
        </p:txBody>
      </p:sp>
      <p:sp>
        <p:nvSpPr>
          <p:cNvPr id="856" name="Google Shape;856;p50"/>
          <p:cNvSpPr txBox="1"/>
          <p:nvPr/>
        </p:nvSpPr>
        <p:spPr>
          <a:xfrm>
            <a:off x="2711025" y="3584075"/>
            <a:ext cx="534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857" name="Google Shape;857;p50"/>
          <p:cNvSpPr/>
          <p:nvPr/>
        </p:nvSpPr>
        <p:spPr>
          <a:xfrm>
            <a:off x="2665125" y="3232525"/>
            <a:ext cx="5433600" cy="400200"/>
          </a:xfrm>
          <a:prstGeom prst="roundRect">
            <a:avLst>
              <a:gd fmla="val 16667" name="adj"/>
            </a:avLst>
          </a:prstGeom>
          <a:solidFill>
            <a:srgbClr val="F1C232"/>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b="1" lang="en"/>
              <a:t>  </a:t>
            </a:r>
            <a:endParaRPr b="1"/>
          </a:p>
          <a:p>
            <a:pPr indent="0" lvl="0" marL="0" rtl="0" algn="l">
              <a:spcBef>
                <a:spcPts val="0"/>
              </a:spcBef>
              <a:spcAft>
                <a:spcPts val="0"/>
              </a:spcAft>
              <a:buNone/>
            </a:pPr>
            <a:r>
              <a:rPr b="1" lang="en"/>
              <a:t>                                              YARN  </a:t>
            </a:r>
            <a:endParaRPr b="1"/>
          </a:p>
          <a:p>
            <a:pPr indent="0" lvl="0" marL="0" rtl="0" algn="l">
              <a:spcBef>
                <a:spcPts val="0"/>
              </a:spcBef>
              <a:spcAft>
                <a:spcPts val="0"/>
              </a:spcAft>
              <a:buNone/>
            </a:pPr>
            <a:r>
              <a:rPr b="1" lang="en"/>
              <a:t>                      </a:t>
            </a:r>
            <a:endParaRPr b="1"/>
          </a:p>
        </p:txBody>
      </p:sp>
      <p:sp>
        <p:nvSpPr>
          <p:cNvPr id="858" name="Google Shape;858;p50"/>
          <p:cNvSpPr/>
          <p:nvPr/>
        </p:nvSpPr>
        <p:spPr>
          <a:xfrm>
            <a:off x="2665125" y="2571750"/>
            <a:ext cx="5433600" cy="477300"/>
          </a:xfrm>
          <a:prstGeom prst="roundRect">
            <a:avLst>
              <a:gd fmla="val 16667" name="adj"/>
            </a:avLst>
          </a:prstGeom>
          <a:solidFill>
            <a:srgbClr val="4A86E8"/>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b="1" lang="en"/>
              <a:t>MapReduce</a:t>
            </a:r>
            <a:endParaRPr b="1"/>
          </a:p>
        </p:txBody>
      </p:sp>
      <p:sp>
        <p:nvSpPr>
          <p:cNvPr id="859" name="Google Shape;859;p50"/>
          <p:cNvSpPr/>
          <p:nvPr/>
        </p:nvSpPr>
        <p:spPr>
          <a:xfrm>
            <a:off x="2711025" y="1769075"/>
            <a:ext cx="5341800" cy="569100"/>
          </a:xfrm>
          <a:prstGeom prst="roundRect">
            <a:avLst>
              <a:gd fmla="val 16667" name="adj"/>
            </a:avLst>
          </a:prstGeom>
          <a:solidFill>
            <a:srgbClr val="C27BA0"/>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0"/>
          <p:cNvSpPr txBox="1"/>
          <p:nvPr/>
        </p:nvSpPr>
        <p:spPr>
          <a:xfrm>
            <a:off x="2848900" y="1853525"/>
            <a:ext cx="105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Hive (SQL)</a:t>
            </a:r>
            <a:endParaRPr b="1">
              <a:latin typeface="Lato"/>
              <a:ea typeface="Lato"/>
              <a:cs typeface="Lato"/>
              <a:sym typeface="Lato"/>
            </a:endParaRPr>
          </a:p>
        </p:txBody>
      </p:sp>
      <p:sp>
        <p:nvSpPr>
          <p:cNvPr id="861" name="Google Shape;861;p50"/>
          <p:cNvSpPr txBox="1"/>
          <p:nvPr/>
        </p:nvSpPr>
        <p:spPr>
          <a:xfrm>
            <a:off x="4339350" y="1745825"/>
            <a:ext cx="1780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            Mahout</a:t>
            </a:r>
            <a:endParaRPr b="1">
              <a:latin typeface="Lato"/>
              <a:ea typeface="Lato"/>
              <a:cs typeface="Lato"/>
              <a:sym typeface="Lato"/>
            </a:endParaRPr>
          </a:p>
          <a:p>
            <a:pPr indent="0" lvl="0" marL="0" rtl="0" algn="l">
              <a:spcBef>
                <a:spcPts val="0"/>
              </a:spcBef>
              <a:spcAft>
                <a:spcPts val="0"/>
              </a:spcAft>
              <a:buNone/>
            </a:pPr>
            <a:r>
              <a:rPr b="1" lang="en">
                <a:latin typeface="Lato"/>
                <a:ea typeface="Lato"/>
                <a:cs typeface="Lato"/>
                <a:sym typeface="Lato"/>
              </a:rPr>
              <a:t>(Machine Learning)</a:t>
            </a:r>
            <a:endParaRPr b="1">
              <a:latin typeface="Lato"/>
              <a:ea typeface="Lato"/>
              <a:cs typeface="Lato"/>
              <a:sym typeface="Lato"/>
            </a:endParaRPr>
          </a:p>
        </p:txBody>
      </p:sp>
      <p:sp>
        <p:nvSpPr>
          <p:cNvPr id="862" name="Google Shape;862;p50"/>
          <p:cNvSpPr txBox="1"/>
          <p:nvPr/>
        </p:nvSpPr>
        <p:spPr>
          <a:xfrm>
            <a:off x="6367250" y="1769075"/>
            <a:ext cx="169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Pig (DataFlow)</a:t>
            </a:r>
            <a:endParaRPr b="1">
              <a:latin typeface="Lato"/>
              <a:ea typeface="Lato"/>
              <a:cs typeface="Lato"/>
              <a:sym typeface="Lato"/>
            </a:endParaRPr>
          </a:p>
        </p:txBody>
      </p:sp>
      <p:cxnSp>
        <p:nvCxnSpPr>
          <p:cNvPr id="863" name="Google Shape;863;p50"/>
          <p:cNvCxnSpPr/>
          <p:nvPr/>
        </p:nvCxnSpPr>
        <p:spPr>
          <a:xfrm>
            <a:off x="4192675" y="1799075"/>
            <a:ext cx="0" cy="509100"/>
          </a:xfrm>
          <a:prstGeom prst="straightConnector1">
            <a:avLst/>
          </a:prstGeom>
          <a:noFill/>
          <a:ln cap="flat" cmpd="sng" w="9525">
            <a:solidFill>
              <a:srgbClr val="1B212C"/>
            </a:solidFill>
            <a:prstDash val="solid"/>
            <a:round/>
            <a:headEnd len="med" w="med" type="none"/>
            <a:tailEnd len="med" w="med" type="none"/>
          </a:ln>
        </p:spPr>
      </p:cxnSp>
      <p:cxnSp>
        <p:nvCxnSpPr>
          <p:cNvPr id="864" name="Google Shape;864;p50"/>
          <p:cNvCxnSpPr/>
          <p:nvPr/>
        </p:nvCxnSpPr>
        <p:spPr>
          <a:xfrm>
            <a:off x="6266500" y="1791575"/>
            <a:ext cx="0" cy="524100"/>
          </a:xfrm>
          <a:prstGeom prst="straightConnector1">
            <a:avLst/>
          </a:prstGeom>
          <a:noFill/>
          <a:ln cap="flat" cmpd="sng" w="9525">
            <a:solidFill>
              <a:srgbClr val="1B212C"/>
            </a:solidFill>
            <a:prstDash val="solid"/>
            <a:round/>
            <a:headEnd len="med" w="med" type="none"/>
            <a:tailEnd len="med" w="med" type="none"/>
          </a:ln>
        </p:spPr>
      </p:cxnSp>
      <p:sp>
        <p:nvSpPr>
          <p:cNvPr id="865" name="Google Shape;865;p50"/>
          <p:cNvSpPr/>
          <p:nvPr/>
        </p:nvSpPr>
        <p:spPr>
          <a:xfrm>
            <a:off x="2755175" y="1138000"/>
            <a:ext cx="5366400" cy="477300"/>
          </a:xfrm>
          <a:prstGeom prst="roundRect">
            <a:avLst>
              <a:gd fmla="val 16667" name="adj"/>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                        Real Time Dashboards or Tableau</a:t>
            </a:r>
            <a:endParaRPr b="1"/>
          </a:p>
          <a:p>
            <a:pPr indent="0" lvl="0" marL="0" rtl="0" algn="l">
              <a:spcBef>
                <a:spcPts val="0"/>
              </a:spcBef>
              <a:spcAft>
                <a:spcPts val="0"/>
              </a:spcAft>
              <a:buNone/>
            </a:pPr>
            <a:r>
              <a:rPr b="1" lang="en"/>
              <a:t>                                         (Java, C++, Python)  </a:t>
            </a:r>
            <a:endParaRPr b="1"/>
          </a:p>
        </p:txBody>
      </p:sp>
      <p:sp>
        <p:nvSpPr>
          <p:cNvPr id="866" name="Google Shape;866;p50"/>
          <p:cNvSpPr txBox="1"/>
          <p:nvPr/>
        </p:nvSpPr>
        <p:spPr>
          <a:xfrm>
            <a:off x="273275" y="4739225"/>
            <a:ext cx="415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67" name="Google Shape;867;p50"/>
          <p:cNvSpPr txBox="1"/>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2400">
                <a:solidFill>
                  <a:srgbClr val="1B212C"/>
                </a:solidFill>
                <a:latin typeface="Montserrat"/>
                <a:ea typeface="Montserrat"/>
                <a:cs typeface="Montserrat"/>
                <a:sym typeface="Montserrat"/>
              </a:rPr>
              <a:t>            </a:t>
            </a:r>
            <a:endParaRPr b="1" sz="2400">
              <a:solidFill>
                <a:srgbClr val="1B212C"/>
              </a:solidFill>
              <a:latin typeface="Montserrat"/>
              <a:ea typeface="Montserrat"/>
              <a:cs typeface="Montserrat"/>
              <a:sym typeface="Montserrat"/>
            </a:endParaRPr>
          </a:p>
        </p:txBody>
      </p:sp>
      <p:sp>
        <p:nvSpPr>
          <p:cNvPr id="868" name="Google Shape;868;p50"/>
          <p:cNvSpPr txBox="1"/>
          <p:nvPr/>
        </p:nvSpPr>
        <p:spPr>
          <a:xfrm>
            <a:off x="1297500" y="1567550"/>
            <a:ext cx="7038900" cy="2911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300">
              <a:solidFill>
                <a:srgbClr val="FFFFFF"/>
              </a:solidFill>
              <a:latin typeface="Lato"/>
              <a:ea typeface="Lato"/>
              <a:cs typeface="Lato"/>
              <a:sym typeface="Lato"/>
            </a:endParaRPr>
          </a:p>
        </p:txBody>
      </p:sp>
      <p:graphicFrame>
        <p:nvGraphicFramePr>
          <p:cNvPr id="869" name="Google Shape;869;p50"/>
          <p:cNvGraphicFramePr/>
          <p:nvPr/>
        </p:nvGraphicFramePr>
        <p:xfrm>
          <a:off x="273275" y="1045195"/>
          <a:ext cx="3000000" cy="3000000"/>
        </p:xfrm>
        <a:graphic>
          <a:graphicData uri="http://schemas.openxmlformats.org/drawingml/2006/table">
            <a:tbl>
              <a:tblPr bandRow="1" firstRow="1">
                <a:noFill/>
                <a:tableStyleId>{A574C63C-C6D4-47C8-B567-A9E897527737}</a:tableStyleId>
              </a:tblPr>
              <a:tblGrid>
                <a:gridCol w="1790875"/>
                <a:gridCol w="6784125"/>
              </a:tblGrid>
              <a:tr h="703675">
                <a:tc>
                  <a:txBody>
                    <a:bodyPr/>
                    <a:lstStyle/>
                    <a:p>
                      <a:pPr indent="0" lvl="0" marL="0" marR="0" rtl="0" algn="l">
                        <a:lnSpc>
                          <a:spcPct val="100000"/>
                        </a:lnSpc>
                        <a:spcBef>
                          <a:spcPts val="0"/>
                        </a:spcBef>
                        <a:spcAft>
                          <a:spcPts val="0"/>
                        </a:spcAft>
                        <a:buClr>
                          <a:srgbClr val="000000"/>
                        </a:buClr>
                        <a:buSzPts val="1400"/>
                        <a:buFont typeface="Arial"/>
                        <a:buNone/>
                      </a:pPr>
                      <a:r>
                        <a:rPr lang="en">
                          <a:solidFill>
                            <a:srgbClr val="000000"/>
                          </a:solidFill>
                        </a:rPr>
                        <a:t>Data Visualization</a:t>
                      </a:r>
                      <a:endParaRPr sz="1400" u="none" cap="none" strike="noStrike">
                        <a:solidFill>
                          <a:srgbClr val="000000"/>
                        </a:solidFill>
                      </a:endParaRPr>
                    </a:p>
                  </a:txBody>
                  <a:tcPr marT="34300" marB="34300" marR="91450" marL="91450">
                    <a:solidFill>
                      <a:srgbClr val="D8D8D8">
                        <a:alpha val="46270"/>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34300" marB="34300" marR="91450" marL="91450">
                    <a:solidFill>
                      <a:srgbClr val="D8D8D8">
                        <a:alpha val="46270"/>
                      </a:srgbClr>
                    </a:solidFill>
                  </a:tcPr>
                </a:tc>
              </a:tr>
              <a:tr h="804175">
                <a:tc>
                  <a:txBody>
                    <a:bodyPr/>
                    <a:lstStyle/>
                    <a:p>
                      <a:pPr indent="0" lvl="0" marL="0" rtl="0" algn="l">
                        <a:spcBef>
                          <a:spcPts val="0"/>
                        </a:spcBef>
                        <a:spcAft>
                          <a:spcPts val="0"/>
                        </a:spcAft>
                        <a:buClr>
                          <a:srgbClr val="000000"/>
                        </a:buClr>
                        <a:buSzPts val="1400"/>
                        <a:buFont typeface="Arial"/>
                        <a:buNone/>
                      </a:pPr>
                      <a:r>
                        <a:rPr b="1" lang="en"/>
                        <a:t>Data Access</a:t>
                      </a:r>
                      <a:endParaRPr b="1" sz="1400" u="none" cap="none" strike="noStrike"/>
                    </a:p>
                  </a:txBody>
                  <a:tcPr marT="34300" marB="34300" marR="91450" marL="91450">
                    <a:solidFill>
                      <a:srgbClr val="D8D8D8">
                        <a:alpha val="46270"/>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34300" marB="34300" marR="91450" marL="91450">
                    <a:solidFill>
                      <a:srgbClr val="D8D8D8">
                        <a:alpha val="46270"/>
                      </a:srgbClr>
                    </a:solidFill>
                  </a:tcPr>
                </a:tc>
              </a:tr>
              <a:tr h="753925">
                <a:tc>
                  <a:txBody>
                    <a:bodyPr/>
                    <a:lstStyle/>
                    <a:p>
                      <a:pPr indent="0" lvl="0" marL="0" rtl="0" algn="l">
                        <a:spcBef>
                          <a:spcPts val="0"/>
                        </a:spcBef>
                        <a:spcAft>
                          <a:spcPts val="0"/>
                        </a:spcAft>
                        <a:buClr>
                          <a:srgbClr val="000000"/>
                        </a:buClr>
                        <a:buSzPts val="1400"/>
                        <a:buFont typeface="Arial"/>
                        <a:buNone/>
                      </a:pPr>
                      <a:r>
                        <a:rPr b="1" lang="en"/>
                        <a:t>Data Processing Layer</a:t>
                      </a:r>
                      <a:endParaRPr b="1"/>
                    </a:p>
                    <a:p>
                      <a:pPr indent="0" lvl="0" marL="0" marR="0" rtl="0" algn="l">
                        <a:lnSpc>
                          <a:spcPct val="100000"/>
                        </a:lnSpc>
                        <a:spcBef>
                          <a:spcPts val="0"/>
                        </a:spcBef>
                        <a:spcAft>
                          <a:spcPts val="0"/>
                        </a:spcAft>
                        <a:buClr>
                          <a:srgbClr val="000000"/>
                        </a:buClr>
                        <a:buSzPts val="1400"/>
                        <a:buFont typeface="Arial"/>
                        <a:buNone/>
                      </a:pPr>
                      <a:r>
                        <a:t/>
                      </a:r>
                      <a:endParaRPr b="1"/>
                    </a:p>
                  </a:txBody>
                  <a:tcPr marT="34300" marB="34300" marR="91450" marL="91450">
                    <a:solidFill>
                      <a:srgbClr val="D8D8D8">
                        <a:alpha val="46270"/>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34300" marB="34300" marR="91450" marL="91450">
                    <a:solidFill>
                      <a:srgbClr val="D8D8D8">
                        <a:alpha val="46270"/>
                      </a:srgbClr>
                    </a:solidFill>
                  </a:tcPr>
                </a:tc>
              </a:tr>
              <a:tr h="681200">
                <a:tc>
                  <a:txBody>
                    <a:bodyPr/>
                    <a:lstStyle/>
                    <a:p>
                      <a:pPr indent="0" lvl="0" marL="0" marR="0" rtl="0" algn="l">
                        <a:lnSpc>
                          <a:spcPct val="100000"/>
                        </a:lnSpc>
                        <a:spcBef>
                          <a:spcPts val="0"/>
                        </a:spcBef>
                        <a:spcAft>
                          <a:spcPts val="0"/>
                        </a:spcAft>
                        <a:buClr>
                          <a:srgbClr val="000000"/>
                        </a:buClr>
                        <a:buSzPts val="1400"/>
                        <a:buFont typeface="Arial"/>
                        <a:buNone/>
                      </a:pPr>
                      <a:r>
                        <a:rPr b="1" lang="en"/>
                        <a:t>Cluster Resource Management</a:t>
                      </a:r>
                      <a:endParaRPr b="1" sz="1400" u="none" cap="none" strike="noStrike"/>
                    </a:p>
                  </a:txBody>
                  <a:tcPr marT="34300" marB="34300" marR="91450" marL="91450">
                    <a:solidFill>
                      <a:srgbClr val="D8D8D8">
                        <a:alpha val="46270"/>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34300" marB="34300" marR="91450" marL="91450">
                    <a:solidFill>
                      <a:srgbClr val="D8D8D8">
                        <a:alpha val="46270"/>
                      </a:srgbClr>
                    </a:solidFill>
                  </a:tcPr>
                </a:tc>
              </a:tr>
              <a:tr h="831825">
                <a:tc>
                  <a:txBody>
                    <a:bodyPr/>
                    <a:lstStyle/>
                    <a:p>
                      <a:pPr indent="0" lvl="0" marL="0" marR="0" rtl="0" algn="l">
                        <a:lnSpc>
                          <a:spcPct val="100000"/>
                        </a:lnSpc>
                        <a:spcBef>
                          <a:spcPts val="0"/>
                        </a:spcBef>
                        <a:spcAft>
                          <a:spcPts val="0"/>
                        </a:spcAft>
                        <a:buClr>
                          <a:srgbClr val="000000"/>
                        </a:buClr>
                        <a:buSzPts val="1400"/>
                        <a:buFont typeface="Arial"/>
                        <a:buNone/>
                      </a:pPr>
                      <a:r>
                        <a:t/>
                      </a:r>
                      <a:endParaRPr b="1"/>
                    </a:p>
                    <a:p>
                      <a:pPr indent="0" lvl="0" marL="0" marR="0" rtl="0" algn="l">
                        <a:lnSpc>
                          <a:spcPct val="100000"/>
                        </a:lnSpc>
                        <a:spcBef>
                          <a:spcPts val="0"/>
                        </a:spcBef>
                        <a:spcAft>
                          <a:spcPts val="0"/>
                        </a:spcAft>
                        <a:buClr>
                          <a:srgbClr val="000000"/>
                        </a:buClr>
                        <a:buSzPts val="1400"/>
                        <a:buFont typeface="Arial"/>
                        <a:buNone/>
                      </a:pPr>
                      <a:r>
                        <a:rPr b="1" lang="en"/>
                        <a:t>Data Storage  Layer</a:t>
                      </a:r>
                      <a:endParaRPr b="1" sz="1400" u="none" cap="none" strike="noStrike"/>
                    </a:p>
                  </a:txBody>
                  <a:tcPr marT="34300" marB="34300" marR="91450" marL="91450">
                    <a:solidFill>
                      <a:srgbClr val="D8D8D8">
                        <a:alpha val="46270"/>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a:t>                </a:t>
                      </a:r>
                      <a:endParaRPr sz="1400" u="none" cap="none" strike="noStrike"/>
                    </a:p>
                  </a:txBody>
                  <a:tcPr marT="34300" marB="34300" marR="91450" marL="91450">
                    <a:solidFill>
                      <a:srgbClr val="D8D8D8">
                        <a:alpha val="46270"/>
                      </a:srgbClr>
                    </a:solidFill>
                  </a:tcPr>
                </a:tc>
              </a:tr>
            </a:tbl>
          </a:graphicData>
        </a:graphic>
      </p:graphicFrame>
      <p:sp>
        <p:nvSpPr>
          <p:cNvPr id="870" name="Google Shape;870;p50"/>
          <p:cNvSpPr/>
          <p:nvPr/>
        </p:nvSpPr>
        <p:spPr>
          <a:xfrm>
            <a:off x="2688050" y="4160013"/>
            <a:ext cx="5513100" cy="477300"/>
          </a:xfrm>
          <a:prstGeom prst="roundRect">
            <a:avLst>
              <a:gd fmla="val 16667" name="adj"/>
            </a:avLst>
          </a:prstGeom>
          <a:solidFill>
            <a:srgbClr val="82C7A5"/>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b="1" lang="en"/>
              <a:t>HDFS or Cloud Storage</a:t>
            </a:r>
            <a:endParaRPr b="1"/>
          </a:p>
          <a:p>
            <a:pPr indent="0" lvl="0" marL="0" rtl="0" algn="l">
              <a:spcBef>
                <a:spcPts val="0"/>
              </a:spcBef>
              <a:spcAft>
                <a:spcPts val="0"/>
              </a:spcAft>
              <a:buNone/>
            </a:pPr>
            <a:r>
              <a:rPr b="1" lang="en"/>
              <a:t>                          </a:t>
            </a:r>
            <a:endParaRPr b="1"/>
          </a:p>
        </p:txBody>
      </p:sp>
      <p:sp>
        <p:nvSpPr>
          <p:cNvPr id="871" name="Google Shape;871;p50"/>
          <p:cNvSpPr txBox="1"/>
          <p:nvPr/>
        </p:nvSpPr>
        <p:spPr>
          <a:xfrm>
            <a:off x="2711025" y="3584075"/>
            <a:ext cx="534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872" name="Google Shape;872;p50"/>
          <p:cNvSpPr/>
          <p:nvPr/>
        </p:nvSpPr>
        <p:spPr>
          <a:xfrm>
            <a:off x="2688050" y="3538125"/>
            <a:ext cx="5433600" cy="400200"/>
          </a:xfrm>
          <a:prstGeom prst="roundRect">
            <a:avLst>
              <a:gd fmla="val 16667" name="adj"/>
            </a:avLst>
          </a:prstGeom>
          <a:solidFill>
            <a:srgbClr val="F1C232"/>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b="1" lang="en"/>
              <a:t>  </a:t>
            </a:r>
            <a:endParaRPr b="1"/>
          </a:p>
          <a:p>
            <a:pPr indent="0" lvl="0" marL="0" rtl="0" algn="l">
              <a:spcBef>
                <a:spcPts val="0"/>
              </a:spcBef>
              <a:spcAft>
                <a:spcPts val="0"/>
              </a:spcAft>
              <a:buNone/>
            </a:pPr>
            <a:r>
              <a:rPr b="1" lang="en"/>
              <a:t>                                              YARN  </a:t>
            </a:r>
            <a:endParaRPr b="1"/>
          </a:p>
          <a:p>
            <a:pPr indent="0" lvl="0" marL="0" rtl="0" algn="l">
              <a:spcBef>
                <a:spcPts val="0"/>
              </a:spcBef>
              <a:spcAft>
                <a:spcPts val="0"/>
              </a:spcAft>
              <a:buNone/>
            </a:pPr>
            <a:r>
              <a:rPr b="1" lang="en"/>
              <a:t>                      </a:t>
            </a:r>
            <a:endParaRPr b="1"/>
          </a:p>
        </p:txBody>
      </p:sp>
      <p:sp>
        <p:nvSpPr>
          <p:cNvPr id="873" name="Google Shape;873;p50"/>
          <p:cNvSpPr/>
          <p:nvPr/>
        </p:nvSpPr>
        <p:spPr>
          <a:xfrm>
            <a:off x="2688050" y="2676675"/>
            <a:ext cx="5513100" cy="569100"/>
          </a:xfrm>
          <a:prstGeom prst="roundRect">
            <a:avLst>
              <a:gd fmla="val 16667" name="adj"/>
            </a:avLst>
          </a:prstGeom>
          <a:solidFill>
            <a:srgbClr val="4A86E8"/>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b="1" lang="en"/>
              <a:t>Apache Spark</a:t>
            </a:r>
            <a:endParaRPr b="1"/>
          </a:p>
          <a:p>
            <a:pPr indent="0" lvl="0" marL="0" rtl="0" algn="l">
              <a:spcBef>
                <a:spcPts val="0"/>
              </a:spcBef>
              <a:spcAft>
                <a:spcPts val="0"/>
              </a:spcAft>
              <a:buNone/>
            </a:pPr>
            <a:r>
              <a:rPr b="1" lang="en"/>
              <a:t>              (Spark Core Engine, Batch &amp; Real time Processing)</a:t>
            </a:r>
            <a:endParaRPr b="1"/>
          </a:p>
        </p:txBody>
      </p:sp>
      <p:sp>
        <p:nvSpPr>
          <p:cNvPr id="874" name="Google Shape;874;p50"/>
          <p:cNvSpPr/>
          <p:nvPr/>
        </p:nvSpPr>
        <p:spPr>
          <a:xfrm>
            <a:off x="2756975" y="1906925"/>
            <a:ext cx="5341800" cy="569100"/>
          </a:xfrm>
          <a:prstGeom prst="roundRect">
            <a:avLst>
              <a:gd fmla="val 16667" name="adj"/>
            </a:avLst>
          </a:prstGeom>
          <a:solidFill>
            <a:srgbClr val="C27BA0"/>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0"/>
          <p:cNvSpPr txBox="1"/>
          <p:nvPr/>
        </p:nvSpPr>
        <p:spPr>
          <a:xfrm>
            <a:off x="2883350" y="1990650"/>
            <a:ext cx="105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Spark SQL</a:t>
            </a:r>
            <a:endParaRPr b="1">
              <a:latin typeface="Lato"/>
              <a:ea typeface="Lato"/>
              <a:cs typeface="Lato"/>
              <a:sym typeface="Lato"/>
            </a:endParaRPr>
          </a:p>
        </p:txBody>
      </p:sp>
      <p:sp>
        <p:nvSpPr>
          <p:cNvPr id="876" name="Google Shape;876;p50"/>
          <p:cNvSpPr txBox="1"/>
          <p:nvPr/>
        </p:nvSpPr>
        <p:spPr>
          <a:xfrm>
            <a:off x="4199325" y="1991788"/>
            <a:ext cx="133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  Spark MLib</a:t>
            </a:r>
            <a:endParaRPr b="1">
              <a:latin typeface="Lato"/>
              <a:ea typeface="Lato"/>
              <a:cs typeface="Lato"/>
              <a:sym typeface="Lato"/>
            </a:endParaRPr>
          </a:p>
        </p:txBody>
      </p:sp>
      <p:sp>
        <p:nvSpPr>
          <p:cNvPr id="877" name="Google Shape;877;p50"/>
          <p:cNvSpPr txBox="1"/>
          <p:nvPr/>
        </p:nvSpPr>
        <p:spPr>
          <a:xfrm>
            <a:off x="6926925" y="1883675"/>
            <a:ext cx="1125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Spark Streaming</a:t>
            </a:r>
            <a:endParaRPr b="1">
              <a:latin typeface="Lato"/>
              <a:ea typeface="Lato"/>
              <a:cs typeface="Lato"/>
              <a:sym typeface="Lato"/>
            </a:endParaRPr>
          </a:p>
        </p:txBody>
      </p:sp>
      <p:sp>
        <p:nvSpPr>
          <p:cNvPr id="878" name="Google Shape;878;p50"/>
          <p:cNvSpPr/>
          <p:nvPr/>
        </p:nvSpPr>
        <p:spPr>
          <a:xfrm>
            <a:off x="2755175" y="1138000"/>
            <a:ext cx="5366400" cy="477300"/>
          </a:xfrm>
          <a:prstGeom prst="roundRect">
            <a:avLst>
              <a:gd fmla="val 16667" name="adj"/>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                        Real Time Dashboards or Tableau</a:t>
            </a:r>
            <a:endParaRPr b="1"/>
          </a:p>
          <a:p>
            <a:pPr indent="0" lvl="0" marL="0" rtl="0" algn="l">
              <a:spcBef>
                <a:spcPts val="0"/>
              </a:spcBef>
              <a:spcAft>
                <a:spcPts val="0"/>
              </a:spcAft>
              <a:buNone/>
            </a:pPr>
            <a:r>
              <a:rPr b="1" lang="en"/>
              <a:t>                          (SQL/Java/Python/Scala/SparkR)</a:t>
            </a:r>
            <a:endParaRPr b="1"/>
          </a:p>
        </p:txBody>
      </p:sp>
      <p:sp>
        <p:nvSpPr>
          <p:cNvPr id="879" name="Google Shape;879;p50"/>
          <p:cNvSpPr txBox="1"/>
          <p:nvPr/>
        </p:nvSpPr>
        <p:spPr>
          <a:xfrm>
            <a:off x="5649825" y="1991788"/>
            <a:ext cx="133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 DataFrames</a:t>
            </a:r>
            <a:endParaRPr b="1">
              <a:latin typeface="Lato"/>
              <a:ea typeface="Lato"/>
              <a:cs typeface="Lato"/>
              <a:sym typeface="Lato"/>
            </a:endParaRPr>
          </a:p>
        </p:txBody>
      </p:sp>
      <p:cxnSp>
        <p:nvCxnSpPr>
          <p:cNvPr id="880" name="Google Shape;880;p50"/>
          <p:cNvCxnSpPr/>
          <p:nvPr/>
        </p:nvCxnSpPr>
        <p:spPr>
          <a:xfrm>
            <a:off x="4102825" y="1946600"/>
            <a:ext cx="0" cy="479100"/>
          </a:xfrm>
          <a:prstGeom prst="straightConnector1">
            <a:avLst/>
          </a:prstGeom>
          <a:noFill/>
          <a:ln cap="flat" cmpd="sng" w="9525">
            <a:solidFill>
              <a:srgbClr val="1B212C"/>
            </a:solidFill>
            <a:prstDash val="solid"/>
            <a:round/>
            <a:headEnd len="med" w="med" type="none"/>
            <a:tailEnd len="med" w="med" type="none"/>
          </a:ln>
        </p:spPr>
      </p:cxnSp>
      <p:cxnSp>
        <p:nvCxnSpPr>
          <p:cNvPr id="881" name="Google Shape;881;p50"/>
          <p:cNvCxnSpPr/>
          <p:nvPr/>
        </p:nvCxnSpPr>
        <p:spPr>
          <a:xfrm>
            <a:off x="5532825" y="1939100"/>
            <a:ext cx="0" cy="516600"/>
          </a:xfrm>
          <a:prstGeom prst="straightConnector1">
            <a:avLst/>
          </a:prstGeom>
          <a:noFill/>
          <a:ln cap="flat" cmpd="sng" w="9525">
            <a:solidFill>
              <a:srgbClr val="1B212C"/>
            </a:solidFill>
            <a:prstDash val="solid"/>
            <a:round/>
            <a:headEnd len="med" w="med" type="none"/>
            <a:tailEnd len="med" w="med" type="none"/>
          </a:ln>
        </p:spPr>
      </p:cxnSp>
      <p:cxnSp>
        <p:nvCxnSpPr>
          <p:cNvPr id="882" name="Google Shape;882;p50"/>
          <p:cNvCxnSpPr/>
          <p:nvPr/>
        </p:nvCxnSpPr>
        <p:spPr>
          <a:xfrm flipH="1">
            <a:off x="6865475" y="1931625"/>
            <a:ext cx="7500" cy="539100"/>
          </a:xfrm>
          <a:prstGeom prst="straightConnector1">
            <a:avLst/>
          </a:prstGeom>
          <a:noFill/>
          <a:ln cap="flat" cmpd="sng" w="9525">
            <a:solidFill>
              <a:srgbClr val="1B212C"/>
            </a:solidFill>
            <a:prstDash val="solid"/>
            <a:round/>
            <a:headEnd len="med" w="med" type="none"/>
            <a:tailEnd len="med" w="med" type="none"/>
          </a:ln>
        </p:spPr>
      </p:cxnSp>
      <p:sp>
        <p:nvSpPr>
          <p:cNvPr id="883" name="Google Shape;883;p50"/>
          <p:cNvSpPr txBox="1"/>
          <p:nvPr/>
        </p:nvSpPr>
        <p:spPr>
          <a:xfrm>
            <a:off x="214825" y="4831100"/>
            <a:ext cx="8633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1B212C"/>
                </a:solidFill>
              </a:rPr>
              <a:t>[1]: </a:t>
            </a:r>
            <a:r>
              <a:rPr lang="en" sz="800">
                <a:solidFill>
                  <a:schemeClr val="dk1"/>
                </a:solidFill>
                <a:latin typeface="EB Garamond"/>
                <a:ea typeface="EB Garamond"/>
                <a:cs typeface="EB Garamond"/>
                <a:sym typeface="EB Garamond"/>
              </a:rPr>
              <a:t>Chinchole, A. (2021, October 7). </a:t>
            </a:r>
            <a:r>
              <a:rPr i="1" lang="en" sz="800">
                <a:solidFill>
                  <a:schemeClr val="dk1"/>
                </a:solidFill>
                <a:latin typeface="EB Garamond"/>
                <a:ea typeface="EB Garamond"/>
                <a:cs typeface="EB Garamond"/>
                <a:sym typeface="EB Garamond"/>
              </a:rPr>
              <a:t>Hadoop vs Spark: A Comparative Study</a:t>
            </a:r>
            <a:r>
              <a:rPr lang="en" sz="800">
                <a:solidFill>
                  <a:schemeClr val="dk1"/>
                </a:solidFill>
                <a:latin typeface="EB Garamond"/>
                <a:ea typeface="EB Garamond"/>
                <a:cs typeface="EB Garamond"/>
                <a:sym typeface="EB Garamond"/>
              </a:rPr>
              <a:t>. Retrieved from cloudlytics.com: https://cloudlytics.com/hadoop-vs-spark-a-comparative-study/</a:t>
            </a:r>
            <a:endParaRPr sz="8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1000">
              <a:solidFill>
                <a:srgbClr val="1B212C"/>
              </a:solidFill>
            </a:endParaRPr>
          </a:p>
        </p:txBody>
      </p:sp>
      <p:sp>
        <p:nvSpPr>
          <p:cNvPr id="884" name="Google Shape;884;p50"/>
          <p:cNvSpPr txBox="1"/>
          <p:nvPr/>
        </p:nvSpPr>
        <p:spPr>
          <a:xfrm>
            <a:off x="8855625" y="1101050"/>
            <a:ext cx="377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EB Garamond"/>
                <a:ea typeface="EB Garamond"/>
                <a:cs typeface="EB Garamond"/>
                <a:sym typeface="EB Garamond"/>
              </a:rPr>
              <a:t>[1]</a:t>
            </a:r>
            <a:endParaRPr sz="900">
              <a:latin typeface="EB Garamond"/>
              <a:ea typeface="EB Garamond"/>
              <a:cs typeface="EB Garamond"/>
              <a:sym typeface="EB Garamond"/>
            </a:endParaRPr>
          </a:p>
        </p:txBody>
      </p:sp>
      <p:sp>
        <p:nvSpPr>
          <p:cNvPr id="885" name="Google Shape;885;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51"/>
          <p:cNvSpPr txBox="1"/>
          <p:nvPr>
            <p:ph idx="1" type="subTitle"/>
          </p:nvPr>
        </p:nvSpPr>
        <p:spPr>
          <a:xfrm>
            <a:off x="2213250" y="514200"/>
            <a:ext cx="4717500" cy="631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3000">
                <a:solidFill>
                  <a:schemeClr val="dk1"/>
                </a:solidFill>
                <a:latin typeface="Montserrat"/>
                <a:ea typeface="Montserrat"/>
                <a:cs typeface="Montserrat"/>
                <a:sym typeface="Montserrat"/>
              </a:rPr>
              <a:t>Roadmap</a:t>
            </a:r>
            <a:endParaRPr b="1" sz="3000">
              <a:solidFill>
                <a:schemeClr val="dk1"/>
              </a:solidFill>
              <a:latin typeface="Montserrat"/>
              <a:ea typeface="Montserrat"/>
              <a:cs typeface="Montserrat"/>
              <a:sym typeface="Montserrat"/>
            </a:endParaRPr>
          </a:p>
        </p:txBody>
      </p:sp>
      <p:sp>
        <p:nvSpPr>
          <p:cNvPr id="891" name="Google Shape;891;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92" name="Google Shape;892;p51"/>
          <p:cNvPicPr preferRelativeResize="0"/>
          <p:nvPr/>
        </p:nvPicPr>
        <p:blipFill>
          <a:blip r:embed="rId3">
            <a:alphaModFix/>
          </a:blip>
          <a:stretch>
            <a:fillRect/>
          </a:stretch>
        </p:blipFill>
        <p:spPr>
          <a:xfrm>
            <a:off x="1962300" y="2113025"/>
            <a:ext cx="5146450" cy="3030474"/>
          </a:xfrm>
          <a:prstGeom prst="rect">
            <a:avLst/>
          </a:prstGeom>
          <a:noFill/>
          <a:ln>
            <a:noFill/>
          </a:ln>
        </p:spPr>
      </p:pic>
      <p:sp>
        <p:nvSpPr>
          <p:cNvPr id="893" name="Google Shape;893;p51"/>
          <p:cNvSpPr/>
          <p:nvPr/>
        </p:nvSpPr>
        <p:spPr>
          <a:xfrm>
            <a:off x="8124645" y="3736010"/>
            <a:ext cx="711615" cy="1192282"/>
          </a:xfrm>
          <a:custGeom>
            <a:rect b="b" l="l" r="r" t="t"/>
            <a:pathLst>
              <a:path extrusionOk="0" h="50371" w="30064">
                <a:moveTo>
                  <a:pt x="15034" y="1"/>
                </a:moveTo>
                <a:cubicBezTo>
                  <a:pt x="14716" y="1"/>
                  <a:pt x="14399" y="57"/>
                  <a:pt x="14096" y="171"/>
                </a:cubicBezTo>
                <a:cubicBezTo>
                  <a:pt x="11145" y="1148"/>
                  <a:pt x="10358" y="8034"/>
                  <a:pt x="10150" y="11614"/>
                </a:cubicBezTo>
                <a:cubicBezTo>
                  <a:pt x="10106" y="12369"/>
                  <a:pt x="9716" y="12953"/>
                  <a:pt x="9249" y="12953"/>
                </a:cubicBezTo>
                <a:cubicBezTo>
                  <a:pt x="9232" y="12953"/>
                  <a:pt x="9215" y="12952"/>
                  <a:pt x="9197" y="12951"/>
                </a:cubicBezTo>
                <a:cubicBezTo>
                  <a:pt x="9141" y="12946"/>
                  <a:pt x="9082" y="12943"/>
                  <a:pt x="9022" y="12943"/>
                </a:cubicBezTo>
                <a:cubicBezTo>
                  <a:pt x="7939" y="12943"/>
                  <a:pt x="6280" y="13762"/>
                  <a:pt x="5326" y="15294"/>
                </a:cubicBezTo>
                <a:cubicBezTo>
                  <a:pt x="3929" y="17538"/>
                  <a:pt x="4074" y="23910"/>
                  <a:pt x="4247" y="27122"/>
                </a:cubicBezTo>
                <a:cubicBezTo>
                  <a:pt x="4295" y="28002"/>
                  <a:pt x="3856" y="28713"/>
                  <a:pt x="3308" y="28713"/>
                </a:cubicBezTo>
                <a:cubicBezTo>
                  <a:pt x="3304" y="28713"/>
                  <a:pt x="3301" y="28713"/>
                  <a:pt x="3297" y="28713"/>
                </a:cubicBezTo>
                <a:cubicBezTo>
                  <a:pt x="3288" y="28712"/>
                  <a:pt x="3279" y="28712"/>
                  <a:pt x="3270" y="28712"/>
                </a:cubicBezTo>
                <a:cubicBezTo>
                  <a:pt x="1277" y="28712"/>
                  <a:pt x="578" y="32075"/>
                  <a:pt x="578" y="32075"/>
                </a:cubicBezTo>
                <a:cubicBezTo>
                  <a:pt x="82" y="33866"/>
                  <a:pt x="1" y="35689"/>
                  <a:pt x="228" y="37501"/>
                </a:cubicBezTo>
                <a:cubicBezTo>
                  <a:pt x="1304" y="46079"/>
                  <a:pt x="8158" y="50371"/>
                  <a:pt x="15017" y="50371"/>
                </a:cubicBezTo>
                <a:cubicBezTo>
                  <a:pt x="21864" y="50371"/>
                  <a:pt x="28714" y="46095"/>
                  <a:pt x="29828" y="37537"/>
                </a:cubicBezTo>
                <a:cubicBezTo>
                  <a:pt x="30064" y="35713"/>
                  <a:pt x="29988" y="33878"/>
                  <a:pt x="29489" y="32075"/>
                </a:cubicBezTo>
                <a:cubicBezTo>
                  <a:pt x="29489" y="32075"/>
                  <a:pt x="28791" y="28712"/>
                  <a:pt x="26797" y="28712"/>
                </a:cubicBezTo>
                <a:cubicBezTo>
                  <a:pt x="26788" y="28712"/>
                  <a:pt x="26779" y="28712"/>
                  <a:pt x="26770" y="28713"/>
                </a:cubicBezTo>
                <a:cubicBezTo>
                  <a:pt x="26767" y="28713"/>
                  <a:pt x="26763" y="28713"/>
                  <a:pt x="26760" y="28713"/>
                </a:cubicBezTo>
                <a:cubicBezTo>
                  <a:pt x="26214" y="28713"/>
                  <a:pt x="25773" y="28002"/>
                  <a:pt x="25821" y="27122"/>
                </a:cubicBezTo>
                <a:cubicBezTo>
                  <a:pt x="25993" y="23910"/>
                  <a:pt x="26141" y="17538"/>
                  <a:pt x="24741" y="15294"/>
                </a:cubicBezTo>
                <a:cubicBezTo>
                  <a:pt x="23787" y="13759"/>
                  <a:pt x="22129" y="12943"/>
                  <a:pt x="21046" y="12943"/>
                </a:cubicBezTo>
                <a:cubicBezTo>
                  <a:pt x="20986" y="12943"/>
                  <a:pt x="20927" y="12946"/>
                  <a:pt x="20870" y="12951"/>
                </a:cubicBezTo>
                <a:cubicBezTo>
                  <a:pt x="20853" y="12952"/>
                  <a:pt x="20835" y="12953"/>
                  <a:pt x="20818" y="12953"/>
                </a:cubicBezTo>
                <a:cubicBezTo>
                  <a:pt x="20351" y="12953"/>
                  <a:pt x="19961" y="12369"/>
                  <a:pt x="19918" y="11614"/>
                </a:cubicBezTo>
                <a:cubicBezTo>
                  <a:pt x="19709" y="8034"/>
                  <a:pt x="18923" y="1148"/>
                  <a:pt x="15971" y="171"/>
                </a:cubicBezTo>
                <a:cubicBezTo>
                  <a:pt x="15669" y="57"/>
                  <a:pt x="15351" y="1"/>
                  <a:pt x="150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1"/>
          <p:cNvSpPr/>
          <p:nvPr/>
        </p:nvSpPr>
        <p:spPr>
          <a:xfrm>
            <a:off x="8346273" y="4112419"/>
            <a:ext cx="258145" cy="1222627"/>
          </a:xfrm>
          <a:custGeom>
            <a:rect b="b" l="l" r="r" t="t"/>
            <a:pathLst>
              <a:path extrusionOk="0" h="51653" w="10906">
                <a:moveTo>
                  <a:pt x="5689" y="0"/>
                </a:moveTo>
                <a:cubicBezTo>
                  <a:pt x="5311" y="0"/>
                  <a:pt x="5005" y="306"/>
                  <a:pt x="5005" y="684"/>
                </a:cubicBezTo>
                <a:lnTo>
                  <a:pt x="5005" y="9641"/>
                </a:lnTo>
                <a:lnTo>
                  <a:pt x="887" y="4890"/>
                </a:lnTo>
                <a:cubicBezTo>
                  <a:pt x="792" y="4786"/>
                  <a:pt x="663" y="4734"/>
                  <a:pt x="534" y="4734"/>
                </a:cubicBezTo>
                <a:cubicBezTo>
                  <a:pt x="422" y="4734"/>
                  <a:pt x="311" y="4773"/>
                  <a:pt x="221" y="4851"/>
                </a:cubicBezTo>
                <a:cubicBezTo>
                  <a:pt x="25" y="5020"/>
                  <a:pt x="0" y="5314"/>
                  <a:pt x="164" y="5516"/>
                </a:cubicBezTo>
                <a:lnTo>
                  <a:pt x="5005" y="11096"/>
                </a:lnTo>
                <a:lnTo>
                  <a:pt x="5005" y="21399"/>
                </a:lnTo>
                <a:lnTo>
                  <a:pt x="1156" y="16781"/>
                </a:lnTo>
                <a:cubicBezTo>
                  <a:pt x="1058" y="16653"/>
                  <a:pt x="909" y="16585"/>
                  <a:pt x="759" y="16585"/>
                </a:cubicBezTo>
                <a:cubicBezTo>
                  <a:pt x="647" y="16585"/>
                  <a:pt x="535" y="16622"/>
                  <a:pt x="442" y="16700"/>
                </a:cubicBezTo>
                <a:cubicBezTo>
                  <a:pt x="224" y="16881"/>
                  <a:pt x="203" y="17205"/>
                  <a:pt x="391" y="17416"/>
                </a:cubicBezTo>
                <a:lnTo>
                  <a:pt x="5005" y="22953"/>
                </a:lnTo>
                <a:lnTo>
                  <a:pt x="5005" y="50969"/>
                </a:lnTo>
                <a:cubicBezTo>
                  <a:pt x="5005" y="51347"/>
                  <a:pt x="5311" y="51652"/>
                  <a:pt x="5689" y="51652"/>
                </a:cubicBezTo>
                <a:cubicBezTo>
                  <a:pt x="6064" y="51652"/>
                  <a:pt x="6369" y="51347"/>
                  <a:pt x="6369" y="50969"/>
                </a:cubicBezTo>
                <a:lnTo>
                  <a:pt x="6369" y="21689"/>
                </a:lnTo>
                <a:lnTo>
                  <a:pt x="10730" y="16660"/>
                </a:lnTo>
                <a:cubicBezTo>
                  <a:pt x="10905" y="16461"/>
                  <a:pt x="10881" y="16158"/>
                  <a:pt x="10682" y="15986"/>
                </a:cubicBezTo>
                <a:cubicBezTo>
                  <a:pt x="10593" y="15908"/>
                  <a:pt x="10482" y="15869"/>
                  <a:pt x="10371" y="15869"/>
                </a:cubicBezTo>
                <a:cubicBezTo>
                  <a:pt x="10238" y="15869"/>
                  <a:pt x="10105" y="15925"/>
                  <a:pt x="10010" y="16034"/>
                </a:cubicBezTo>
                <a:lnTo>
                  <a:pt x="6372" y="20232"/>
                </a:lnTo>
                <a:lnTo>
                  <a:pt x="6372" y="11162"/>
                </a:lnTo>
                <a:lnTo>
                  <a:pt x="10733" y="6136"/>
                </a:lnTo>
                <a:cubicBezTo>
                  <a:pt x="10905" y="5937"/>
                  <a:pt x="10884" y="5634"/>
                  <a:pt x="10685" y="5462"/>
                </a:cubicBezTo>
                <a:cubicBezTo>
                  <a:pt x="10594" y="5384"/>
                  <a:pt x="10483" y="5345"/>
                  <a:pt x="10372" y="5345"/>
                </a:cubicBezTo>
                <a:cubicBezTo>
                  <a:pt x="10238" y="5345"/>
                  <a:pt x="10105" y="5401"/>
                  <a:pt x="10010" y="5510"/>
                </a:cubicBezTo>
                <a:lnTo>
                  <a:pt x="6372" y="9705"/>
                </a:lnTo>
                <a:lnTo>
                  <a:pt x="6372" y="684"/>
                </a:lnTo>
                <a:cubicBezTo>
                  <a:pt x="6372" y="306"/>
                  <a:pt x="6064" y="0"/>
                  <a:pt x="568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1"/>
          <p:cNvSpPr/>
          <p:nvPr/>
        </p:nvSpPr>
        <p:spPr>
          <a:xfrm>
            <a:off x="76660" y="3453301"/>
            <a:ext cx="1081101" cy="1399756"/>
          </a:xfrm>
          <a:custGeom>
            <a:rect b="b" l="l" r="r" t="t"/>
            <a:pathLst>
              <a:path extrusionOk="0" h="65570" w="50643">
                <a:moveTo>
                  <a:pt x="25739" y="0"/>
                </a:moveTo>
                <a:cubicBezTo>
                  <a:pt x="25667" y="0"/>
                  <a:pt x="25596" y="1"/>
                  <a:pt x="25524" y="2"/>
                </a:cubicBezTo>
                <a:cubicBezTo>
                  <a:pt x="16739" y="108"/>
                  <a:pt x="9629" y="6736"/>
                  <a:pt x="9590" y="14932"/>
                </a:cubicBezTo>
                <a:cubicBezTo>
                  <a:pt x="9587" y="15255"/>
                  <a:pt x="9596" y="15576"/>
                  <a:pt x="9617" y="15893"/>
                </a:cubicBezTo>
                <a:cubicBezTo>
                  <a:pt x="9901" y="20378"/>
                  <a:pt x="8519" y="24796"/>
                  <a:pt x="5613" y="28386"/>
                </a:cubicBezTo>
                <a:cubicBezTo>
                  <a:pt x="1930" y="32928"/>
                  <a:pt x="0" y="38765"/>
                  <a:pt x="759" y="45037"/>
                </a:cubicBezTo>
                <a:cubicBezTo>
                  <a:pt x="2044" y="55682"/>
                  <a:pt x="11153" y="64170"/>
                  <a:pt x="22612" y="65407"/>
                </a:cubicBezTo>
                <a:cubicBezTo>
                  <a:pt x="23621" y="65516"/>
                  <a:pt x="24620" y="65569"/>
                  <a:pt x="25606" y="65569"/>
                </a:cubicBezTo>
                <a:cubicBezTo>
                  <a:pt x="39363" y="65569"/>
                  <a:pt x="50550" y="55243"/>
                  <a:pt x="50615" y="42451"/>
                </a:cubicBezTo>
                <a:cubicBezTo>
                  <a:pt x="50642" y="36969"/>
                  <a:pt x="48622" y="31921"/>
                  <a:pt x="45220" y="27935"/>
                </a:cubicBezTo>
                <a:cubicBezTo>
                  <a:pt x="42550" y="24799"/>
                  <a:pt x="41240" y="20838"/>
                  <a:pt x="41772" y="16870"/>
                </a:cubicBezTo>
                <a:cubicBezTo>
                  <a:pt x="41872" y="16132"/>
                  <a:pt x="41912" y="15388"/>
                  <a:pt x="41893" y="14644"/>
                </a:cubicBezTo>
                <a:cubicBezTo>
                  <a:pt x="41689" y="6537"/>
                  <a:pt x="34447" y="0"/>
                  <a:pt x="25739"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1"/>
          <p:cNvSpPr/>
          <p:nvPr/>
        </p:nvSpPr>
        <p:spPr>
          <a:xfrm>
            <a:off x="404800" y="3991678"/>
            <a:ext cx="433141" cy="1320556"/>
          </a:xfrm>
          <a:custGeom>
            <a:rect b="b" l="l" r="r" t="t"/>
            <a:pathLst>
              <a:path extrusionOk="0" h="61860" w="20290">
                <a:moveTo>
                  <a:pt x="10419" y="1"/>
                </a:moveTo>
                <a:cubicBezTo>
                  <a:pt x="9684" y="1"/>
                  <a:pt x="9082" y="595"/>
                  <a:pt x="9079" y="1334"/>
                </a:cubicBezTo>
                <a:lnTo>
                  <a:pt x="8973" y="23985"/>
                </a:lnTo>
                <a:lnTo>
                  <a:pt x="2520" y="16237"/>
                </a:lnTo>
                <a:cubicBezTo>
                  <a:pt x="2255" y="15928"/>
                  <a:pt x="1879" y="15770"/>
                  <a:pt x="1502" y="15770"/>
                </a:cubicBezTo>
                <a:cubicBezTo>
                  <a:pt x="1199" y="15770"/>
                  <a:pt x="895" y="15872"/>
                  <a:pt x="645" y="16080"/>
                </a:cubicBezTo>
                <a:cubicBezTo>
                  <a:pt x="82" y="16549"/>
                  <a:pt x="1" y="17380"/>
                  <a:pt x="460" y="17952"/>
                </a:cubicBezTo>
                <a:lnTo>
                  <a:pt x="8952" y="28149"/>
                </a:lnTo>
                <a:lnTo>
                  <a:pt x="8801" y="60513"/>
                </a:lnTo>
                <a:cubicBezTo>
                  <a:pt x="8798" y="61254"/>
                  <a:pt x="9397" y="61856"/>
                  <a:pt x="10135" y="61859"/>
                </a:cubicBezTo>
                <a:cubicBezTo>
                  <a:pt x="10138" y="61859"/>
                  <a:pt x="10142" y="61859"/>
                  <a:pt x="10146" y="61859"/>
                </a:cubicBezTo>
                <a:cubicBezTo>
                  <a:pt x="10882" y="61859"/>
                  <a:pt x="11477" y="61263"/>
                  <a:pt x="11480" y="60529"/>
                </a:cubicBezTo>
                <a:lnTo>
                  <a:pt x="11683" y="17846"/>
                </a:lnTo>
                <a:cubicBezTo>
                  <a:pt x="11864" y="17752"/>
                  <a:pt x="12025" y="17616"/>
                  <a:pt x="12146" y="17453"/>
                </a:cubicBezTo>
                <a:lnTo>
                  <a:pt x="19854" y="6959"/>
                </a:lnTo>
                <a:cubicBezTo>
                  <a:pt x="20290" y="6364"/>
                  <a:pt x="20163" y="5526"/>
                  <a:pt x="19567" y="5087"/>
                </a:cubicBezTo>
                <a:cubicBezTo>
                  <a:pt x="19328" y="4912"/>
                  <a:pt x="19050" y="4827"/>
                  <a:pt x="18774" y="4827"/>
                </a:cubicBezTo>
                <a:cubicBezTo>
                  <a:pt x="18362" y="4827"/>
                  <a:pt x="17956" y="5016"/>
                  <a:pt x="17695" y="5375"/>
                </a:cubicBezTo>
                <a:lnTo>
                  <a:pt x="11701" y="13531"/>
                </a:lnTo>
                <a:lnTo>
                  <a:pt x="11759" y="1347"/>
                </a:lnTo>
                <a:cubicBezTo>
                  <a:pt x="11762" y="609"/>
                  <a:pt x="11166" y="4"/>
                  <a:pt x="10425" y="1"/>
                </a:cubicBezTo>
                <a:cubicBezTo>
                  <a:pt x="10423" y="1"/>
                  <a:pt x="10421" y="1"/>
                  <a:pt x="10419"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1"/>
          <p:cNvSpPr/>
          <p:nvPr/>
        </p:nvSpPr>
        <p:spPr>
          <a:xfrm>
            <a:off x="7705626" y="4667826"/>
            <a:ext cx="711558" cy="489052"/>
          </a:xfrm>
          <a:custGeom>
            <a:rect b="b" l="l" r="r" t="t"/>
            <a:pathLst>
              <a:path extrusionOk="0" h="27894" w="39145">
                <a:moveTo>
                  <a:pt x="16693" y="1"/>
                </a:moveTo>
                <a:cubicBezTo>
                  <a:pt x="16372" y="1"/>
                  <a:pt x="16051" y="15"/>
                  <a:pt x="15729" y="45"/>
                </a:cubicBezTo>
                <a:cubicBezTo>
                  <a:pt x="11229" y="453"/>
                  <a:pt x="7645" y="3628"/>
                  <a:pt x="6505" y="7738"/>
                </a:cubicBezTo>
                <a:cubicBezTo>
                  <a:pt x="6299" y="8488"/>
                  <a:pt x="5652" y="9032"/>
                  <a:pt x="4881" y="9108"/>
                </a:cubicBezTo>
                <a:cubicBezTo>
                  <a:pt x="4588" y="9138"/>
                  <a:pt x="4297" y="9193"/>
                  <a:pt x="4013" y="9268"/>
                </a:cubicBezTo>
                <a:cubicBezTo>
                  <a:pt x="1781" y="9873"/>
                  <a:pt x="151" y="11899"/>
                  <a:pt x="64" y="14213"/>
                </a:cubicBezTo>
                <a:cubicBezTo>
                  <a:pt x="0" y="15631"/>
                  <a:pt x="505" y="17019"/>
                  <a:pt x="1467" y="18068"/>
                </a:cubicBezTo>
                <a:cubicBezTo>
                  <a:pt x="2026" y="18679"/>
                  <a:pt x="2268" y="19508"/>
                  <a:pt x="2078" y="20315"/>
                </a:cubicBezTo>
                <a:cubicBezTo>
                  <a:pt x="1718" y="21824"/>
                  <a:pt x="1663" y="23394"/>
                  <a:pt x="1914" y="24927"/>
                </a:cubicBezTo>
                <a:cubicBezTo>
                  <a:pt x="2081" y="25952"/>
                  <a:pt x="2386" y="26950"/>
                  <a:pt x="2822" y="27894"/>
                </a:cubicBezTo>
                <a:lnTo>
                  <a:pt x="37357" y="27891"/>
                </a:lnTo>
                <a:cubicBezTo>
                  <a:pt x="38534" y="26001"/>
                  <a:pt x="39144" y="23745"/>
                  <a:pt x="38933" y="21392"/>
                </a:cubicBezTo>
                <a:cubicBezTo>
                  <a:pt x="38769" y="19565"/>
                  <a:pt x="38131" y="17811"/>
                  <a:pt x="37085" y="16305"/>
                </a:cubicBezTo>
                <a:cubicBezTo>
                  <a:pt x="36468" y="15413"/>
                  <a:pt x="36232" y="14309"/>
                  <a:pt x="36426" y="13242"/>
                </a:cubicBezTo>
                <a:cubicBezTo>
                  <a:pt x="36613" y="12199"/>
                  <a:pt x="36604" y="11125"/>
                  <a:pt x="36402" y="10085"/>
                </a:cubicBezTo>
                <a:cubicBezTo>
                  <a:pt x="35642" y="6114"/>
                  <a:pt x="32122" y="3172"/>
                  <a:pt x="28082" y="3123"/>
                </a:cubicBezTo>
                <a:cubicBezTo>
                  <a:pt x="28034" y="3122"/>
                  <a:pt x="27985" y="3122"/>
                  <a:pt x="27937" y="3122"/>
                </a:cubicBezTo>
                <a:cubicBezTo>
                  <a:pt x="27285" y="3122"/>
                  <a:pt x="26638" y="3198"/>
                  <a:pt x="26005" y="3347"/>
                </a:cubicBezTo>
                <a:cubicBezTo>
                  <a:pt x="25830" y="3387"/>
                  <a:pt x="25654" y="3407"/>
                  <a:pt x="25479" y="3407"/>
                </a:cubicBezTo>
                <a:cubicBezTo>
                  <a:pt x="24852" y="3407"/>
                  <a:pt x="24242" y="3157"/>
                  <a:pt x="23767" y="2727"/>
                </a:cubicBezTo>
                <a:cubicBezTo>
                  <a:pt x="21820" y="963"/>
                  <a:pt x="19296" y="1"/>
                  <a:pt x="16693"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1"/>
          <p:cNvSpPr/>
          <p:nvPr/>
        </p:nvSpPr>
        <p:spPr>
          <a:xfrm>
            <a:off x="885645" y="3888410"/>
            <a:ext cx="711615" cy="1192282"/>
          </a:xfrm>
          <a:custGeom>
            <a:rect b="b" l="l" r="r" t="t"/>
            <a:pathLst>
              <a:path extrusionOk="0" h="50371" w="30064">
                <a:moveTo>
                  <a:pt x="15034" y="1"/>
                </a:moveTo>
                <a:cubicBezTo>
                  <a:pt x="14716" y="1"/>
                  <a:pt x="14399" y="57"/>
                  <a:pt x="14096" y="171"/>
                </a:cubicBezTo>
                <a:cubicBezTo>
                  <a:pt x="11145" y="1148"/>
                  <a:pt x="10358" y="8034"/>
                  <a:pt x="10150" y="11614"/>
                </a:cubicBezTo>
                <a:cubicBezTo>
                  <a:pt x="10106" y="12369"/>
                  <a:pt x="9716" y="12953"/>
                  <a:pt x="9249" y="12953"/>
                </a:cubicBezTo>
                <a:cubicBezTo>
                  <a:pt x="9232" y="12953"/>
                  <a:pt x="9215" y="12952"/>
                  <a:pt x="9197" y="12951"/>
                </a:cubicBezTo>
                <a:cubicBezTo>
                  <a:pt x="9141" y="12946"/>
                  <a:pt x="9082" y="12943"/>
                  <a:pt x="9022" y="12943"/>
                </a:cubicBezTo>
                <a:cubicBezTo>
                  <a:pt x="7939" y="12943"/>
                  <a:pt x="6280" y="13762"/>
                  <a:pt x="5326" y="15294"/>
                </a:cubicBezTo>
                <a:cubicBezTo>
                  <a:pt x="3929" y="17538"/>
                  <a:pt x="4074" y="23910"/>
                  <a:pt x="4247" y="27122"/>
                </a:cubicBezTo>
                <a:cubicBezTo>
                  <a:pt x="4295" y="28002"/>
                  <a:pt x="3856" y="28713"/>
                  <a:pt x="3308" y="28713"/>
                </a:cubicBezTo>
                <a:cubicBezTo>
                  <a:pt x="3304" y="28713"/>
                  <a:pt x="3301" y="28713"/>
                  <a:pt x="3297" y="28713"/>
                </a:cubicBezTo>
                <a:cubicBezTo>
                  <a:pt x="3288" y="28712"/>
                  <a:pt x="3279" y="28712"/>
                  <a:pt x="3270" y="28712"/>
                </a:cubicBezTo>
                <a:cubicBezTo>
                  <a:pt x="1277" y="28712"/>
                  <a:pt x="578" y="32075"/>
                  <a:pt x="578" y="32075"/>
                </a:cubicBezTo>
                <a:cubicBezTo>
                  <a:pt x="82" y="33866"/>
                  <a:pt x="1" y="35689"/>
                  <a:pt x="228" y="37501"/>
                </a:cubicBezTo>
                <a:cubicBezTo>
                  <a:pt x="1304" y="46079"/>
                  <a:pt x="8158" y="50371"/>
                  <a:pt x="15017" y="50371"/>
                </a:cubicBezTo>
                <a:cubicBezTo>
                  <a:pt x="21864" y="50371"/>
                  <a:pt x="28714" y="46095"/>
                  <a:pt x="29828" y="37537"/>
                </a:cubicBezTo>
                <a:cubicBezTo>
                  <a:pt x="30064" y="35713"/>
                  <a:pt x="29988" y="33878"/>
                  <a:pt x="29489" y="32075"/>
                </a:cubicBezTo>
                <a:cubicBezTo>
                  <a:pt x="29489" y="32075"/>
                  <a:pt x="28791" y="28712"/>
                  <a:pt x="26797" y="28712"/>
                </a:cubicBezTo>
                <a:cubicBezTo>
                  <a:pt x="26788" y="28712"/>
                  <a:pt x="26779" y="28712"/>
                  <a:pt x="26770" y="28713"/>
                </a:cubicBezTo>
                <a:cubicBezTo>
                  <a:pt x="26767" y="28713"/>
                  <a:pt x="26763" y="28713"/>
                  <a:pt x="26760" y="28713"/>
                </a:cubicBezTo>
                <a:cubicBezTo>
                  <a:pt x="26214" y="28713"/>
                  <a:pt x="25773" y="28002"/>
                  <a:pt x="25821" y="27122"/>
                </a:cubicBezTo>
                <a:cubicBezTo>
                  <a:pt x="25993" y="23910"/>
                  <a:pt x="26141" y="17538"/>
                  <a:pt x="24741" y="15294"/>
                </a:cubicBezTo>
                <a:cubicBezTo>
                  <a:pt x="23787" y="13759"/>
                  <a:pt x="22129" y="12943"/>
                  <a:pt x="21046" y="12943"/>
                </a:cubicBezTo>
                <a:cubicBezTo>
                  <a:pt x="20986" y="12943"/>
                  <a:pt x="20927" y="12946"/>
                  <a:pt x="20870" y="12951"/>
                </a:cubicBezTo>
                <a:cubicBezTo>
                  <a:pt x="20853" y="12952"/>
                  <a:pt x="20835" y="12953"/>
                  <a:pt x="20818" y="12953"/>
                </a:cubicBezTo>
                <a:cubicBezTo>
                  <a:pt x="20351" y="12953"/>
                  <a:pt x="19961" y="12369"/>
                  <a:pt x="19918" y="11614"/>
                </a:cubicBezTo>
                <a:cubicBezTo>
                  <a:pt x="19709" y="8034"/>
                  <a:pt x="18923" y="1148"/>
                  <a:pt x="15971" y="171"/>
                </a:cubicBezTo>
                <a:cubicBezTo>
                  <a:pt x="15669" y="57"/>
                  <a:pt x="15351" y="1"/>
                  <a:pt x="150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1"/>
          <p:cNvSpPr/>
          <p:nvPr/>
        </p:nvSpPr>
        <p:spPr>
          <a:xfrm>
            <a:off x="1107273" y="4264819"/>
            <a:ext cx="258145" cy="1222627"/>
          </a:xfrm>
          <a:custGeom>
            <a:rect b="b" l="l" r="r" t="t"/>
            <a:pathLst>
              <a:path extrusionOk="0" h="51653" w="10906">
                <a:moveTo>
                  <a:pt x="5689" y="0"/>
                </a:moveTo>
                <a:cubicBezTo>
                  <a:pt x="5311" y="0"/>
                  <a:pt x="5005" y="306"/>
                  <a:pt x="5005" y="684"/>
                </a:cubicBezTo>
                <a:lnTo>
                  <a:pt x="5005" y="9641"/>
                </a:lnTo>
                <a:lnTo>
                  <a:pt x="887" y="4890"/>
                </a:lnTo>
                <a:cubicBezTo>
                  <a:pt x="792" y="4786"/>
                  <a:pt x="663" y="4734"/>
                  <a:pt x="534" y="4734"/>
                </a:cubicBezTo>
                <a:cubicBezTo>
                  <a:pt x="422" y="4734"/>
                  <a:pt x="311" y="4773"/>
                  <a:pt x="221" y="4851"/>
                </a:cubicBezTo>
                <a:cubicBezTo>
                  <a:pt x="25" y="5020"/>
                  <a:pt x="0" y="5314"/>
                  <a:pt x="164" y="5516"/>
                </a:cubicBezTo>
                <a:lnTo>
                  <a:pt x="5005" y="11096"/>
                </a:lnTo>
                <a:lnTo>
                  <a:pt x="5005" y="21399"/>
                </a:lnTo>
                <a:lnTo>
                  <a:pt x="1156" y="16781"/>
                </a:lnTo>
                <a:cubicBezTo>
                  <a:pt x="1058" y="16653"/>
                  <a:pt x="909" y="16585"/>
                  <a:pt x="759" y="16585"/>
                </a:cubicBezTo>
                <a:cubicBezTo>
                  <a:pt x="647" y="16585"/>
                  <a:pt x="535" y="16622"/>
                  <a:pt x="442" y="16700"/>
                </a:cubicBezTo>
                <a:cubicBezTo>
                  <a:pt x="224" y="16881"/>
                  <a:pt x="203" y="17205"/>
                  <a:pt x="391" y="17416"/>
                </a:cubicBezTo>
                <a:lnTo>
                  <a:pt x="5005" y="22953"/>
                </a:lnTo>
                <a:lnTo>
                  <a:pt x="5005" y="50969"/>
                </a:lnTo>
                <a:cubicBezTo>
                  <a:pt x="5005" y="51347"/>
                  <a:pt x="5311" y="51652"/>
                  <a:pt x="5689" y="51652"/>
                </a:cubicBezTo>
                <a:cubicBezTo>
                  <a:pt x="6064" y="51652"/>
                  <a:pt x="6369" y="51347"/>
                  <a:pt x="6369" y="50969"/>
                </a:cubicBezTo>
                <a:lnTo>
                  <a:pt x="6369" y="21689"/>
                </a:lnTo>
                <a:lnTo>
                  <a:pt x="10730" y="16660"/>
                </a:lnTo>
                <a:cubicBezTo>
                  <a:pt x="10905" y="16461"/>
                  <a:pt x="10881" y="16158"/>
                  <a:pt x="10682" y="15986"/>
                </a:cubicBezTo>
                <a:cubicBezTo>
                  <a:pt x="10593" y="15908"/>
                  <a:pt x="10482" y="15869"/>
                  <a:pt x="10371" y="15869"/>
                </a:cubicBezTo>
                <a:cubicBezTo>
                  <a:pt x="10238" y="15869"/>
                  <a:pt x="10105" y="15925"/>
                  <a:pt x="10010" y="16034"/>
                </a:cubicBezTo>
                <a:lnTo>
                  <a:pt x="6372" y="20232"/>
                </a:lnTo>
                <a:lnTo>
                  <a:pt x="6372" y="11162"/>
                </a:lnTo>
                <a:lnTo>
                  <a:pt x="10733" y="6136"/>
                </a:lnTo>
                <a:cubicBezTo>
                  <a:pt x="10905" y="5937"/>
                  <a:pt x="10884" y="5634"/>
                  <a:pt x="10685" y="5462"/>
                </a:cubicBezTo>
                <a:cubicBezTo>
                  <a:pt x="10594" y="5384"/>
                  <a:pt x="10483" y="5345"/>
                  <a:pt x="10372" y="5345"/>
                </a:cubicBezTo>
                <a:cubicBezTo>
                  <a:pt x="10238" y="5345"/>
                  <a:pt x="10105" y="5401"/>
                  <a:pt x="10010" y="5510"/>
                </a:cubicBezTo>
                <a:lnTo>
                  <a:pt x="6372" y="9705"/>
                </a:lnTo>
                <a:lnTo>
                  <a:pt x="6372" y="684"/>
                </a:lnTo>
                <a:cubicBezTo>
                  <a:pt x="6372" y="306"/>
                  <a:pt x="6064" y="0"/>
                  <a:pt x="568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6"/>
          <p:cNvSpPr txBox="1"/>
          <p:nvPr>
            <p:ph type="ctrTitle"/>
          </p:nvPr>
        </p:nvSpPr>
        <p:spPr>
          <a:xfrm>
            <a:off x="374000" y="-70450"/>
            <a:ext cx="4518900" cy="82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COMPANY OVERVIEW</a:t>
            </a:r>
            <a:endParaRPr>
              <a:solidFill>
                <a:srgbClr val="434343"/>
              </a:solidFill>
            </a:endParaRPr>
          </a:p>
        </p:txBody>
      </p:sp>
      <p:sp>
        <p:nvSpPr>
          <p:cNvPr id="177" name="Google Shape;177;p16"/>
          <p:cNvSpPr txBox="1"/>
          <p:nvPr/>
        </p:nvSpPr>
        <p:spPr>
          <a:xfrm>
            <a:off x="6624675" y="3194613"/>
            <a:ext cx="2419500" cy="5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rgbClr val="74C1B9"/>
                </a:solidFill>
                <a:latin typeface="Montserrat"/>
                <a:ea typeface="Montserrat"/>
                <a:cs typeface="Montserrat"/>
                <a:sym typeface="Montserrat"/>
              </a:rPr>
              <a:t>SPRINTERS</a:t>
            </a:r>
            <a:r>
              <a:rPr lang="en" sz="2200">
                <a:solidFill>
                  <a:srgbClr val="74C1B9"/>
                </a:solidFill>
                <a:latin typeface="Montserrat Light"/>
                <a:ea typeface="Montserrat Light"/>
                <a:cs typeface="Montserrat Light"/>
                <a:sym typeface="Montserrat Light"/>
              </a:rPr>
              <a:t> ADTECH</a:t>
            </a:r>
            <a:endParaRPr sz="2200">
              <a:solidFill>
                <a:srgbClr val="74C1B9"/>
              </a:solidFill>
              <a:latin typeface="Montserrat Black"/>
              <a:ea typeface="Montserrat Black"/>
              <a:cs typeface="Montserrat Black"/>
              <a:sym typeface="Montserrat Black"/>
            </a:endParaRPr>
          </a:p>
        </p:txBody>
      </p:sp>
      <p:sp>
        <p:nvSpPr>
          <p:cNvPr id="178" name="Google Shape;178;p16"/>
          <p:cNvSpPr txBox="1"/>
          <p:nvPr/>
        </p:nvSpPr>
        <p:spPr>
          <a:xfrm>
            <a:off x="7775675" y="4825550"/>
            <a:ext cx="1931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solidFill>
                <a:schemeClr val="dk1"/>
              </a:solidFill>
              <a:latin typeface="EB Garamond"/>
              <a:ea typeface="EB Garamond"/>
              <a:cs typeface="EB Garamond"/>
              <a:sym typeface="EB Garamond"/>
            </a:endParaRPr>
          </a:p>
        </p:txBody>
      </p:sp>
      <p:grpSp>
        <p:nvGrpSpPr>
          <p:cNvPr id="179" name="Google Shape;179;p16"/>
          <p:cNvGrpSpPr/>
          <p:nvPr/>
        </p:nvGrpSpPr>
        <p:grpSpPr>
          <a:xfrm>
            <a:off x="645189" y="1254282"/>
            <a:ext cx="821368" cy="559430"/>
            <a:chOff x="5776798" y="3409778"/>
            <a:chExt cx="346379" cy="264518"/>
          </a:xfrm>
        </p:grpSpPr>
        <p:sp>
          <p:nvSpPr>
            <p:cNvPr id="180" name="Google Shape;180;p16"/>
            <p:cNvSpPr/>
            <p:nvPr/>
          </p:nvSpPr>
          <p:spPr>
            <a:xfrm>
              <a:off x="5890104" y="3642055"/>
              <a:ext cx="10248" cy="32241"/>
            </a:xfrm>
            <a:custGeom>
              <a:rect b="b" l="l" r="r" t="t"/>
              <a:pathLst>
                <a:path extrusionOk="0" h="1013" w="322">
                  <a:moveTo>
                    <a:pt x="167" y="1"/>
                  </a:moveTo>
                  <a:cubicBezTo>
                    <a:pt x="71" y="1"/>
                    <a:pt x="0" y="72"/>
                    <a:pt x="0" y="155"/>
                  </a:cubicBezTo>
                  <a:lnTo>
                    <a:pt x="0" y="846"/>
                  </a:lnTo>
                  <a:cubicBezTo>
                    <a:pt x="0" y="929"/>
                    <a:pt x="71" y="1013"/>
                    <a:pt x="167" y="1013"/>
                  </a:cubicBezTo>
                  <a:cubicBezTo>
                    <a:pt x="250" y="1013"/>
                    <a:pt x="321" y="929"/>
                    <a:pt x="321" y="846"/>
                  </a:cubicBezTo>
                  <a:lnTo>
                    <a:pt x="321" y="143"/>
                  </a:lnTo>
                  <a:cubicBezTo>
                    <a:pt x="321" y="60"/>
                    <a:pt x="250"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6"/>
            <p:cNvSpPr/>
            <p:nvPr/>
          </p:nvSpPr>
          <p:spPr>
            <a:xfrm>
              <a:off x="5998094" y="3642055"/>
              <a:ext cx="10248" cy="32241"/>
            </a:xfrm>
            <a:custGeom>
              <a:rect b="b" l="l" r="r" t="t"/>
              <a:pathLst>
                <a:path extrusionOk="0" h="1013" w="322">
                  <a:moveTo>
                    <a:pt x="167" y="1"/>
                  </a:moveTo>
                  <a:cubicBezTo>
                    <a:pt x="72" y="1"/>
                    <a:pt x="0" y="72"/>
                    <a:pt x="0" y="155"/>
                  </a:cubicBezTo>
                  <a:lnTo>
                    <a:pt x="0" y="846"/>
                  </a:lnTo>
                  <a:cubicBezTo>
                    <a:pt x="0" y="929"/>
                    <a:pt x="72" y="1013"/>
                    <a:pt x="167" y="1013"/>
                  </a:cubicBezTo>
                  <a:cubicBezTo>
                    <a:pt x="250" y="1013"/>
                    <a:pt x="322" y="929"/>
                    <a:pt x="322" y="846"/>
                  </a:cubicBezTo>
                  <a:lnTo>
                    <a:pt x="322" y="143"/>
                  </a:lnTo>
                  <a:cubicBezTo>
                    <a:pt x="310" y="60"/>
                    <a:pt x="250"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6"/>
            <p:cNvSpPr/>
            <p:nvPr/>
          </p:nvSpPr>
          <p:spPr>
            <a:xfrm>
              <a:off x="5814673" y="3528367"/>
              <a:ext cx="43222" cy="15564"/>
            </a:xfrm>
            <a:custGeom>
              <a:rect b="b" l="l" r="r" t="t"/>
              <a:pathLst>
                <a:path extrusionOk="0" h="489" w="1358">
                  <a:moveTo>
                    <a:pt x="167" y="1"/>
                  </a:moveTo>
                  <a:cubicBezTo>
                    <a:pt x="72" y="1"/>
                    <a:pt x="1" y="72"/>
                    <a:pt x="1" y="156"/>
                  </a:cubicBezTo>
                  <a:cubicBezTo>
                    <a:pt x="1" y="251"/>
                    <a:pt x="72" y="322"/>
                    <a:pt x="167" y="322"/>
                  </a:cubicBezTo>
                  <a:cubicBezTo>
                    <a:pt x="346" y="322"/>
                    <a:pt x="870" y="358"/>
                    <a:pt x="1120" y="477"/>
                  </a:cubicBezTo>
                  <a:cubicBezTo>
                    <a:pt x="1144" y="489"/>
                    <a:pt x="1167" y="489"/>
                    <a:pt x="1191" y="489"/>
                  </a:cubicBezTo>
                  <a:cubicBezTo>
                    <a:pt x="1251" y="489"/>
                    <a:pt x="1310" y="453"/>
                    <a:pt x="1346" y="394"/>
                  </a:cubicBezTo>
                  <a:cubicBezTo>
                    <a:pt x="1358" y="322"/>
                    <a:pt x="1322" y="239"/>
                    <a:pt x="1251" y="191"/>
                  </a:cubicBezTo>
                  <a:cubicBezTo>
                    <a:pt x="882" y="13"/>
                    <a:pt x="191"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6"/>
            <p:cNvSpPr/>
            <p:nvPr/>
          </p:nvSpPr>
          <p:spPr>
            <a:xfrm>
              <a:off x="5797995" y="3631074"/>
              <a:ext cx="10662" cy="42458"/>
            </a:xfrm>
            <a:custGeom>
              <a:rect b="b" l="l" r="r" t="t"/>
              <a:pathLst>
                <a:path extrusionOk="0" h="1334" w="335">
                  <a:moveTo>
                    <a:pt x="167" y="0"/>
                  </a:moveTo>
                  <a:cubicBezTo>
                    <a:pt x="84" y="0"/>
                    <a:pt x="1" y="72"/>
                    <a:pt x="1" y="167"/>
                  </a:cubicBezTo>
                  <a:lnTo>
                    <a:pt x="1" y="1179"/>
                  </a:lnTo>
                  <a:cubicBezTo>
                    <a:pt x="1" y="1262"/>
                    <a:pt x="84" y="1334"/>
                    <a:pt x="167" y="1334"/>
                  </a:cubicBezTo>
                  <a:cubicBezTo>
                    <a:pt x="251" y="1334"/>
                    <a:pt x="334" y="1262"/>
                    <a:pt x="334" y="1179"/>
                  </a:cubicBezTo>
                  <a:lnTo>
                    <a:pt x="334" y="167"/>
                  </a:lnTo>
                  <a:cubicBezTo>
                    <a:pt x="334" y="72"/>
                    <a:pt x="263"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6"/>
            <p:cNvSpPr/>
            <p:nvPr/>
          </p:nvSpPr>
          <p:spPr>
            <a:xfrm>
              <a:off x="5776798" y="3409778"/>
              <a:ext cx="346379" cy="264136"/>
            </a:xfrm>
            <a:custGeom>
              <a:rect b="b" l="l" r="r" t="t"/>
              <a:pathLst>
                <a:path extrusionOk="0" h="8299" w="10883">
                  <a:moveTo>
                    <a:pt x="9144" y="2512"/>
                  </a:moveTo>
                  <a:cubicBezTo>
                    <a:pt x="9418" y="2512"/>
                    <a:pt x="9656" y="2715"/>
                    <a:pt x="9656" y="2953"/>
                  </a:cubicBezTo>
                  <a:lnTo>
                    <a:pt x="9656" y="2977"/>
                  </a:lnTo>
                  <a:cubicBezTo>
                    <a:pt x="9501" y="2917"/>
                    <a:pt x="9335" y="2869"/>
                    <a:pt x="9144" y="2869"/>
                  </a:cubicBezTo>
                  <a:cubicBezTo>
                    <a:pt x="8965" y="2869"/>
                    <a:pt x="8787" y="2905"/>
                    <a:pt x="8620" y="2977"/>
                  </a:cubicBezTo>
                  <a:lnTo>
                    <a:pt x="8620" y="2953"/>
                  </a:lnTo>
                  <a:cubicBezTo>
                    <a:pt x="8620" y="2727"/>
                    <a:pt x="8858" y="2512"/>
                    <a:pt x="9144" y="2512"/>
                  </a:cubicBezTo>
                  <a:close/>
                  <a:moveTo>
                    <a:pt x="2869" y="3203"/>
                  </a:moveTo>
                  <a:lnTo>
                    <a:pt x="2869" y="3858"/>
                  </a:lnTo>
                  <a:cubicBezTo>
                    <a:pt x="2869" y="3965"/>
                    <a:pt x="2846" y="4060"/>
                    <a:pt x="2798" y="4167"/>
                  </a:cubicBezTo>
                  <a:lnTo>
                    <a:pt x="2727" y="4334"/>
                  </a:lnTo>
                  <a:cubicBezTo>
                    <a:pt x="2715" y="4346"/>
                    <a:pt x="2715" y="4382"/>
                    <a:pt x="2715" y="4405"/>
                  </a:cubicBezTo>
                  <a:lnTo>
                    <a:pt x="2715" y="4751"/>
                  </a:lnTo>
                  <a:cubicBezTo>
                    <a:pt x="2715" y="4989"/>
                    <a:pt x="2619" y="5191"/>
                    <a:pt x="2441" y="5358"/>
                  </a:cubicBezTo>
                  <a:cubicBezTo>
                    <a:pt x="2298" y="5525"/>
                    <a:pt x="2072" y="5596"/>
                    <a:pt x="1834" y="5596"/>
                  </a:cubicBezTo>
                  <a:cubicBezTo>
                    <a:pt x="1369" y="5584"/>
                    <a:pt x="1000" y="5179"/>
                    <a:pt x="1000" y="4703"/>
                  </a:cubicBezTo>
                  <a:lnTo>
                    <a:pt x="1000" y="4405"/>
                  </a:lnTo>
                  <a:cubicBezTo>
                    <a:pt x="1000" y="4382"/>
                    <a:pt x="1000" y="4358"/>
                    <a:pt x="988" y="4334"/>
                  </a:cubicBezTo>
                  <a:lnTo>
                    <a:pt x="881" y="4143"/>
                  </a:lnTo>
                  <a:cubicBezTo>
                    <a:pt x="845" y="4060"/>
                    <a:pt x="822" y="3989"/>
                    <a:pt x="822" y="3905"/>
                  </a:cubicBezTo>
                  <a:lnTo>
                    <a:pt x="822" y="3882"/>
                  </a:lnTo>
                  <a:cubicBezTo>
                    <a:pt x="822" y="3501"/>
                    <a:pt x="1131" y="3203"/>
                    <a:pt x="1500" y="3203"/>
                  </a:cubicBezTo>
                  <a:close/>
                  <a:moveTo>
                    <a:pt x="9144" y="3215"/>
                  </a:moveTo>
                  <a:cubicBezTo>
                    <a:pt x="9704" y="3215"/>
                    <a:pt x="10168" y="3679"/>
                    <a:pt x="10168" y="4239"/>
                  </a:cubicBezTo>
                  <a:cubicBezTo>
                    <a:pt x="10168" y="4346"/>
                    <a:pt x="10156" y="4465"/>
                    <a:pt x="10108" y="4572"/>
                  </a:cubicBezTo>
                  <a:cubicBezTo>
                    <a:pt x="9656" y="4108"/>
                    <a:pt x="8870" y="3929"/>
                    <a:pt x="8823" y="3929"/>
                  </a:cubicBezTo>
                  <a:cubicBezTo>
                    <a:pt x="8814" y="3926"/>
                    <a:pt x="8804" y="3925"/>
                    <a:pt x="8794" y="3925"/>
                  </a:cubicBezTo>
                  <a:cubicBezTo>
                    <a:pt x="8763" y="3925"/>
                    <a:pt x="8727" y="3938"/>
                    <a:pt x="8692" y="3965"/>
                  </a:cubicBezTo>
                  <a:cubicBezTo>
                    <a:pt x="8644" y="3989"/>
                    <a:pt x="8632" y="4036"/>
                    <a:pt x="8632" y="4084"/>
                  </a:cubicBezTo>
                  <a:cubicBezTo>
                    <a:pt x="8632" y="4084"/>
                    <a:pt x="8632" y="4179"/>
                    <a:pt x="8513" y="4298"/>
                  </a:cubicBezTo>
                  <a:cubicBezTo>
                    <a:pt x="8453" y="4358"/>
                    <a:pt x="8453" y="4465"/>
                    <a:pt x="8513" y="4524"/>
                  </a:cubicBezTo>
                  <a:cubicBezTo>
                    <a:pt x="8543" y="4554"/>
                    <a:pt x="8584" y="4569"/>
                    <a:pt x="8626" y="4569"/>
                  </a:cubicBezTo>
                  <a:cubicBezTo>
                    <a:pt x="8668" y="4569"/>
                    <a:pt x="8709" y="4554"/>
                    <a:pt x="8739" y="4524"/>
                  </a:cubicBezTo>
                  <a:cubicBezTo>
                    <a:pt x="8823" y="4441"/>
                    <a:pt x="8882" y="4346"/>
                    <a:pt x="8918" y="4274"/>
                  </a:cubicBezTo>
                  <a:cubicBezTo>
                    <a:pt x="9180" y="4346"/>
                    <a:pt x="9739" y="4560"/>
                    <a:pt x="9989" y="4894"/>
                  </a:cubicBezTo>
                  <a:cubicBezTo>
                    <a:pt x="9906" y="5298"/>
                    <a:pt x="9573" y="5596"/>
                    <a:pt x="9144" y="5596"/>
                  </a:cubicBezTo>
                  <a:cubicBezTo>
                    <a:pt x="8704" y="5596"/>
                    <a:pt x="8334" y="5275"/>
                    <a:pt x="8287" y="4834"/>
                  </a:cubicBezTo>
                  <a:cubicBezTo>
                    <a:pt x="8287" y="4810"/>
                    <a:pt x="8275" y="4798"/>
                    <a:pt x="8263" y="4774"/>
                  </a:cubicBezTo>
                  <a:cubicBezTo>
                    <a:pt x="8156" y="4620"/>
                    <a:pt x="8108" y="4441"/>
                    <a:pt x="8108" y="4239"/>
                  </a:cubicBezTo>
                  <a:cubicBezTo>
                    <a:pt x="8108" y="3679"/>
                    <a:pt x="8573" y="3215"/>
                    <a:pt x="9144" y="3215"/>
                  </a:cubicBezTo>
                  <a:close/>
                  <a:moveTo>
                    <a:pt x="5441" y="298"/>
                  </a:moveTo>
                  <a:cubicBezTo>
                    <a:pt x="6013" y="298"/>
                    <a:pt x="6489" y="488"/>
                    <a:pt x="6858" y="845"/>
                  </a:cubicBezTo>
                  <a:cubicBezTo>
                    <a:pt x="7227" y="1226"/>
                    <a:pt x="7453" y="1738"/>
                    <a:pt x="7501" y="2369"/>
                  </a:cubicBezTo>
                  <a:cubicBezTo>
                    <a:pt x="7620" y="4060"/>
                    <a:pt x="7763" y="5001"/>
                    <a:pt x="7822" y="5334"/>
                  </a:cubicBezTo>
                  <a:lnTo>
                    <a:pt x="7822" y="5346"/>
                  </a:lnTo>
                  <a:cubicBezTo>
                    <a:pt x="7632" y="5453"/>
                    <a:pt x="7310" y="5632"/>
                    <a:pt x="6787" y="5763"/>
                  </a:cubicBezTo>
                  <a:lnTo>
                    <a:pt x="6525" y="5644"/>
                  </a:lnTo>
                  <a:cubicBezTo>
                    <a:pt x="6453" y="5608"/>
                    <a:pt x="6418" y="5548"/>
                    <a:pt x="6418" y="5477"/>
                  </a:cubicBezTo>
                  <a:lnTo>
                    <a:pt x="6418" y="4929"/>
                  </a:lnTo>
                  <a:cubicBezTo>
                    <a:pt x="6918" y="4596"/>
                    <a:pt x="7263" y="4024"/>
                    <a:pt x="7263" y="3370"/>
                  </a:cubicBezTo>
                  <a:lnTo>
                    <a:pt x="7263" y="3072"/>
                  </a:lnTo>
                  <a:cubicBezTo>
                    <a:pt x="7263" y="2869"/>
                    <a:pt x="7180" y="2691"/>
                    <a:pt x="7037" y="2560"/>
                  </a:cubicBezTo>
                  <a:cubicBezTo>
                    <a:pt x="6727" y="2274"/>
                    <a:pt x="6001" y="1798"/>
                    <a:pt x="4751" y="1667"/>
                  </a:cubicBezTo>
                  <a:cubicBezTo>
                    <a:pt x="4744" y="1666"/>
                    <a:pt x="4737" y="1666"/>
                    <a:pt x="4730" y="1666"/>
                  </a:cubicBezTo>
                  <a:cubicBezTo>
                    <a:pt x="4645" y="1666"/>
                    <a:pt x="4583" y="1733"/>
                    <a:pt x="4572" y="1822"/>
                  </a:cubicBezTo>
                  <a:cubicBezTo>
                    <a:pt x="4548" y="1905"/>
                    <a:pt x="4632" y="1977"/>
                    <a:pt x="4715" y="2000"/>
                  </a:cubicBezTo>
                  <a:cubicBezTo>
                    <a:pt x="5882" y="2119"/>
                    <a:pt x="6537" y="2548"/>
                    <a:pt x="6834" y="2798"/>
                  </a:cubicBezTo>
                  <a:cubicBezTo>
                    <a:pt x="6906" y="2858"/>
                    <a:pt x="6953" y="2965"/>
                    <a:pt x="6953" y="3072"/>
                  </a:cubicBezTo>
                  <a:lnTo>
                    <a:pt x="6953" y="3370"/>
                  </a:lnTo>
                  <a:cubicBezTo>
                    <a:pt x="6953" y="4215"/>
                    <a:pt x="6263" y="4894"/>
                    <a:pt x="5417" y="4894"/>
                  </a:cubicBezTo>
                  <a:cubicBezTo>
                    <a:pt x="4572" y="4894"/>
                    <a:pt x="3881" y="4215"/>
                    <a:pt x="3881" y="3370"/>
                  </a:cubicBezTo>
                  <a:lnTo>
                    <a:pt x="3881" y="3227"/>
                  </a:lnTo>
                  <a:cubicBezTo>
                    <a:pt x="3881" y="3167"/>
                    <a:pt x="3917" y="3108"/>
                    <a:pt x="3977" y="3084"/>
                  </a:cubicBezTo>
                  <a:cubicBezTo>
                    <a:pt x="4167" y="2965"/>
                    <a:pt x="4429" y="2750"/>
                    <a:pt x="4548" y="2393"/>
                  </a:cubicBezTo>
                  <a:cubicBezTo>
                    <a:pt x="4584" y="2310"/>
                    <a:pt x="4536" y="2215"/>
                    <a:pt x="4453" y="2203"/>
                  </a:cubicBezTo>
                  <a:cubicBezTo>
                    <a:pt x="4434" y="2198"/>
                    <a:pt x="4415" y="2196"/>
                    <a:pt x="4398" y="2196"/>
                  </a:cubicBezTo>
                  <a:cubicBezTo>
                    <a:pt x="4327" y="2196"/>
                    <a:pt x="4270" y="2234"/>
                    <a:pt x="4251" y="2310"/>
                  </a:cubicBezTo>
                  <a:cubicBezTo>
                    <a:pt x="4167" y="2572"/>
                    <a:pt x="3977" y="2727"/>
                    <a:pt x="3822" y="2810"/>
                  </a:cubicBezTo>
                  <a:cubicBezTo>
                    <a:pt x="3679" y="2905"/>
                    <a:pt x="3572" y="3072"/>
                    <a:pt x="3572" y="3227"/>
                  </a:cubicBezTo>
                  <a:lnTo>
                    <a:pt x="3572" y="3370"/>
                  </a:lnTo>
                  <a:cubicBezTo>
                    <a:pt x="3572" y="4024"/>
                    <a:pt x="3917" y="4584"/>
                    <a:pt x="4417" y="4929"/>
                  </a:cubicBezTo>
                  <a:lnTo>
                    <a:pt x="4417" y="5477"/>
                  </a:lnTo>
                  <a:cubicBezTo>
                    <a:pt x="4417" y="5548"/>
                    <a:pt x="4370" y="5608"/>
                    <a:pt x="4310" y="5644"/>
                  </a:cubicBezTo>
                  <a:lnTo>
                    <a:pt x="4048" y="5763"/>
                  </a:lnTo>
                  <a:cubicBezTo>
                    <a:pt x="3536" y="5632"/>
                    <a:pt x="3215" y="5453"/>
                    <a:pt x="3060" y="5346"/>
                  </a:cubicBezTo>
                  <a:lnTo>
                    <a:pt x="3060" y="5334"/>
                  </a:lnTo>
                  <a:cubicBezTo>
                    <a:pt x="3131" y="5001"/>
                    <a:pt x="3262" y="4060"/>
                    <a:pt x="3393" y="2369"/>
                  </a:cubicBezTo>
                  <a:cubicBezTo>
                    <a:pt x="3441" y="1738"/>
                    <a:pt x="3655" y="1226"/>
                    <a:pt x="4036" y="845"/>
                  </a:cubicBezTo>
                  <a:cubicBezTo>
                    <a:pt x="4393" y="488"/>
                    <a:pt x="4882" y="298"/>
                    <a:pt x="5441" y="298"/>
                  </a:cubicBezTo>
                  <a:close/>
                  <a:moveTo>
                    <a:pt x="2750" y="5465"/>
                  </a:moveTo>
                  <a:cubicBezTo>
                    <a:pt x="2786" y="5501"/>
                    <a:pt x="2810" y="5572"/>
                    <a:pt x="2869" y="5596"/>
                  </a:cubicBezTo>
                  <a:cubicBezTo>
                    <a:pt x="3000" y="5691"/>
                    <a:pt x="3239" y="5822"/>
                    <a:pt x="3584" y="5941"/>
                  </a:cubicBezTo>
                  <a:lnTo>
                    <a:pt x="3155" y="6144"/>
                  </a:lnTo>
                  <a:lnTo>
                    <a:pt x="2655" y="6001"/>
                  </a:lnTo>
                  <a:cubicBezTo>
                    <a:pt x="2512" y="5953"/>
                    <a:pt x="2512" y="5953"/>
                    <a:pt x="2512" y="5906"/>
                  </a:cubicBezTo>
                  <a:lnTo>
                    <a:pt x="2512" y="5691"/>
                  </a:lnTo>
                  <a:cubicBezTo>
                    <a:pt x="2572" y="5656"/>
                    <a:pt x="2619" y="5608"/>
                    <a:pt x="2667" y="5572"/>
                  </a:cubicBezTo>
                  <a:cubicBezTo>
                    <a:pt x="2691" y="5536"/>
                    <a:pt x="2727" y="5513"/>
                    <a:pt x="2750" y="5465"/>
                  </a:cubicBezTo>
                  <a:close/>
                  <a:moveTo>
                    <a:pt x="8096" y="5239"/>
                  </a:moveTo>
                  <a:cubicBezTo>
                    <a:pt x="8180" y="5417"/>
                    <a:pt x="8323" y="5572"/>
                    <a:pt x="8477" y="5691"/>
                  </a:cubicBezTo>
                  <a:lnTo>
                    <a:pt x="8477" y="6025"/>
                  </a:lnTo>
                  <a:lnTo>
                    <a:pt x="8489" y="6025"/>
                  </a:lnTo>
                  <a:lnTo>
                    <a:pt x="7977" y="6287"/>
                  </a:lnTo>
                  <a:cubicBezTo>
                    <a:pt x="7977" y="6287"/>
                    <a:pt x="7965" y="6287"/>
                    <a:pt x="7965" y="6263"/>
                  </a:cubicBezTo>
                  <a:lnTo>
                    <a:pt x="7227" y="5941"/>
                  </a:lnTo>
                  <a:cubicBezTo>
                    <a:pt x="7596" y="5822"/>
                    <a:pt x="7822" y="5667"/>
                    <a:pt x="7942" y="5596"/>
                  </a:cubicBezTo>
                  <a:cubicBezTo>
                    <a:pt x="8049" y="5525"/>
                    <a:pt x="8108" y="5406"/>
                    <a:pt x="8096" y="5275"/>
                  </a:cubicBezTo>
                  <a:lnTo>
                    <a:pt x="8096" y="5239"/>
                  </a:lnTo>
                  <a:close/>
                  <a:moveTo>
                    <a:pt x="2203" y="5870"/>
                  </a:moveTo>
                  <a:lnTo>
                    <a:pt x="2203" y="5929"/>
                  </a:lnTo>
                  <a:cubicBezTo>
                    <a:pt x="2203" y="5953"/>
                    <a:pt x="2203" y="5989"/>
                    <a:pt x="2215" y="6013"/>
                  </a:cubicBezTo>
                  <a:lnTo>
                    <a:pt x="1857" y="6370"/>
                  </a:lnTo>
                  <a:lnTo>
                    <a:pt x="1500" y="6013"/>
                  </a:lnTo>
                  <a:cubicBezTo>
                    <a:pt x="1512" y="5989"/>
                    <a:pt x="1512" y="5953"/>
                    <a:pt x="1512" y="5929"/>
                  </a:cubicBezTo>
                  <a:lnTo>
                    <a:pt x="1512" y="5870"/>
                  </a:lnTo>
                  <a:cubicBezTo>
                    <a:pt x="1619" y="5894"/>
                    <a:pt x="1726" y="5929"/>
                    <a:pt x="1834" y="5929"/>
                  </a:cubicBezTo>
                  <a:lnTo>
                    <a:pt x="1857" y="5929"/>
                  </a:lnTo>
                  <a:cubicBezTo>
                    <a:pt x="1976" y="5929"/>
                    <a:pt x="2096" y="5906"/>
                    <a:pt x="2203" y="5870"/>
                  </a:cubicBezTo>
                  <a:close/>
                  <a:moveTo>
                    <a:pt x="9525" y="5882"/>
                  </a:moveTo>
                  <a:lnTo>
                    <a:pt x="9525" y="6048"/>
                  </a:lnTo>
                  <a:cubicBezTo>
                    <a:pt x="9525" y="6108"/>
                    <a:pt x="9537" y="6144"/>
                    <a:pt x="9573" y="6191"/>
                  </a:cubicBezTo>
                  <a:lnTo>
                    <a:pt x="9394" y="6322"/>
                  </a:lnTo>
                  <a:cubicBezTo>
                    <a:pt x="9323" y="6394"/>
                    <a:pt x="9236" y="6429"/>
                    <a:pt x="9151" y="6429"/>
                  </a:cubicBezTo>
                  <a:cubicBezTo>
                    <a:pt x="9067" y="6429"/>
                    <a:pt x="8983" y="6394"/>
                    <a:pt x="8918" y="6322"/>
                  </a:cubicBezTo>
                  <a:lnTo>
                    <a:pt x="8763" y="6191"/>
                  </a:lnTo>
                  <a:cubicBezTo>
                    <a:pt x="8799" y="6144"/>
                    <a:pt x="8811" y="6084"/>
                    <a:pt x="8811" y="6048"/>
                  </a:cubicBezTo>
                  <a:lnTo>
                    <a:pt x="8811" y="5882"/>
                  </a:lnTo>
                  <a:cubicBezTo>
                    <a:pt x="8918" y="5906"/>
                    <a:pt x="9037" y="5941"/>
                    <a:pt x="9168" y="5941"/>
                  </a:cubicBezTo>
                  <a:cubicBezTo>
                    <a:pt x="9287" y="5941"/>
                    <a:pt x="9406" y="5929"/>
                    <a:pt x="9525" y="5882"/>
                  </a:cubicBezTo>
                  <a:close/>
                  <a:moveTo>
                    <a:pt x="6096" y="5096"/>
                  </a:moveTo>
                  <a:lnTo>
                    <a:pt x="6096" y="5477"/>
                  </a:lnTo>
                  <a:cubicBezTo>
                    <a:pt x="6096" y="5667"/>
                    <a:pt x="6215" y="5846"/>
                    <a:pt x="6394" y="5941"/>
                  </a:cubicBezTo>
                  <a:lnTo>
                    <a:pt x="6632" y="6048"/>
                  </a:lnTo>
                  <a:cubicBezTo>
                    <a:pt x="6406" y="6489"/>
                    <a:pt x="5941" y="6787"/>
                    <a:pt x="5417" y="6787"/>
                  </a:cubicBezTo>
                  <a:cubicBezTo>
                    <a:pt x="4894" y="6787"/>
                    <a:pt x="4441" y="6501"/>
                    <a:pt x="4203" y="6048"/>
                  </a:cubicBezTo>
                  <a:lnTo>
                    <a:pt x="4441" y="5941"/>
                  </a:lnTo>
                  <a:cubicBezTo>
                    <a:pt x="4620" y="5870"/>
                    <a:pt x="4739" y="5691"/>
                    <a:pt x="4739" y="5477"/>
                  </a:cubicBezTo>
                  <a:lnTo>
                    <a:pt x="4739" y="5096"/>
                  </a:lnTo>
                  <a:cubicBezTo>
                    <a:pt x="4941" y="5179"/>
                    <a:pt x="5179" y="5227"/>
                    <a:pt x="5417" y="5227"/>
                  </a:cubicBezTo>
                  <a:cubicBezTo>
                    <a:pt x="5656" y="5227"/>
                    <a:pt x="5894" y="5179"/>
                    <a:pt x="6096" y="5096"/>
                  </a:cubicBezTo>
                  <a:close/>
                  <a:moveTo>
                    <a:pt x="5417" y="0"/>
                  </a:moveTo>
                  <a:cubicBezTo>
                    <a:pt x="4763" y="0"/>
                    <a:pt x="4215" y="226"/>
                    <a:pt x="3786" y="643"/>
                  </a:cubicBezTo>
                  <a:cubicBezTo>
                    <a:pt x="3346" y="1060"/>
                    <a:pt x="3096" y="1655"/>
                    <a:pt x="3048" y="2346"/>
                  </a:cubicBezTo>
                  <a:cubicBezTo>
                    <a:pt x="3036" y="2548"/>
                    <a:pt x="3024" y="2703"/>
                    <a:pt x="3012" y="2881"/>
                  </a:cubicBezTo>
                  <a:lnTo>
                    <a:pt x="1524" y="2881"/>
                  </a:lnTo>
                  <a:cubicBezTo>
                    <a:pt x="964" y="2881"/>
                    <a:pt x="512" y="3334"/>
                    <a:pt x="512" y="3893"/>
                  </a:cubicBezTo>
                  <a:lnTo>
                    <a:pt x="512" y="3917"/>
                  </a:lnTo>
                  <a:cubicBezTo>
                    <a:pt x="512" y="4048"/>
                    <a:pt x="536" y="4167"/>
                    <a:pt x="595" y="4286"/>
                  </a:cubicBezTo>
                  <a:lnTo>
                    <a:pt x="667" y="4453"/>
                  </a:lnTo>
                  <a:lnTo>
                    <a:pt x="667" y="4703"/>
                  </a:lnTo>
                  <a:cubicBezTo>
                    <a:pt x="667" y="5120"/>
                    <a:pt x="881" y="5477"/>
                    <a:pt x="1179" y="5703"/>
                  </a:cubicBezTo>
                  <a:lnTo>
                    <a:pt x="1179" y="5929"/>
                  </a:lnTo>
                  <a:cubicBezTo>
                    <a:pt x="1179" y="5953"/>
                    <a:pt x="1167" y="5989"/>
                    <a:pt x="1131" y="5989"/>
                  </a:cubicBezTo>
                  <a:lnTo>
                    <a:pt x="476" y="6179"/>
                  </a:lnTo>
                  <a:cubicBezTo>
                    <a:pt x="191" y="6251"/>
                    <a:pt x="0" y="6513"/>
                    <a:pt x="0" y="6810"/>
                  </a:cubicBezTo>
                  <a:lnTo>
                    <a:pt x="0" y="8120"/>
                  </a:lnTo>
                  <a:cubicBezTo>
                    <a:pt x="0" y="8215"/>
                    <a:pt x="71" y="8287"/>
                    <a:pt x="167" y="8287"/>
                  </a:cubicBezTo>
                  <a:cubicBezTo>
                    <a:pt x="250" y="8287"/>
                    <a:pt x="333" y="8215"/>
                    <a:pt x="333" y="8120"/>
                  </a:cubicBezTo>
                  <a:lnTo>
                    <a:pt x="333" y="6810"/>
                  </a:lnTo>
                  <a:cubicBezTo>
                    <a:pt x="333" y="6668"/>
                    <a:pt x="429" y="6513"/>
                    <a:pt x="583" y="6477"/>
                  </a:cubicBezTo>
                  <a:lnTo>
                    <a:pt x="1238" y="6287"/>
                  </a:lnTo>
                  <a:cubicBezTo>
                    <a:pt x="1262" y="6287"/>
                    <a:pt x="1286" y="6263"/>
                    <a:pt x="1310" y="6251"/>
                  </a:cubicBezTo>
                  <a:lnTo>
                    <a:pt x="1715" y="6656"/>
                  </a:lnTo>
                  <a:lnTo>
                    <a:pt x="1715" y="8108"/>
                  </a:lnTo>
                  <a:cubicBezTo>
                    <a:pt x="1715" y="8203"/>
                    <a:pt x="1786" y="8275"/>
                    <a:pt x="1881" y="8275"/>
                  </a:cubicBezTo>
                  <a:cubicBezTo>
                    <a:pt x="1965" y="8275"/>
                    <a:pt x="2036" y="8203"/>
                    <a:pt x="2036" y="8108"/>
                  </a:cubicBezTo>
                  <a:lnTo>
                    <a:pt x="2036" y="6656"/>
                  </a:lnTo>
                  <a:lnTo>
                    <a:pt x="2441" y="6251"/>
                  </a:lnTo>
                  <a:cubicBezTo>
                    <a:pt x="2500" y="6287"/>
                    <a:pt x="2548" y="6298"/>
                    <a:pt x="2596" y="6310"/>
                  </a:cubicBezTo>
                  <a:lnTo>
                    <a:pt x="2750" y="6358"/>
                  </a:lnTo>
                  <a:cubicBezTo>
                    <a:pt x="2536" y="6501"/>
                    <a:pt x="2393" y="6751"/>
                    <a:pt x="2393" y="7037"/>
                  </a:cubicBezTo>
                  <a:lnTo>
                    <a:pt x="2393" y="8120"/>
                  </a:lnTo>
                  <a:cubicBezTo>
                    <a:pt x="2393" y="8215"/>
                    <a:pt x="2465" y="8287"/>
                    <a:pt x="2560" y="8287"/>
                  </a:cubicBezTo>
                  <a:cubicBezTo>
                    <a:pt x="2643" y="8287"/>
                    <a:pt x="2727" y="8215"/>
                    <a:pt x="2727" y="8120"/>
                  </a:cubicBezTo>
                  <a:lnTo>
                    <a:pt x="2727" y="7037"/>
                  </a:lnTo>
                  <a:cubicBezTo>
                    <a:pt x="2727" y="6834"/>
                    <a:pt x="2846" y="6656"/>
                    <a:pt x="3036" y="6560"/>
                  </a:cubicBezTo>
                  <a:lnTo>
                    <a:pt x="3941" y="6156"/>
                  </a:lnTo>
                  <a:cubicBezTo>
                    <a:pt x="4227" y="6727"/>
                    <a:pt x="4810" y="7096"/>
                    <a:pt x="5441" y="7096"/>
                  </a:cubicBezTo>
                  <a:cubicBezTo>
                    <a:pt x="6084" y="7096"/>
                    <a:pt x="6668" y="6739"/>
                    <a:pt x="6953" y="6156"/>
                  </a:cubicBezTo>
                  <a:lnTo>
                    <a:pt x="7858" y="6560"/>
                  </a:lnTo>
                  <a:cubicBezTo>
                    <a:pt x="8049" y="6656"/>
                    <a:pt x="8168" y="6834"/>
                    <a:pt x="8168" y="7037"/>
                  </a:cubicBezTo>
                  <a:lnTo>
                    <a:pt x="8168" y="8120"/>
                  </a:lnTo>
                  <a:cubicBezTo>
                    <a:pt x="8168" y="8215"/>
                    <a:pt x="8239" y="8287"/>
                    <a:pt x="8334" y="8287"/>
                  </a:cubicBezTo>
                  <a:cubicBezTo>
                    <a:pt x="8418" y="8287"/>
                    <a:pt x="8501" y="8215"/>
                    <a:pt x="8501" y="8120"/>
                  </a:cubicBezTo>
                  <a:lnTo>
                    <a:pt x="8501" y="7037"/>
                  </a:lnTo>
                  <a:cubicBezTo>
                    <a:pt x="8501" y="6834"/>
                    <a:pt x="8418" y="6656"/>
                    <a:pt x="8299" y="6501"/>
                  </a:cubicBezTo>
                  <a:lnTo>
                    <a:pt x="8537" y="6382"/>
                  </a:lnTo>
                  <a:lnTo>
                    <a:pt x="8715" y="6560"/>
                  </a:lnTo>
                  <a:cubicBezTo>
                    <a:pt x="8858" y="6679"/>
                    <a:pt x="9013" y="6739"/>
                    <a:pt x="9180" y="6739"/>
                  </a:cubicBezTo>
                  <a:cubicBezTo>
                    <a:pt x="9346" y="6739"/>
                    <a:pt x="9513" y="6679"/>
                    <a:pt x="9644" y="6560"/>
                  </a:cubicBezTo>
                  <a:lnTo>
                    <a:pt x="9823" y="6382"/>
                  </a:lnTo>
                  <a:lnTo>
                    <a:pt x="10358" y="6656"/>
                  </a:lnTo>
                  <a:cubicBezTo>
                    <a:pt x="10478" y="6715"/>
                    <a:pt x="10549" y="6834"/>
                    <a:pt x="10549" y="6965"/>
                  </a:cubicBezTo>
                  <a:lnTo>
                    <a:pt x="10549" y="8144"/>
                  </a:lnTo>
                  <a:cubicBezTo>
                    <a:pt x="10549" y="8227"/>
                    <a:pt x="10620" y="8299"/>
                    <a:pt x="10716" y="8299"/>
                  </a:cubicBezTo>
                  <a:cubicBezTo>
                    <a:pt x="10799" y="8299"/>
                    <a:pt x="10882" y="8227"/>
                    <a:pt x="10882" y="8144"/>
                  </a:cubicBezTo>
                  <a:lnTo>
                    <a:pt x="10882" y="6965"/>
                  </a:lnTo>
                  <a:cubicBezTo>
                    <a:pt x="10823" y="6703"/>
                    <a:pt x="10692" y="6477"/>
                    <a:pt x="10466" y="6358"/>
                  </a:cubicBezTo>
                  <a:lnTo>
                    <a:pt x="9823" y="6025"/>
                  </a:lnTo>
                  <a:lnTo>
                    <a:pt x="9823" y="6013"/>
                  </a:lnTo>
                  <a:lnTo>
                    <a:pt x="9823" y="5691"/>
                  </a:lnTo>
                  <a:cubicBezTo>
                    <a:pt x="10097" y="5501"/>
                    <a:pt x="10275" y="5227"/>
                    <a:pt x="10311" y="4882"/>
                  </a:cubicBezTo>
                  <a:cubicBezTo>
                    <a:pt x="10430" y="4679"/>
                    <a:pt x="10489" y="4453"/>
                    <a:pt x="10489" y="4215"/>
                  </a:cubicBezTo>
                  <a:cubicBezTo>
                    <a:pt x="10489" y="3786"/>
                    <a:pt x="10287" y="3381"/>
                    <a:pt x="9954" y="3143"/>
                  </a:cubicBezTo>
                  <a:cubicBezTo>
                    <a:pt x="9977" y="3084"/>
                    <a:pt x="9989" y="3012"/>
                    <a:pt x="9989" y="2953"/>
                  </a:cubicBezTo>
                  <a:cubicBezTo>
                    <a:pt x="9989" y="2536"/>
                    <a:pt x="9620" y="2191"/>
                    <a:pt x="9156" y="2191"/>
                  </a:cubicBezTo>
                  <a:cubicBezTo>
                    <a:pt x="8692" y="2191"/>
                    <a:pt x="8323" y="2524"/>
                    <a:pt x="8323" y="2953"/>
                  </a:cubicBezTo>
                  <a:cubicBezTo>
                    <a:pt x="8323" y="3024"/>
                    <a:pt x="8334" y="3084"/>
                    <a:pt x="8346" y="3143"/>
                  </a:cubicBezTo>
                  <a:cubicBezTo>
                    <a:pt x="8156" y="3286"/>
                    <a:pt x="8013" y="3477"/>
                    <a:pt x="7906" y="3715"/>
                  </a:cubicBezTo>
                  <a:cubicBezTo>
                    <a:pt x="7858" y="3334"/>
                    <a:pt x="7834" y="2869"/>
                    <a:pt x="7787" y="2346"/>
                  </a:cubicBezTo>
                  <a:cubicBezTo>
                    <a:pt x="7739" y="1655"/>
                    <a:pt x="7489" y="1060"/>
                    <a:pt x="7060" y="643"/>
                  </a:cubicBezTo>
                  <a:cubicBezTo>
                    <a:pt x="6644" y="226"/>
                    <a:pt x="6072" y="0"/>
                    <a:pt x="54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6"/>
            <p:cNvSpPr/>
            <p:nvPr/>
          </p:nvSpPr>
          <p:spPr>
            <a:xfrm>
              <a:off x="6089408" y="3637503"/>
              <a:ext cx="10662" cy="36029"/>
            </a:xfrm>
            <a:custGeom>
              <a:rect b="b" l="l" r="r" t="t"/>
              <a:pathLst>
                <a:path extrusionOk="0" h="1132" w="335">
                  <a:moveTo>
                    <a:pt x="167" y="1"/>
                  </a:moveTo>
                  <a:cubicBezTo>
                    <a:pt x="72" y="1"/>
                    <a:pt x="1" y="84"/>
                    <a:pt x="1" y="167"/>
                  </a:cubicBezTo>
                  <a:lnTo>
                    <a:pt x="1" y="977"/>
                  </a:lnTo>
                  <a:cubicBezTo>
                    <a:pt x="1" y="1060"/>
                    <a:pt x="72" y="1132"/>
                    <a:pt x="167" y="1132"/>
                  </a:cubicBezTo>
                  <a:cubicBezTo>
                    <a:pt x="251" y="1132"/>
                    <a:pt x="322" y="1060"/>
                    <a:pt x="322" y="977"/>
                  </a:cubicBezTo>
                  <a:lnTo>
                    <a:pt x="322" y="167"/>
                  </a:lnTo>
                  <a:cubicBezTo>
                    <a:pt x="334" y="84"/>
                    <a:pt x="251"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 name="Google Shape;186;p16"/>
          <p:cNvGrpSpPr/>
          <p:nvPr/>
        </p:nvGrpSpPr>
        <p:grpSpPr>
          <a:xfrm>
            <a:off x="2903902" y="1254502"/>
            <a:ext cx="611141" cy="559434"/>
            <a:chOff x="3441065" y="4302505"/>
            <a:chExt cx="337069" cy="302593"/>
          </a:xfrm>
        </p:grpSpPr>
        <p:sp>
          <p:nvSpPr>
            <p:cNvPr id="187" name="Google Shape;187;p16"/>
            <p:cNvSpPr/>
            <p:nvPr/>
          </p:nvSpPr>
          <p:spPr>
            <a:xfrm>
              <a:off x="3441065" y="4366941"/>
              <a:ext cx="337069" cy="173655"/>
            </a:xfrm>
            <a:custGeom>
              <a:rect b="b" l="l" r="r" t="t"/>
              <a:pathLst>
                <a:path extrusionOk="0" h="5460" w="10598">
                  <a:moveTo>
                    <a:pt x="5062" y="1"/>
                  </a:moveTo>
                  <a:cubicBezTo>
                    <a:pt x="3977" y="1"/>
                    <a:pt x="2891" y="303"/>
                    <a:pt x="1834" y="951"/>
                  </a:cubicBezTo>
                  <a:cubicBezTo>
                    <a:pt x="1001" y="1463"/>
                    <a:pt x="418" y="2058"/>
                    <a:pt x="156" y="2368"/>
                  </a:cubicBezTo>
                  <a:cubicBezTo>
                    <a:pt x="1" y="2546"/>
                    <a:pt x="1" y="2808"/>
                    <a:pt x="168" y="2987"/>
                  </a:cubicBezTo>
                  <a:cubicBezTo>
                    <a:pt x="1001" y="3844"/>
                    <a:pt x="1870" y="4475"/>
                    <a:pt x="2739" y="4892"/>
                  </a:cubicBezTo>
                  <a:cubicBezTo>
                    <a:pt x="2763" y="4916"/>
                    <a:pt x="2787" y="4916"/>
                    <a:pt x="2823" y="4916"/>
                  </a:cubicBezTo>
                  <a:cubicBezTo>
                    <a:pt x="2977" y="4916"/>
                    <a:pt x="3037" y="4689"/>
                    <a:pt x="2894" y="4618"/>
                  </a:cubicBezTo>
                  <a:cubicBezTo>
                    <a:pt x="2049" y="4213"/>
                    <a:pt x="1215" y="3582"/>
                    <a:pt x="406" y="2773"/>
                  </a:cubicBezTo>
                  <a:cubicBezTo>
                    <a:pt x="346" y="2713"/>
                    <a:pt x="346" y="2630"/>
                    <a:pt x="406" y="2570"/>
                  </a:cubicBezTo>
                  <a:cubicBezTo>
                    <a:pt x="799" y="2130"/>
                    <a:pt x="2061" y="868"/>
                    <a:pt x="3918" y="451"/>
                  </a:cubicBezTo>
                  <a:lnTo>
                    <a:pt x="3918" y="451"/>
                  </a:lnTo>
                  <a:cubicBezTo>
                    <a:pt x="3561" y="665"/>
                    <a:pt x="3263" y="963"/>
                    <a:pt x="3025" y="1320"/>
                  </a:cubicBezTo>
                  <a:cubicBezTo>
                    <a:pt x="2977" y="1403"/>
                    <a:pt x="3001" y="1487"/>
                    <a:pt x="3073" y="1534"/>
                  </a:cubicBezTo>
                  <a:cubicBezTo>
                    <a:pt x="3098" y="1551"/>
                    <a:pt x="3126" y="1559"/>
                    <a:pt x="3154" y="1559"/>
                  </a:cubicBezTo>
                  <a:cubicBezTo>
                    <a:pt x="3204" y="1559"/>
                    <a:pt x="3252" y="1533"/>
                    <a:pt x="3275" y="1487"/>
                  </a:cubicBezTo>
                  <a:cubicBezTo>
                    <a:pt x="3728" y="772"/>
                    <a:pt x="4490" y="367"/>
                    <a:pt x="5299" y="367"/>
                  </a:cubicBezTo>
                  <a:cubicBezTo>
                    <a:pt x="6609" y="367"/>
                    <a:pt x="7680" y="1439"/>
                    <a:pt x="7680" y="2749"/>
                  </a:cubicBezTo>
                  <a:cubicBezTo>
                    <a:pt x="7680" y="3820"/>
                    <a:pt x="6954" y="4773"/>
                    <a:pt x="5930" y="5047"/>
                  </a:cubicBezTo>
                  <a:cubicBezTo>
                    <a:pt x="5720" y="5103"/>
                    <a:pt x="5510" y="5130"/>
                    <a:pt x="5305" y="5130"/>
                  </a:cubicBezTo>
                  <a:cubicBezTo>
                    <a:pt x="4250" y="5130"/>
                    <a:pt x="3302" y="4424"/>
                    <a:pt x="3013" y="3368"/>
                  </a:cubicBezTo>
                  <a:cubicBezTo>
                    <a:pt x="2954" y="3154"/>
                    <a:pt x="2918" y="2951"/>
                    <a:pt x="2918" y="2737"/>
                  </a:cubicBezTo>
                  <a:cubicBezTo>
                    <a:pt x="2918" y="2487"/>
                    <a:pt x="2966" y="2249"/>
                    <a:pt x="3037" y="2011"/>
                  </a:cubicBezTo>
                  <a:cubicBezTo>
                    <a:pt x="3073" y="1915"/>
                    <a:pt x="3025" y="1844"/>
                    <a:pt x="2942" y="1820"/>
                  </a:cubicBezTo>
                  <a:cubicBezTo>
                    <a:pt x="2920" y="1812"/>
                    <a:pt x="2899" y="1808"/>
                    <a:pt x="2880" y="1808"/>
                  </a:cubicBezTo>
                  <a:cubicBezTo>
                    <a:pt x="2816" y="1808"/>
                    <a:pt x="2767" y="1851"/>
                    <a:pt x="2739" y="1915"/>
                  </a:cubicBezTo>
                  <a:cubicBezTo>
                    <a:pt x="2656" y="2189"/>
                    <a:pt x="2608" y="2475"/>
                    <a:pt x="2608" y="2737"/>
                  </a:cubicBezTo>
                  <a:cubicBezTo>
                    <a:pt x="2608" y="2975"/>
                    <a:pt x="2644" y="3213"/>
                    <a:pt x="2704" y="3439"/>
                  </a:cubicBezTo>
                  <a:cubicBezTo>
                    <a:pt x="2858" y="4058"/>
                    <a:pt x="3251" y="4582"/>
                    <a:pt x="3739" y="4928"/>
                  </a:cubicBezTo>
                  <a:cubicBezTo>
                    <a:pt x="3632" y="4892"/>
                    <a:pt x="3549" y="4868"/>
                    <a:pt x="3442" y="4820"/>
                  </a:cubicBezTo>
                  <a:cubicBezTo>
                    <a:pt x="3427" y="4816"/>
                    <a:pt x="3412" y="4813"/>
                    <a:pt x="3396" y="4813"/>
                  </a:cubicBezTo>
                  <a:cubicBezTo>
                    <a:pt x="3334" y="4813"/>
                    <a:pt x="3270" y="4849"/>
                    <a:pt x="3251" y="4916"/>
                  </a:cubicBezTo>
                  <a:cubicBezTo>
                    <a:pt x="3216" y="4987"/>
                    <a:pt x="3263" y="5070"/>
                    <a:pt x="3335" y="5106"/>
                  </a:cubicBezTo>
                  <a:cubicBezTo>
                    <a:pt x="3996" y="5346"/>
                    <a:pt x="4652" y="5460"/>
                    <a:pt x="5299" y="5460"/>
                  </a:cubicBezTo>
                  <a:cubicBezTo>
                    <a:pt x="6446" y="5460"/>
                    <a:pt x="7563" y="5103"/>
                    <a:pt x="8621" y="4463"/>
                  </a:cubicBezTo>
                  <a:cubicBezTo>
                    <a:pt x="9502" y="3927"/>
                    <a:pt x="10145" y="3308"/>
                    <a:pt x="10443" y="2975"/>
                  </a:cubicBezTo>
                  <a:cubicBezTo>
                    <a:pt x="10597" y="2808"/>
                    <a:pt x="10586" y="2511"/>
                    <a:pt x="10395" y="2356"/>
                  </a:cubicBezTo>
                  <a:cubicBezTo>
                    <a:pt x="10062" y="2058"/>
                    <a:pt x="9728" y="1784"/>
                    <a:pt x="9383" y="1546"/>
                  </a:cubicBezTo>
                  <a:cubicBezTo>
                    <a:pt x="9357" y="1529"/>
                    <a:pt x="9327" y="1521"/>
                    <a:pt x="9298" y="1521"/>
                  </a:cubicBezTo>
                  <a:cubicBezTo>
                    <a:pt x="9246" y="1521"/>
                    <a:pt x="9194" y="1544"/>
                    <a:pt x="9157" y="1582"/>
                  </a:cubicBezTo>
                  <a:cubicBezTo>
                    <a:pt x="9109" y="1653"/>
                    <a:pt x="9133" y="1737"/>
                    <a:pt x="9192" y="1796"/>
                  </a:cubicBezTo>
                  <a:cubicBezTo>
                    <a:pt x="9514" y="2034"/>
                    <a:pt x="9847" y="2296"/>
                    <a:pt x="10169" y="2594"/>
                  </a:cubicBezTo>
                  <a:cubicBezTo>
                    <a:pt x="10228" y="2653"/>
                    <a:pt x="10228" y="2737"/>
                    <a:pt x="10181" y="2796"/>
                  </a:cubicBezTo>
                  <a:cubicBezTo>
                    <a:pt x="9788" y="3225"/>
                    <a:pt x="8550" y="4439"/>
                    <a:pt x="6835" y="4939"/>
                  </a:cubicBezTo>
                  <a:cubicBezTo>
                    <a:pt x="8311" y="3904"/>
                    <a:pt x="8359" y="1737"/>
                    <a:pt x="6954" y="629"/>
                  </a:cubicBezTo>
                  <a:lnTo>
                    <a:pt x="6954" y="629"/>
                  </a:lnTo>
                  <a:cubicBezTo>
                    <a:pt x="7538" y="820"/>
                    <a:pt x="8121" y="1106"/>
                    <a:pt x="8692" y="1463"/>
                  </a:cubicBezTo>
                  <a:cubicBezTo>
                    <a:pt x="8722" y="1476"/>
                    <a:pt x="8752" y="1482"/>
                    <a:pt x="8780" y="1482"/>
                  </a:cubicBezTo>
                  <a:cubicBezTo>
                    <a:pt x="8831" y="1482"/>
                    <a:pt x="8876" y="1461"/>
                    <a:pt x="8907" y="1415"/>
                  </a:cubicBezTo>
                  <a:cubicBezTo>
                    <a:pt x="8954" y="1344"/>
                    <a:pt x="8931" y="1249"/>
                    <a:pt x="8859" y="1201"/>
                  </a:cubicBezTo>
                  <a:cubicBezTo>
                    <a:pt x="7632" y="426"/>
                    <a:pt x="6348" y="1"/>
                    <a:pt x="506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6"/>
            <p:cNvSpPr/>
            <p:nvPr/>
          </p:nvSpPr>
          <p:spPr>
            <a:xfrm>
              <a:off x="3572864" y="4423300"/>
              <a:ext cx="76141" cy="61479"/>
            </a:xfrm>
            <a:custGeom>
              <a:rect b="b" l="l" r="r" t="t"/>
              <a:pathLst>
                <a:path extrusionOk="0" h="1933" w="2394">
                  <a:moveTo>
                    <a:pt x="1143" y="0"/>
                  </a:moveTo>
                  <a:cubicBezTo>
                    <a:pt x="465" y="0"/>
                    <a:pt x="0" y="679"/>
                    <a:pt x="238" y="1322"/>
                  </a:cubicBezTo>
                  <a:cubicBezTo>
                    <a:pt x="258" y="1381"/>
                    <a:pt x="326" y="1423"/>
                    <a:pt x="396" y="1423"/>
                  </a:cubicBezTo>
                  <a:cubicBezTo>
                    <a:pt x="411" y="1423"/>
                    <a:pt x="426" y="1421"/>
                    <a:pt x="441" y="1417"/>
                  </a:cubicBezTo>
                  <a:cubicBezTo>
                    <a:pt x="524" y="1382"/>
                    <a:pt x="560" y="1298"/>
                    <a:pt x="536" y="1203"/>
                  </a:cubicBezTo>
                  <a:cubicBezTo>
                    <a:pt x="354" y="738"/>
                    <a:pt x="729" y="308"/>
                    <a:pt x="1156" y="308"/>
                  </a:cubicBezTo>
                  <a:cubicBezTo>
                    <a:pt x="1287" y="308"/>
                    <a:pt x="1422" y="349"/>
                    <a:pt x="1548" y="441"/>
                  </a:cubicBezTo>
                  <a:cubicBezTo>
                    <a:pt x="2036" y="822"/>
                    <a:pt x="1774" y="1620"/>
                    <a:pt x="1143" y="1620"/>
                  </a:cubicBezTo>
                  <a:cubicBezTo>
                    <a:pt x="1048" y="1620"/>
                    <a:pt x="953" y="1608"/>
                    <a:pt x="881" y="1560"/>
                  </a:cubicBezTo>
                  <a:cubicBezTo>
                    <a:pt x="860" y="1554"/>
                    <a:pt x="840" y="1551"/>
                    <a:pt x="819" y="1551"/>
                  </a:cubicBezTo>
                  <a:cubicBezTo>
                    <a:pt x="759" y="1551"/>
                    <a:pt x="703" y="1578"/>
                    <a:pt x="667" y="1632"/>
                  </a:cubicBezTo>
                  <a:cubicBezTo>
                    <a:pt x="643" y="1715"/>
                    <a:pt x="667" y="1798"/>
                    <a:pt x="738" y="1846"/>
                  </a:cubicBezTo>
                  <a:cubicBezTo>
                    <a:pt x="869" y="1904"/>
                    <a:pt x="1009" y="1933"/>
                    <a:pt x="1148" y="1933"/>
                  </a:cubicBezTo>
                  <a:cubicBezTo>
                    <a:pt x="1438" y="1933"/>
                    <a:pt x="1724" y="1806"/>
                    <a:pt x="1917" y="1548"/>
                  </a:cubicBezTo>
                  <a:cubicBezTo>
                    <a:pt x="2393" y="917"/>
                    <a:pt x="1965" y="0"/>
                    <a:pt x="114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6"/>
            <p:cNvSpPr/>
            <p:nvPr/>
          </p:nvSpPr>
          <p:spPr>
            <a:xfrm>
              <a:off x="3619045" y="4394485"/>
              <a:ext cx="46626" cy="39088"/>
            </a:xfrm>
            <a:custGeom>
              <a:rect b="b" l="l" r="r" t="t"/>
              <a:pathLst>
                <a:path extrusionOk="0" h="1229" w="1466">
                  <a:moveTo>
                    <a:pt x="782" y="310"/>
                  </a:moveTo>
                  <a:cubicBezTo>
                    <a:pt x="917" y="310"/>
                    <a:pt x="1054" y="400"/>
                    <a:pt x="1096" y="549"/>
                  </a:cubicBezTo>
                  <a:cubicBezTo>
                    <a:pt x="1120" y="716"/>
                    <a:pt x="1013" y="871"/>
                    <a:pt x="858" y="906"/>
                  </a:cubicBezTo>
                  <a:cubicBezTo>
                    <a:pt x="834" y="912"/>
                    <a:pt x="810" y="914"/>
                    <a:pt x="788" y="914"/>
                  </a:cubicBezTo>
                  <a:cubicBezTo>
                    <a:pt x="553" y="914"/>
                    <a:pt x="406" y="648"/>
                    <a:pt x="537" y="442"/>
                  </a:cubicBezTo>
                  <a:cubicBezTo>
                    <a:pt x="599" y="351"/>
                    <a:pt x="690" y="310"/>
                    <a:pt x="782" y="310"/>
                  </a:cubicBezTo>
                  <a:close/>
                  <a:moveTo>
                    <a:pt x="791" y="1"/>
                  </a:moveTo>
                  <a:cubicBezTo>
                    <a:pt x="598" y="1"/>
                    <a:pt x="403" y="88"/>
                    <a:pt x="275" y="275"/>
                  </a:cubicBezTo>
                  <a:cubicBezTo>
                    <a:pt x="1" y="692"/>
                    <a:pt x="321" y="1229"/>
                    <a:pt x="792" y="1229"/>
                  </a:cubicBezTo>
                  <a:cubicBezTo>
                    <a:pt x="833" y="1229"/>
                    <a:pt x="875" y="1225"/>
                    <a:pt x="918" y="1216"/>
                  </a:cubicBezTo>
                  <a:cubicBezTo>
                    <a:pt x="1251" y="1145"/>
                    <a:pt x="1465" y="811"/>
                    <a:pt x="1394" y="490"/>
                  </a:cubicBezTo>
                  <a:cubicBezTo>
                    <a:pt x="1331" y="176"/>
                    <a:pt x="1064" y="1"/>
                    <a:pt x="79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6"/>
            <p:cNvSpPr/>
            <p:nvPr/>
          </p:nvSpPr>
          <p:spPr>
            <a:xfrm>
              <a:off x="3604669" y="4302505"/>
              <a:ext cx="9860" cy="42046"/>
            </a:xfrm>
            <a:custGeom>
              <a:rect b="b" l="l" r="r" t="t"/>
              <a:pathLst>
                <a:path extrusionOk="0" h="1322" w="310">
                  <a:moveTo>
                    <a:pt x="143" y="0"/>
                  </a:moveTo>
                  <a:cubicBezTo>
                    <a:pt x="60" y="0"/>
                    <a:pt x="0" y="72"/>
                    <a:pt x="0" y="155"/>
                  </a:cubicBezTo>
                  <a:lnTo>
                    <a:pt x="0" y="1179"/>
                  </a:lnTo>
                  <a:cubicBezTo>
                    <a:pt x="0" y="1262"/>
                    <a:pt x="72" y="1322"/>
                    <a:pt x="143" y="1322"/>
                  </a:cubicBezTo>
                  <a:cubicBezTo>
                    <a:pt x="238" y="1322"/>
                    <a:pt x="298" y="1250"/>
                    <a:pt x="298" y="1179"/>
                  </a:cubicBezTo>
                  <a:lnTo>
                    <a:pt x="298" y="155"/>
                  </a:lnTo>
                  <a:cubicBezTo>
                    <a:pt x="310" y="72"/>
                    <a:pt x="238" y="0"/>
                    <a:pt x="14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6"/>
            <p:cNvSpPr/>
            <p:nvPr/>
          </p:nvSpPr>
          <p:spPr>
            <a:xfrm>
              <a:off x="3528178" y="4315926"/>
              <a:ext cx="22359" cy="40742"/>
            </a:xfrm>
            <a:custGeom>
              <a:rect b="b" l="l" r="r" t="t"/>
              <a:pathLst>
                <a:path extrusionOk="0" h="1281" w="703">
                  <a:moveTo>
                    <a:pt x="163" y="1"/>
                  </a:moveTo>
                  <a:cubicBezTo>
                    <a:pt x="149" y="1"/>
                    <a:pt x="134" y="3"/>
                    <a:pt x="119" y="7"/>
                  </a:cubicBezTo>
                  <a:cubicBezTo>
                    <a:pt x="48" y="43"/>
                    <a:pt x="0" y="126"/>
                    <a:pt x="36" y="209"/>
                  </a:cubicBezTo>
                  <a:lnTo>
                    <a:pt x="393" y="1174"/>
                  </a:lnTo>
                  <a:cubicBezTo>
                    <a:pt x="417" y="1233"/>
                    <a:pt x="477" y="1281"/>
                    <a:pt x="536" y="1281"/>
                  </a:cubicBezTo>
                  <a:cubicBezTo>
                    <a:pt x="631" y="1281"/>
                    <a:pt x="703" y="1174"/>
                    <a:pt x="679" y="1067"/>
                  </a:cubicBezTo>
                  <a:lnTo>
                    <a:pt x="322" y="102"/>
                  </a:lnTo>
                  <a:cubicBezTo>
                    <a:pt x="292" y="43"/>
                    <a:pt x="231" y="1"/>
                    <a:pt x="16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6"/>
            <p:cNvSpPr/>
            <p:nvPr/>
          </p:nvSpPr>
          <p:spPr>
            <a:xfrm>
              <a:off x="3457730" y="4348590"/>
              <a:ext cx="32600" cy="35367"/>
            </a:xfrm>
            <a:custGeom>
              <a:rect b="b" l="l" r="r" t="t"/>
              <a:pathLst>
                <a:path extrusionOk="0" h="1112" w="1025">
                  <a:moveTo>
                    <a:pt x="183" y="0"/>
                  </a:moveTo>
                  <a:cubicBezTo>
                    <a:pt x="147" y="0"/>
                    <a:pt x="110" y="13"/>
                    <a:pt x="72" y="40"/>
                  </a:cubicBezTo>
                  <a:cubicBezTo>
                    <a:pt x="13" y="99"/>
                    <a:pt x="1" y="194"/>
                    <a:pt x="60" y="266"/>
                  </a:cubicBezTo>
                  <a:lnTo>
                    <a:pt x="715" y="1052"/>
                  </a:lnTo>
                  <a:cubicBezTo>
                    <a:pt x="751" y="1087"/>
                    <a:pt x="787" y="1111"/>
                    <a:pt x="834" y="1111"/>
                  </a:cubicBezTo>
                  <a:cubicBezTo>
                    <a:pt x="953" y="1099"/>
                    <a:pt x="1025" y="944"/>
                    <a:pt x="953" y="849"/>
                  </a:cubicBezTo>
                  <a:lnTo>
                    <a:pt x="298" y="51"/>
                  </a:lnTo>
                  <a:cubicBezTo>
                    <a:pt x="266" y="19"/>
                    <a:pt x="226" y="0"/>
                    <a:pt x="18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6"/>
            <p:cNvSpPr/>
            <p:nvPr/>
          </p:nvSpPr>
          <p:spPr>
            <a:xfrm>
              <a:off x="3727723" y="4351611"/>
              <a:ext cx="32218" cy="34954"/>
            </a:xfrm>
            <a:custGeom>
              <a:rect b="b" l="l" r="r" t="t"/>
              <a:pathLst>
                <a:path extrusionOk="0" h="1099" w="1013">
                  <a:moveTo>
                    <a:pt x="834" y="1"/>
                  </a:moveTo>
                  <a:cubicBezTo>
                    <a:pt x="791" y="1"/>
                    <a:pt x="748" y="19"/>
                    <a:pt x="715" y="52"/>
                  </a:cubicBezTo>
                  <a:lnTo>
                    <a:pt x="60" y="838"/>
                  </a:lnTo>
                  <a:cubicBezTo>
                    <a:pt x="1" y="897"/>
                    <a:pt x="13" y="1004"/>
                    <a:pt x="72" y="1064"/>
                  </a:cubicBezTo>
                  <a:cubicBezTo>
                    <a:pt x="96" y="1088"/>
                    <a:pt x="128" y="1098"/>
                    <a:pt x="161" y="1098"/>
                  </a:cubicBezTo>
                  <a:cubicBezTo>
                    <a:pt x="211" y="1098"/>
                    <a:pt x="263" y="1075"/>
                    <a:pt x="299" y="1040"/>
                  </a:cubicBezTo>
                  <a:lnTo>
                    <a:pt x="953" y="254"/>
                  </a:lnTo>
                  <a:cubicBezTo>
                    <a:pt x="1013" y="183"/>
                    <a:pt x="1013" y="76"/>
                    <a:pt x="930" y="40"/>
                  </a:cubicBezTo>
                  <a:cubicBezTo>
                    <a:pt x="903" y="13"/>
                    <a:pt x="869" y="1"/>
                    <a:pt x="8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6"/>
            <p:cNvSpPr/>
            <p:nvPr/>
          </p:nvSpPr>
          <p:spPr>
            <a:xfrm>
              <a:off x="3668279" y="4315926"/>
              <a:ext cx="22391" cy="40742"/>
            </a:xfrm>
            <a:custGeom>
              <a:rect b="b" l="l" r="r" t="t"/>
              <a:pathLst>
                <a:path extrusionOk="0" h="1281" w="704">
                  <a:moveTo>
                    <a:pt x="544" y="1"/>
                  </a:moveTo>
                  <a:cubicBezTo>
                    <a:pt x="481" y="1"/>
                    <a:pt x="413" y="43"/>
                    <a:pt x="394" y="102"/>
                  </a:cubicBezTo>
                  <a:lnTo>
                    <a:pt x="36" y="1067"/>
                  </a:lnTo>
                  <a:cubicBezTo>
                    <a:pt x="1" y="1174"/>
                    <a:pt x="84" y="1281"/>
                    <a:pt x="179" y="1281"/>
                  </a:cubicBezTo>
                  <a:cubicBezTo>
                    <a:pt x="239" y="1281"/>
                    <a:pt x="298" y="1233"/>
                    <a:pt x="334" y="1174"/>
                  </a:cubicBezTo>
                  <a:lnTo>
                    <a:pt x="691" y="209"/>
                  </a:lnTo>
                  <a:cubicBezTo>
                    <a:pt x="703" y="126"/>
                    <a:pt x="655" y="43"/>
                    <a:pt x="584" y="7"/>
                  </a:cubicBezTo>
                  <a:cubicBezTo>
                    <a:pt x="571" y="3"/>
                    <a:pt x="558" y="1"/>
                    <a:pt x="54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6"/>
            <p:cNvSpPr/>
            <p:nvPr/>
          </p:nvSpPr>
          <p:spPr>
            <a:xfrm>
              <a:off x="3603143" y="4563019"/>
              <a:ext cx="9891" cy="42078"/>
            </a:xfrm>
            <a:custGeom>
              <a:rect b="b" l="l" r="r" t="t"/>
              <a:pathLst>
                <a:path extrusionOk="0" h="1323" w="311">
                  <a:moveTo>
                    <a:pt x="144" y="1"/>
                  </a:moveTo>
                  <a:cubicBezTo>
                    <a:pt x="60" y="1"/>
                    <a:pt x="1" y="72"/>
                    <a:pt x="1" y="144"/>
                  </a:cubicBezTo>
                  <a:lnTo>
                    <a:pt x="1" y="1168"/>
                  </a:lnTo>
                  <a:cubicBezTo>
                    <a:pt x="1" y="1263"/>
                    <a:pt x="72" y="1322"/>
                    <a:pt x="144" y="1322"/>
                  </a:cubicBezTo>
                  <a:cubicBezTo>
                    <a:pt x="239" y="1322"/>
                    <a:pt x="298" y="1251"/>
                    <a:pt x="298" y="1168"/>
                  </a:cubicBezTo>
                  <a:lnTo>
                    <a:pt x="298" y="144"/>
                  </a:lnTo>
                  <a:cubicBezTo>
                    <a:pt x="310" y="72"/>
                    <a:pt x="239" y="1"/>
                    <a:pt x="14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6"/>
            <p:cNvSpPr/>
            <p:nvPr/>
          </p:nvSpPr>
          <p:spPr>
            <a:xfrm>
              <a:off x="3667134" y="4552206"/>
              <a:ext cx="22009" cy="40233"/>
            </a:xfrm>
            <a:custGeom>
              <a:rect b="b" l="l" r="r" t="t"/>
              <a:pathLst>
                <a:path extrusionOk="0" h="1265" w="692">
                  <a:moveTo>
                    <a:pt x="165" y="0"/>
                  </a:moveTo>
                  <a:cubicBezTo>
                    <a:pt x="150" y="0"/>
                    <a:pt x="135" y="3"/>
                    <a:pt x="120" y="7"/>
                  </a:cubicBezTo>
                  <a:cubicBezTo>
                    <a:pt x="37" y="43"/>
                    <a:pt x="1" y="126"/>
                    <a:pt x="25" y="198"/>
                  </a:cubicBezTo>
                  <a:lnTo>
                    <a:pt x="382" y="1174"/>
                  </a:lnTo>
                  <a:cubicBezTo>
                    <a:pt x="410" y="1231"/>
                    <a:pt x="468" y="1265"/>
                    <a:pt x="527" y="1265"/>
                  </a:cubicBezTo>
                  <a:cubicBezTo>
                    <a:pt x="542" y="1265"/>
                    <a:pt x="557" y="1263"/>
                    <a:pt x="572" y="1258"/>
                  </a:cubicBezTo>
                  <a:cubicBezTo>
                    <a:pt x="656" y="1234"/>
                    <a:pt x="691" y="1139"/>
                    <a:pt x="668" y="1067"/>
                  </a:cubicBezTo>
                  <a:lnTo>
                    <a:pt x="310" y="103"/>
                  </a:lnTo>
                  <a:cubicBezTo>
                    <a:pt x="282" y="36"/>
                    <a:pt x="223" y="0"/>
                    <a:pt x="16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6"/>
            <p:cNvSpPr/>
            <p:nvPr/>
          </p:nvSpPr>
          <p:spPr>
            <a:xfrm>
              <a:off x="3727723" y="4524662"/>
              <a:ext cx="32982" cy="35367"/>
            </a:xfrm>
            <a:custGeom>
              <a:rect b="b" l="l" r="r" t="t"/>
              <a:pathLst>
                <a:path extrusionOk="0" h="1112" w="1037">
                  <a:moveTo>
                    <a:pt x="178" y="1"/>
                  </a:moveTo>
                  <a:cubicBezTo>
                    <a:pt x="142" y="1"/>
                    <a:pt x="104" y="13"/>
                    <a:pt x="72" y="40"/>
                  </a:cubicBezTo>
                  <a:cubicBezTo>
                    <a:pt x="13" y="100"/>
                    <a:pt x="1" y="195"/>
                    <a:pt x="60" y="266"/>
                  </a:cubicBezTo>
                  <a:lnTo>
                    <a:pt x="715" y="1052"/>
                  </a:lnTo>
                  <a:cubicBezTo>
                    <a:pt x="739" y="1088"/>
                    <a:pt x="787" y="1112"/>
                    <a:pt x="834" y="1112"/>
                  </a:cubicBezTo>
                  <a:cubicBezTo>
                    <a:pt x="965" y="1100"/>
                    <a:pt x="1037" y="945"/>
                    <a:pt x="953" y="850"/>
                  </a:cubicBezTo>
                  <a:lnTo>
                    <a:pt x="299" y="52"/>
                  </a:lnTo>
                  <a:cubicBezTo>
                    <a:pt x="266" y="19"/>
                    <a:pt x="222" y="1"/>
                    <a:pt x="17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6"/>
            <p:cNvSpPr/>
            <p:nvPr/>
          </p:nvSpPr>
          <p:spPr>
            <a:xfrm>
              <a:off x="3457349" y="4522023"/>
              <a:ext cx="32218" cy="34954"/>
            </a:xfrm>
            <a:custGeom>
              <a:rect b="b" l="l" r="r" t="t"/>
              <a:pathLst>
                <a:path extrusionOk="0" h="1099" w="1013">
                  <a:moveTo>
                    <a:pt x="841" y="0"/>
                  </a:moveTo>
                  <a:cubicBezTo>
                    <a:pt x="795" y="0"/>
                    <a:pt x="748" y="19"/>
                    <a:pt x="715" y="52"/>
                  </a:cubicBezTo>
                  <a:lnTo>
                    <a:pt x="60" y="837"/>
                  </a:lnTo>
                  <a:cubicBezTo>
                    <a:pt x="1" y="897"/>
                    <a:pt x="13" y="1004"/>
                    <a:pt x="72" y="1064"/>
                  </a:cubicBezTo>
                  <a:cubicBezTo>
                    <a:pt x="96" y="1088"/>
                    <a:pt x="128" y="1098"/>
                    <a:pt x="161" y="1098"/>
                  </a:cubicBezTo>
                  <a:cubicBezTo>
                    <a:pt x="211" y="1098"/>
                    <a:pt x="263" y="1075"/>
                    <a:pt x="298" y="1040"/>
                  </a:cubicBezTo>
                  <a:lnTo>
                    <a:pt x="953" y="254"/>
                  </a:lnTo>
                  <a:cubicBezTo>
                    <a:pt x="1013" y="183"/>
                    <a:pt x="1013" y="99"/>
                    <a:pt x="941" y="40"/>
                  </a:cubicBezTo>
                  <a:cubicBezTo>
                    <a:pt x="915" y="13"/>
                    <a:pt x="878" y="0"/>
                    <a:pt x="84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6"/>
            <p:cNvSpPr/>
            <p:nvPr/>
          </p:nvSpPr>
          <p:spPr>
            <a:xfrm>
              <a:off x="3526270" y="4551665"/>
              <a:ext cx="22772" cy="40392"/>
            </a:xfrm>
            <a:custGeom>
              <a:rect b="b" l="l" r="r" t="t"/>
              <a:pathLst>
                <a:path extrusionOk="0" h="1270" w="716">
                  <a:moveTo>
                    <a:pt x="531" y="0"/>
                  </a:moveTo>
                  <a:cubicBezTo>
                    <a:pt x="472" y="0"/>
                    <a:pt x="412" y="41"/>
                    <a:pt x="394" y="96"/>
                  </a:cubicBezTo>
                  <a:lnTo>
                    <a:pt x="36" y="1072"/>
                  </a:lnTo>
                  <a:cubicBezTo>
                    <a:pt x="1" y="1144"/>
                    <a:pt x="48" y="1227"/>
                    <a:pt x="120" y="1263"/>
                  </a:cubicBezTo>
                  <a:cubicBezTo>
                    <a:pt x="137" y="1268"/>
                    <a:pt x="154" y="1270"/>
                    <a:pt x="170" y="1270"/>
                  </a:cubicBezTo>
                  <a:cubicBezTo>
                    <a:pt x="235" y="1270"/>
                    <a:pt x="294" y="1234"/>
                    <a:pt x="322" y="1167"/>
                  </a:cubicBezTo>
                  <a:lnTo>
                    <a:pt x="679" y="203"/>
                  </a:lnTo>
                  <a:cubicBezTo>
                    <a:pt x="715" y="132"/>
                    <a:pt x="679" y="36"/>
                    <a:pt x="584" y="13"/>
                  </a:cubicBezTo>
                  <a:cubicBezTo>
                    <a:pt x="567" y="4"/>
                    <a:pt x="549" y="0"/>
                    <a:pt x="53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6"/>
          <p:cNvSpPr/>
          <p:nvPr/>
        </p:nvSpPr>
        <p:spPr>
          <a:xfrm>
            <a:off x="5037134" y="1217375"/>
            <a:ext cx="714621" cy="633258"/>
          </a:xfrm>
          <a:custGeom>
            <a:rect b="b" l="l" r="r" t="t"/>
            <a:pathLst>
              <a:path extrusionOk="0" h="10884" w="10919">
                <a:moveTo>
                  <a:pt x="9561" y="561"/>
                </a:moveTo>
                <a:lnTo>
                  <a:pt x="9561" y="1203"/>
                </a:lnTo>
                <a:cubicBezTo>
                  <a:pt x="9561" y="1299"/>
                  <a:pt x="9633" y="1370"/>
                  <a:pt x="9728" y="1370"/>
                </a:cubicBezTo>
                <a:lnTo>
                  <a:pt x="10359" y="1370"/>
                </a:lnTo>
                <a:lnTo>
                  <a:pt x="8966" y="2739"/>
                </a:lnTo>
                <a:lnTo>
                  <a:pt x="8394" y="2739"/>
                </a:lnTo>
                <a:lnTo>
                  <a:pt x="9323" y="1811"/>
                </a:lnTo>
                <a:cubicBezTo>
                  <a:pt x="9383" y="1751"/>
                  <a:pt x="9383" y="1644"/>
                  <a:pt x="9323" y="1584"/>
                </a:cubicBezTo>
                <a:cubicBezTo>
                  <a:pt x="9293" y="1555"/>
                  <a:pt x="9252" y="1540"/>
                  <a:pt x="9210" y="1540"/>
                </a:cubicBezTo>
                <a:cubicBezTo>
                  <a:pt x="9168" y="1540"/>
                  <a:pt x="9127" y="1555"/>
                  <a:pt x="9097" y="1584"/>
                </a:cubicBezTo>
                <a:lnTo>
                  <a:pt x="8180" y="2513"/>
                </a:lnTo>
                <a:lnTo>
                  <a:pt x="8180" y="1954"/>
                </a:lnTo>
                <a:lnTo>
                  <a:pt x="9561" y="561"/>
                </a:lnTo>
                <a:close/>
                <a:moveTo>
                  <a:pt x="4441" y="2382"/>
                </a:moveTo>
                <a:cubicBezTo>
                  <a:pt x="5513" y="2382"/>
                  <a:pt x="6489" y="2799"/>
                  <a:pt x="7228" y="3466"/>
                </a:cubicBezTo>
                <a:lnTo>
                  <a:pt x="4334" y="6347"/>
                </a:lnTo>
                <a:cubicBezTo>
                  <a:pt x="4275" y="6406"/>
                  <a:pt x="4275" y="6514"/>
                  <a:pt x="4334" y="6573"/>
                </a:cubicBezTo>
                <a:cubicBezTo>
                  <a:pt x="4370" y="6609"/>
                  <a:pt x="4406" y="6621"/>
                  <a:pt x="4453" y="6621"/>
                </a:cubicBezTo>
                <a:cubicBezTo>
                  <a:pt x="4501" y="6621"/>
                  <a:pt x="4525" y="6609"/>
                  <a:pt x="4572" y="6573"/>
                </a:cubicBezTo>
                <a:lnTo>
                  <a:pt x="5287" y="5859"/>
                </a:lnTo>
                <a:cubicBezTo>
                  <a:pt x="5418" y="6037"/>
                  <a:pt x="5477" y="6252"/>
                  <a:pt x="5477" y="6478"/>
                </a:cubicBezTo>
                <a:cubicBezTo>
                  <a:pt x="5477" y="7038"/>
                  <a:pt x="5013" y="7502"/>
                  <a:pt x="4453" y="7502"/>
                </a:cubicBezTo>
                <a:cubicBezTo>
                  <a:pt x="3894" y="7502"/>
                  <a:pt x="3429" y="7038"/>
                  <a:pt x="3429" y="6478"/>
                </a:cubicBezTo>
                <a:cubicBezTo>
                  <a:pt x="3429" y="5906"/>
                  <a:pt x="3894" y="5442"/>
                  <a:pt x="4453" y="5442"/>
                </a:cubicBezTo>
                <a:cubicBezTo>
                  <a:pt x="4513" y="5442"/>
                  <a:pt x="4584" y="5442"/>
                  <a:pt x="4644" y="5466"/>
                </a:cubicBezTo>
                <a:cubicBezTo>
                  <a:pt x="4652" y="5467"/>
                  <a:pt x="4660" y="5467"/>
                  <a:pt x="4668" y="5467"/>
                </a:cubicBezTo>
                <a:cubicBezTo>
                  <a:pt x="4751" y="5467"/>
                  <a:pt x="4813" y="5410"/>
                  <a:pt x="4834" y="5323"/>
                </a:cubicBezTo>
                <a:cubicBezTo>
                  <a:pt x="4858" y="5240"/>
                  <a:pt x="4799" y="5168"/>
                  <a:pt x="4703" y="5133"/>
                </a:cubicBezTo>
                <a:cubicBezTo>
                  <a:pt x="4620" y="5121"/>
                  <a:pt x="4537" y="5109"/>
                  <a:pt x="4453" y="5109"/>
                </a:cubicBezTo>
                <a:cubicBezTo>
                  <a:pt x="3703" y="5109"/>
                  <a:pt x="3096" y="5716"/>
                  <a:pt x="3096" y="6454"/>
                </a:cubicBezTo>
                <a:cubicBezTo>
                  <a:pt x="3096" y="7204"/>
                  <a:pt x="3703" y="7811"/>
                  <a:pt x="4453" y="7811"/>
                </a:cubicBezTo>
                <a:cubicBezTo>
                  <a:pt x="5192" y="7811"/>
                  <a:pt x="5811" y="7204"/>
                  <a:pt x="5811" y="6454"/>
                </a:cubicBezTo>
                <a:cubicBezTo>
                  <a:pt x="5811" y="6145"/>
                  <a:pt x="5704" y="5859"/>
                  <a:pt x="5525" y="5621"/>
                </a:cubicBezTo>
                <a:lnTo>
                  <a:pt x="6025" y="5121"/>
                </a:lnTo>
                <a:cubicBezTo>
                  <a:pt x="6346" y="5490"/>
                  <a:pt x="6525" y="5966"/>
                  <a:pt x="6525" y="6454"/>
                </a:cubicBezTo>
                <a:cubicBezTo>
                  <a:pt x="6525" y="7585"/>
                  <a:pt x="5596" y="8514"/>
                  <a:pt x="4465" y="8514"/>
                </a:cubicBezTo>
                <a:cubicBezTo>
                  <a:pt x="3334" y="8514"/>
                  <a:pt x="2417" y="7585"/>
                  <a:pt x="2417" y="6454"/>
                </a:cubicBezTo>
                <a:cubicBezTo>
                  <a:pt x="2417" y="5323"/>
                  <a:pt x="3334" y="4406"/>
                  <a:pt x="4465" y="4406"/>
                </a:cubicBezTo>
                <a:cubicBezTo>
                  <a:pt x="4811" y="4406"/>
                  <a:pt x="5156" y="4490"/>
                  <a:pt x="5453" y="4656"/>
                </a:cubicBezTo>
                <a:cubicBezTo>
                  <a:pt x="5476" y="4671"/>
                  <a:pt x="5502" y="4678"/>
                  <a:pt x="5528" y="4678"/>
                </a:cubicBezTo>
                <a:cubicBezTo>
                  <a:pt x="5585" y="4678"/>
                  <a:pt x="5643" y="4646"/>
                  <a:pt x="5668" y="4597"/>
                </a:cubicBezTo>
                <a:cubicBezTo>
                  <a:pt x="5715" y="4525"/>
                  <a:pt x="5692" y="4418"/>
                  <a:pt x="5608" y="4371"/>
                </a:cubicBezTo>
                <a:cubicBezTo>
                  <a:pt x="5275" y="4180"/>
                  <a:pt x="4882" y="4097"/>
                  <a:pt x="4477" y="4097"/>
                </a:cubicBezTo>
                <a:cubicBezTo>
                  <a:pt x="3167" y="4097"/>
                  <a:pt x="2120" y="5168"/>
                  <a:pt x="2120" y="6454"/>
                </a:cubicBezTo>
                <a:cubicBezTo>
                  <a:pt x="2120" y="7764"/>
                  <a:pt x="3191" y="8823"/>
                  <a:pt x="4477" y="8823"/>
                </a:cubicBezTo>
                <a:cubicBezTo>
                  <a:pt x="5787" y="8823"/>
                  <a:pt x="6847" y="7752"/>
                  <a:pt x="6847" y="6454"/>
                </a:cubicBezTo>
                <a:cubicBezTo>
                  <a:pt x="6847" y="5883"/>
                  <a:pt x="6644" y="5323"/>
                  <a:pt x="6263" y="4894"/>
                </a:cubicBezTo>
                <a:lnTo>
                  <a:pt x="6763" y="4406"/>
                </a:lnTo>
                <a:cubicBezTo>
                  <a:pt x="7263" y="4966"/>
                  <a:pt x="7549" y="5704"/>
                  <a:pt x="7549" y="6454"/>
                </a:cubicBezTo>
                <a:cubicBezTo>
                  <a:pt x="7549" y="8157"/>
                  <a:pt x="6168" y="9538"/>
                  <a:pt x="4465" y="9538"/>
                </a:cubicBezTo>
                <a:cubicBezTo>
                  <a:pt x="2775" y="9538"/>
                  <a:pt x="1382" y="8157"/>
                  <a:pt x="1382" y="6454"/>
                </a:cubicBezTo>
                <a:cubicBezTo>
                  <a:pt x="1382" y="4763"/>
                  <a:pt x="2775" y="3382"/>
                  <a:pt x="4465" y="3382"/>
                </a:cubicBezTo>
                <a:cubicBezTo>
                  <a:pt x="5061" y="3382"/>
                  <a:pt x="5632" y="3537"/>
                  <a:pt x="6132" y="3870"/>
                </a:cubicBezTo>
                <a:cubicBezTo>
                  <a:pt x="6157" y="3887"/>
                  <a:pt x="6187" y="3895"/>
                  <a:pt x="6217" y="3895"/>
                </a:cubicBezTo>
                <a:cubicBezTo>
                  <a:pt x="6272" y="3895"/>
                  <a:pt x="6328" y="3869"/>
                  <a:pt x="6358" y="3823"/>
                </a:cubicBezTo>
                <a:cubicBezTo>
                  <a:pt x="6406" y="3751"/>
                  <a:pt x="6382" y="3644"/>
                  <a:pt x="6311" y="3597"/>
                </a:cubicBezTo>
                <a:cubicBezTo>
                  <a:pt x="5763" y="3239"/>
                  <a:pt x="5132" y="3061"/>
                  <a:pt x="4477" y="3061"/>
                </a:cubicBezTo>
                <a:cubicBezTo>
                  <a:pt x="2608" y="3061"/>
                  <a:pt x="1084" y="4585"/>
                  <a:pt x="1084" y="6454"/>
                </a:cubicBezTo>
                <a:cubicBezTo>
                  <a:pt x="1084" y="8335"/>
                  <a:pt x="2608" y="9847"/>
                  <a:pt x="4477" y="9847"/>
                </a:cubicBezTo>
                <a:cubicBezTo>
                  <a:pt x="6358" y="9847"/>
                  <a:pt x="7870" y="8335"/>
                  <a:pt x="7870" y="6454"/>
                </a:cubicBezTo>
                <a:cubicBezTo>
                  <a:pt x="7870" y="5609"/>
                  <a:pt x="7561" y="4811"/>
                  <a:pt x="7001" y="4168"/>
                </a:cubicBezTo>
                <a:lnTo>
                  <a:pt x="7489" y="3680"/>
                </a:lnTo>
                <a:cubicBezTo>
                  <a:pt x="8120" y="4418"/>
                  <a:pt x="8537" y="5394"/>
                  <a:pt x="8537" y="6478"/>
                </a:cubicBezTo>
                <a:cubicBezTo>
                  <a:pt x="8537" y="8740"/>
                  <a:pt x="6692" y="10562"/>
                  <a:pt x="4441" y="10562"/>
                </a:cubicBezTo>
                <a:cubicBezTo>
                  <a:pt x="2191" y="10562"/>
                  <a:pt x="346" y="8716"/>
                  <a:pt x="346" y="6478"/>
                </a:cubicBezTo>
                <a:cubicBezTo>
                  <a:pt x="346" y="4228"/>
                  <a:pt x="2191" y="2382"/>
                  <a:pt x="4441" y="2382"/>
                </a:cubicBezTo>
                <a:close/>
                <a:moveTo>
                  <a:pt x="9701" y="1"/>
                </a:moveTo>
                <a:cubicBezTo>
                  <a:pt x="9659" y="1"/>
                  <a:pt x="9617" y="17"/>
                  <a:pt x="9585" y="49"/>
                </a:cubicBezTo>
                <a:lnTo>
                  <a:pt x="7894" y="1739"/>
                </a:lnTo>
                <a:cubicBezTo>
                  <a:pt x="7859" y="1775"/>
                  <a:pt x="7847" y="1811"/>
                  <a:pt x="7847" y="1858"/>
                </a:cubicBezTo>
                <a:lnTo>
                  <a:pt x="7847" y="2811"/>
                </a:lnTo>
                <a:lnTo>
                  <a:pt x="7430" y="3228"/>
                </a:lnTo>
                <a:cubicBezTo>
                  <a:pt x="6644" y="2501"/>
                  <a:pt x="5584" y="2037"/>
                  <a:pt x="4430" y="2037"/>
                </a:cubicBezTo>
                <a:cubicBezTo>
                  <a:pt x="1989" y="2037"/>
                  <a:pt x="0" y="4013"/>
                  <a:pt x="0" y="6454"/>
                </a:cubicBezTo>
                <a:cubicBezTo>
                  <a:pt x="0" y="8895"/>
                  <a:pt x="1989" y="10883"/>
                  <a:pt x="4430" y="10883"/>
                </a:cubicBezTo>
                <a:cubicBezTo>
                  <a:pt x="6870" y="10883"/>
                  <a:pt x="8847" y="8895"/>
                  <a:pt x="8847" y="6454"/>
                </a:cubicBezTo>
                <a:cubicBezTo>
                  <a:pt x="8847" y="5299"/>
                  <a:pt x="8394" y="4240"/>
                  <a:pt x="7656" y="3454"/>
                </a:cubicBezTo>
                <a:lnTo>
                  <a:pt x="8073" y="3037"/>
                </a:lnTo>
                <a:lnTo>
                  <a:pt x="9025" y="3037"/>
                </a:lnTo>
                <a:cubicBezTo>
                  <a:pt x="9073" y="3037"/>
                  <a:pt x="9109" y="3013"/>
                  <a:pt x="9144" y="2989"/>
                </a:cubicBezTo>
                <a:lnTo>
                  <a:pt x="10835" y="1299"/>
                </a:lnTo>
                <a:cubicBezTo>
                  <a:pt x="10895" y="1251"/>
                  <a:pt x="10918" y="1192"/>
                  <a:pt x="10883" y="1132"/>
                </a:cubicBezTo>
                <a:cubicBezTo>
                  <a:pt x="10859" y="1072"/>
                  <a:pt x="10799" y="1025"/>
                  <a:pt x="10740" y="1025"/>
                </a:cubicBezTo>
                <a:lnTo>
                  <a:pt x="9871" y="1025"/>
                </a:lnTo>
                <a:lnTo>
                  <a:pt x="9871" y="168"/>
                </a:lnTo>
                <a:cubicBezTo>
                  <a:pt x="9871" y="108"/>
                  <a:pt x="9823" y="49"/>
                  <a:pt x="9764" y="13"/>
                </a:cubicBezTo>
                <a:cubicBezTo>
                  <a:pt x="9744" y="5"/>
                  <a:pt x="9723" y="1"/>
                  <a:pt x="970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6"/>
          <p:cNvSpPr txBox="1"/>
          <p:nvPr/>
        </p:nvSpPr>
        <p:spPr>
          <a:xfrm>
            <a:off x="2574943" y="1761324"/>
            <a:ext cx="150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6"/>
                </a:solidFill>
                <a:latin typeface="EB Garamond"/>
                <a:ea typeface="EB Garamond"/>
                <a:cs typeface="EB Garamond"/>
                <a:sym typeface="EB Garamond"/>
              </a:rPr>
              <a:t>Our Vision:</a:t>
            </a:r>
            <a:endParaRPr b="1">
              <a:solidFill>
                <a:schemeClr val="accent6"/>
              </a:solidFill>
              <a:latin typeface="EB Garamond"/>
              <a:ea typeface="EB Garamond"/>
              <a:cs typeface="EB Garamond"/>
              <a:sym typeface="EB Garamond"/>
            </a:endParaRPr>
          </a:p>
        </p:txBody>
      </p:sp>
      <p:sp>
        <p:nvSpPr>
          <p:cNvPr id="202" name="Google Shape;202;p16"/>
          <p:cNvSpPr txBox="1"/>
          <p:nvPr/>
        </p:nvSpPr>
        <p:spPr>
          <a:xfrm>
            <a:off x="4693572" y="1780448"/>
            <a:ext cx="187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6"/>
                </a:solidFill>
                <a:latin typeface="EB Garamond"/>
                <a:ea typeface="EB Garamond"/>
                <a:cs typeface="EB Garamond"/>
                <a:sym typeface="EB Garamond"/>
              </a:rPr>
              <a:t>Our Mission:</a:t>
            </a:r>
            <a:endParaRPr b="1">
              <a:solidFill>
                <a:schemeClr val="accent6"/>
              </a:solidFill>
              <a:latin typeface="EB Garamond"/>
              <a:ea typeface="EB Garamond"/>
              <a:cs typeface="EB Garamond"/>
              <a:sym typeface="EB Garamond"/>
            </a:endParaRPr>
          </a:p>
        </p:txBody>
      </p:sp>
      <p:sp>
        <p:nvSpPr>
          <p:cNvPr id="203" name="Google Shape;203;p16"/>
          <p:cNvSpPr txBox="1"/>
          <p:nvPr/>
        </p:nvSpPr>
        <p:spPr>
          <a:xfrm>
            <a:off x="302725" y="1757505"/>
            <a:ext cx="150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6"/>
                </a:solidFill>
                <a:latin typeface="EB Garamond"/>
                <a:ea typeface="EB Garamond"/>
                <a:cs typeface="EB Garamond"/>
                <a:sym typeface="EB Garamond"/>
              </a:rPr>
              <a:t>About Us:</a:t>
            </a:r>
            <a:endParaRPr b="1">
              <a:solidFill>
                <a:schemeClr val="accent6"/>
              </a:solidFill>
              <a:latin typeface="EB Garamond"/>
              <a:ea typeface="EB Garamond"/>
              <a:cs typeface="EB Garamond"/>
              <a:sym typeface="EB Garamond"/>
            </a:endParaRPr>
          </a:p>
        </p:txBody>
      </p:sp>
      <p:cxnSp>
        <p:nvCxnSpPr>
          <p:cNvPr id="204" name="Google Shape;204;p16"/>
          <p:cNvCxnSpPr/>
          <p:nvPr/>
        </p:nvCxnSpPr>
        <p:spPr>
          <a:xfrm>
            <a:off x="453442" y="2246546"/>
            <a:ext cx="378300" cy="0"/>
          </a:xfrm>
          <a:prstGeom prst="straightConnector1">
            <a:avLst/>
          </a:prstGeom>
          <a:noFill/>
          <a:ln cap="flat" cmpd="sng" w="28575">
            <a:solidFill>
              <a:schemeClr val="dk2"/>
            </a:solidFill>
            <a:prstDash val="solid"/>
            <a:round/>
            <a:headEnd len="med" w="med" type="none"/>
            <a:tailEnd len="med" w="med" type="none"/>
          </a:ln>
        </p:spPr>
      </p:cxnSp>
      <p:cxnSp>
        <p:nvCxnSpPr>
          <p:cNvPr id="205" name="Google Shape;205;p16"/>
          <p:cNvCxnSpPr/>
          <p:nvPr/>
        </p:nvCxnSpPr>
        <p:spPr>
          <a:xfrm>
            <a:off x="2729598" y="2246546"/>
            <a:ext cx="378300" cy="0"/>
          </a:xfrm>
          <a:prstGeom prst="straightConnector1">
            <a:avLst/>
          </a:prstGeom>
          <a:noFill/>
          <a:ln cap="flat" cmpd="sng" w="28575">
            <a:solidFill>
              <a:schemeClr val="dk2"/>
            </a:solidFill>
            <a:prstDash val="solid"/>
            <a:round/>
            <a:headEnd len="med" w="med" type="none"/>
            <a:tailEnd len="med" w="med" type="none"/>
          </a:ln>
        </p:spPr>
      </p:cxnSp>
      <p:cxnSp>
        <p:nvCxnSpPr>
          <p:cNvPr id="206" name="Google Shape;206;p16"/>
          <p:cNvCxnSpPr/>
          <p:nvPr/>
        </p:nvCxnSpPr>
        <p:spPr>
          <a:xfrm>
            <a:off x="4847174" y="2246546"/>
            <a:ext cx="378300" cy="0"/>
          </a:xfrm>
          <a:prstGeom prst="straightConnector1">
            <a:avLst/>
          </a:prstGeom>
          <a:noFill/>
          <a:ln cap="flat" cmpd="sng" w="28575">
            <a:solidFill>
              <a:schemeClr val="dk2"/>
            </a:solidFill>
            <a:prstDash val="solid"/>
            <a:round/>
            <a:headEnd len="med" w="med" type="none"/>
            <a:tailEnd len="med" w="med" type="none"/>
          </a:ln>
        </p:spPr>
      </p:cxnSp>
      <p:sp>
        <p:nvSpPr>
          <p:cNvPr id="207" name="Google Shape;207;p16"/>
          <p:cNvSpPr txBox="1"/>
          <p:nvPr/>
        </p:nvSpPr>
        <p:spPr>
          <a:xfrm>
            <a:off x="2295388" y="2416556"/>
            <a:ext cx="2244900" cy="171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100">
                <a:solidFill>
                  <a:schemeClr val="dk1"/>
                </a:solidFill>
                <a:latin typeface="EB Garamond"/>
                <a:ea typeface="EB Garamond"/>
                <a:cs typeface="EB Garamond"/>
                <a:sym typeface="EB Garamond"/>
              </a:rPr>
              <a:t>Sprinters Inc provides products and services to online publishers to help them grow, operate their business, understand their readership and manage consumer data. We help publishers and content creators efficiently manage ad space on their site.[1]</a:t>
            </a:r>
            <a:endParaRPr sz="1200">
              <a:solidFill>
                <a:schemeClr val="dk1"/>
              </a:solidFill>
              <a:latin typeface="EB Garamond"/>
              <a:ea typeface="EB Garamond"/>
              <a:cs typeface="EB Garamond"/>
              <a:sym typeface="EB Garamond"/>
            </a:endParaRPr>
          </a:p>
        </p:txBody>
      </p:sp>
      <p:sp>
        <p:nvSpPr>
          <p:cNvPr id="208" name="Google Shape;208;p16"/>
          <p:cNvSpPr txBox="1"/>
          <p:nvPr/>
        </p:nvSpPr>
        <p:spPr>
          <a:xfrm>
            <a:off x="-54450" y="2278650"/>
            <a:ext cx="2076000" cy="2489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sz="1150">
              <a:solidFill>
                <a:schemeClr val="dk1"/>
              </a:solidFill>
              <a:latin typeface="EB Garamond"/>
              <a:ea typeface="EB Garamond"/>
              <a:cs typeface="EB Garamond"/>
              <a:sym typeface="EB Garamond"/>
            </a:endParaRPr>
          </a:p>
          <a:p>
            <a:pPr indent="-295275" lvl="0" marL="457200" rtl="0" algn="l">
              <a:spcBef>
                <a:spcPts val="0"/>
              </a:spcBef>
              <a:spcAft>
                <a:spcPts val="0"/>
              </a:spcAft>
              <a:buClr>
                <a:schemeClr val="dk1"/>
              </a:buClr>
              <a:buSzPts val="1050"/>
              <a:buFont typeface="Arial"/>
              <a:buChar char="●"/>
            </a:pPr>
            <a:r>
              <a:rPr b="1" lang="en" sz="1050" u="sng">
                <a:solidFill>
                  <a:schemeClr val="dk1"/>
                </a:solidFill>
                <a:latin typeface="EB Garamond"/>
                <a:ea typeface="EB Garamond"/>
                <a:cs typeface="EB Garamond"/>
                <a:sym typeface="EB Garamond"/>
              </a:rPr>
              <a:t>Year founded:</a:t>
            </a:r>
            <a:r>
              <a:rPr b="1" lang="en" sz="1050">
                <a:solidFill>
                  <a:schemeClr val="dk1"/>
                </a:solidFill>
                <a:latin typeface="EB Garamond"/>
                <a:ea typeface="EB Garamond"/>
                <a:cs typeface="EB Garamond"/>
                <a:sym typeface="EB Garamond"/>
              </a:rPr>
              <a:t> </a:t>
            </a:r>
            <a:r>
              <a:rPr lang="en" sz="1050">
                <a:solidFill>
                  <a:schemeClr val="dk1"/>
                </a:solidFill>
                <a:latin typeface="EB Garamond"/>
                <a:ea typeface="EB Garamond"/>
                <a:cs typeface="EB Garamond"/>
                <a:sym typeface="EB Garamond"/>
              </a:rPr>
              <a:t>2019</a:t>
            </a:r>
            <a:endParaRPr sz="1050">
              <a:solidFill>
                <a:schemeClr val="dk1"/>
              </a:solidFill>
              <a:latin typeface="EB Garamond"/>
              <a:ea typeface="EB Garamond"/>
              <a:cs typeface="EB Garamond"/>
              <a:sym typeface="EB Garamond"/>
            </a:endParaRPr>
          </a:p>
          <a:p>
            <a:pPr indent="0" lvl="0" marL="457200" rtl="0" algn="l">
              <a:spcBef>
                <a:spcPts val="0"/>
              </a:spcBef>
              <a:spcAft>
                <a:spcPts val="0"/>
              </a:spcAft>
              <a:buNone/>
            </a:pPr>
            <a:r>
              <a:t/>
            </a:r>
            <a:endParaRPr sz="1050">
              <a:solidFill>
                <a:schemeClr val="dk1"/>
              </a:solidFill>
              <a:latin typeface="EB Garamond"/>
              <a:ea typeface="EB Garamond"/>
              <a:cs typeface="EB Garamond"/>
              <a:sym typeface="EB Garamond"/>
            </a:endParaRPr>
          </a:p>
          <a:p>
            <a:pPr indent="-295275" lvl="0" marL="457200" rtl="0" algn="l">
              <a:spcBef>
                <a:spcPts val="0"/>
              </a:spcBef>
              <a:spcAft>
                <a:spcPts val="0"/>
              </a:spcAft>
              <a:buClr>
                <a:schemeClr val="dk1"/>
              </a:buClr>
              <a:buSzPts val="1050"/>
              <a:buFont typeface="Arial"/>
              <a:buChar char="●"/>
            </a:pPr>
            <a:r>
              <a:rPr b="1" lang="en" sz="1050" u="sng">
                <a:solidFill>
                  <a:schemeClr val="dk1"/>
                </a:solidFill>
                <a:latin typeface="EB Garamond"/>
                <a:ea typeface="EB Garamond"/>
                <a:cs typeface="EB Garamond"/>
                <a:sym typeface="EB Garamond"/>
              </a:rPr>
              <a:t>Headquarters:</a:t>
            </a:r>
            <a:r>
              <a:rPr lang="en" sz="1050">
                <a:solidFill>
                  <a:schemeClr val="dk1"/>
                </a:solidFill>
                <a:latin typeface="EB Garamond"/>
                <a:ea typeface="EB Garamond"/>
                <a:cs typeface="EB Garamond"/>
                <a:sym typeface="EB Garamond"/>
              </a:rPr>
              <a:t> San Francisco, CA</a:t>
            </a:r>
            <a:endParaRPr sz="1050">
              <a:solidFill>
                <a:schemeClr val="dk1"/>
              </a:solidFill>
              <a:latin typeface="EB Garamond"/>
              <a:ea typeface="EB Garamond"/>
              <a:cs typeface="EB Garamond"/>
              <a:sym typeface="EB Garamond"/>
            </a:endParaRPr>
          </a:p>
          <a:p>
            <a:pPr indent="0" lvl="0" marL="457200" rtl="0" algn="l">
              <a:spcBef>
                <a:spcPts val="0"/>
              </a:spcBef>
              <a:spcAft>
                <a:spcPts val="0"/>
              </a:spcAft>
              <a:buNone/>
            </a:pPr>
            <a:r>
              <a:t/>
            </a:r>
            <a:endParaRPr sz="1050">
              <a:solidFill>
                <a:schemeClr val="dk1"/>
              </a:solidFill>
              <a:latin typeface="EB Garamond"/>
              <a:ea typeface="EB Garamond"/>
              <a:cs typeface="EB Garamond"/>
              <a:sym typeface="EB Garamond"/>
            </a:endParaRPr>
          </a:p>
          <a:p>
            <a:pPr indent="-295275" lvl="0" marL="457200" rtl="0" algn="l">
              <a:spcBef>
                <a:spcPts val="0"/>
              </a:spcBef>
              <a:spcAft>
                <a:spcPts val="0"/>
              </a:spcAft>
              <a:buClr>
                <a:schemeClr val="dk1"/>
              </a:buClr>
              <a:buSzPts val="1050"/>
              <a:buFont typeface="Arial"/>
              <a:buChar char="●"/>
            </a:pPr>
            <a:r>
              <a:rPr b="1" lang="en" sz="1050" u="sng">
                <a:solidFill>
                  <a:schemeClr val="dk1"/>
                </a:solidFill>
                <a:latin typeface="EB Garamond"/>
                <a:ea typeface="EB Garamond"/>
                <a:cs typeface="EB Garamond"/>
                <a:sym typeface="EB Garamond"/>
              </a:rPr>
              <a:t>Employees:</a:t>
            </a:r>
            <a:r>
              <a:rPr lang="en" sz="1050">
                <a:solidFill>
                  <a:schemeClr val="dk1"/>
                </a:solidFill>
                <a:latin typeface="EB Garamond"/>
                <a:ea typeface="EB Garamond"/>
                <a:cs typeface="EB Garamond"/>
                <a:sym typeface="EB Garamond"/>
              </a:rPr>
              <a:t> 100</a:t>
            </a:r>
            <a:endParaRPr sz="1050">
              <a:solidFill>
                <a:schemeClr val="dk1"/>
              </a:solidFill>
              <a:latin typeface="EB Garamond"/>
              <a:ea typeface="EB Garamond"/>
              <a:cs typeface="EB Garamond"/>
              <a:sym typeface="EB Garamond"/>
            </a:endParaRPr>
          </a:p>
          <a:p>
            <a:pPr indent="0" lvl="0" marL="457200" rtl="0" algn="l">
              <a:spcBef>
                <a:spcPts val="0"/>
              </a:spcBef>
              <a:spcAft>
                <a:spcPts val="0"/>
              </a:spcAft>
              <a:buNone/>
            </a:pPr>
            <a:r>
              <a:t/>
            </a:r>
            <a:endParaRPr sz="1050">
              <a:solidFill>
                <a:schemeClr val="dk1"/>
              </a:solidFill>
              <a:latin typeface="EB Garamond"/>
              <a:ea typeface="EB Garamond"/>
              <a:cs typeface="EB Garamond"/>
              <a:sym typeface="EB Garamond"/>
            </a:endParaRPr>
          </a:p>
          <a:p>
            <a:pPr indent="-295275" lvl="0" marL="457200" rtl="0" algn="l">
              <a:spcBef>
                <a:spcPts val="0"/>
              </a:spcBef>
              <a:spcAft>
                <a:spcPts val="0"/>
              </a:spcAft>
              <a:buClr>
                <a:schemeClr val="dk1"/>
              </a:buClr>
              <a:buSzPts val="1050"/>
              <a:buFont typeface="EB Garamond"/>
              <a:buChar char="●"/>
            </a:pPr>
            <a:r>
              <a:rPr b="1" lang="en" sz="1050">
                <a:solidFill>
                  <a:schemeClr val="dk1"/>
                </a:solidFill>
                <a:latin typeface="EB Garamond"/>
                <a:ea typeface="EB Garamond"/>
                <a:cs typeface="EB Garamond"/>
                <a:sym typeface="EB Garamond"/>
              </a:rPr>
              <a:t>Revenue Stream:</a:t>
            </a:r>
            <a:r>
              <a:rPr lang="en" sz="1050">
                <a:solidFill>
                  <a:schemeClr val="dk1"/>
                </a:solidFill>
                <a:latin typeface="EB Garamond"/>
                <a:ea typeface="EB Garamond"/>
                <a:cs typeface="EB Garamond"/>
                <a:sym typeface="EB Garamond"/>
              </a:rPr>
              <a:t>We provide ad services for publishers and earn revenue of 20</a:t>
            </a:r>
            <a:r>
              <a:rPr lang="en" sz="1050">
                <a:solidFill>
                  <a:schemeClr val="dk1"/>
                </a:solidFill>
                <a:latin typeface="EB Garamond"/>
                <a:ea typeface="EB Garamond"/>
                <a:cs typeface="EB Garamond"/>
                <a:sym typeface="EB Garamond"/>
              </a:rPr>
              <a:t>% from the ad revenue, rest goes back to the publisher.[2]</a:t>
            </a:r>
            <a:endParaRPr sz="1050">
              <a:solidFill>
                <a:schemeClr val="dk1"/>
              </a:solidFill>
              <a:latin typeface="EB Garamond"/>
              <a:ea typeface="EB Garamond"/>
              <a:cs typeface="EB Garamond"/>
              <a:sym typeface="EB Garamond"/>
            </a:endParaRPr>
          </a:p>
        </p:txBody>
      </p:sp>
      <p:sp>
        <p:nvSpPr>
          <p:cNvPr id="209" name="Google Shape;209;p16"/>
          <p:cNvSpPr txBox="1"/>
          <p:nvPr/>
        </p:nvSpPr>
        <p:spPr>
          <a:xfrm>
            <a:off x="3900300" y="4467725"/>
            <a:ext cx="5243700" cy="139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latin typeface="EB Garamond"/>
                <a:ea typeface="EB Garamond"/>
                <a:cs typeface="EB Garamond"/>
                <a:sym typeface="EB Garamond"/>
              </a:rPr>
              <a:t>[1] </a:t>
            </a:r>
            <a:r>
              <a:rPr lang="en" sz="700">
                <a:solidFill>
                  <a:schemeClr val="dk1"/>
                </a:solidFill>
                <a:latin typeface="EB Garamond"/>
                <a:ea typeface="EB Garamond"/>
                <a:cs typeface="EB Garamond"/>
                <a:sym typeface="EB Garamond"/>
              </a:rPr>
              <a:t>sovrn. (n.d.). </a:t>
            </a:r>
            <a:r>
              <a:rPr i="1" lang="en" sz="700">
                <a:solidFill>
                  <a:schemeClr val="dk1"/>
                </a:solidFill>
                <a:latin typeface="EB Garamond"/>
                <a:ea typeface="EB Garamond"/>
                <a:cs typeface="EB Garamond"/>
                <a:sym typeface="EB Garamond"/>
              </a:rPr>
              <a:t>More ways to grow your revenue</a:t>
            </a:r>
            <a:r>
              <a:rPr lang="en" sz="700">
                <a:solidFill>
                  <a:schemeClr val="dk1"/>
                </a:solidFill>
                <a:latin typeface="EB Garamond"/>
                <a:ea typeface="EB Garamond"/>
                <a:cs typeface="EB Garamond"/>
                <a:sym typeface="EB Garamond"/>
              </a:rPr>
              <a:t>. Retrieved from sovrn.com: </a:t>
            </a:r>
            <a:r>
              <a:rPr lang="en" sz="700" u="sng">
                <a:solidFill>
                  <a:schemeClr val="hlink"/>
                </a:solidFill>
                <a:latin typeface="EB Garamond"/>
                <a:ea typeface="EB Garamond"/>
                <a:cs typeface="EB Garamond"/>
                <a:sym typeface="EB Garamond"/>
                <a:hlinkClick r:id="rId3"/>
              </a:rPr>
              <a:t>https://www.sovrn.com/</a:t>
            </a:r>
            <a:endParaRPr sz="700">
              <a:solidFill>
                <a:schemeClr val="dk1"/>
              </a:solidFill>
              <a:latin typeface="EB Garamond"/>
              <a:ea typeface="EB Garamond"/>
              <a:cs typeface="EB Garamond"/>
              <a:sym typeface="EB Garamond"/>
            </a:endParaRPr>
          </a:p>
          <a:p>
            <a:pPr indent="0" lvl="0" marL="0" rtl="0" algn="l">
              <a:spcBef>
                <a:spcPts val="0"/>
              </a:spcBef>
              <a:spcAft>
                <a:spcPts val="0"/>
              </a:spcAft>
              <a:buNone/>
            </a:pPr>
            <a:r>
              <a:rPr lang="en" sz="700">
                <a:solidFill>
                  <a:schemeClr val="dk1"/>
                </a:solidFill>
                <a:latin typeface="EB Garamond"/>
                <a:ea typeface="EB Garamond"/>
                <a:cs typeface="EB Garamond"/>
                <a:sym typeface="EB Garamond"/>
              </a:rPr>
              <a:t>[2] </a:t>
            </a:r>
            <a:r>
              <a:rPr lang="en" sz="700">
                <a:solidFill>
                  <a:schemeClr val="dk1"/>
                </a:solidFill>
                <a:latin typeface="EB Garamond"/>
                <a:ea typeface="EB Garamond"/>
                <a:cs typeface="EB Garamond"/>
                <a:sym typeface="EB Garamond"/>
              </a:rPr>
              <a:t>sovrn. (2022, March 8). </a:t>
            </a:r>
            <a:r>
              <a:rPr i="1" lang="en" sz="700">
                <a:solidFill>
                  <a:schemeClr val="dk1"/>
                </a:solidFill>
                <a:latin typeface="EB Garamond"/>
                <a:ea typeface="EB Garamond"/>
                <a:cs typeface="EB Garamond"/>
                <a:sym typeface="EB Garamond"/>
              </a:rPr>
              <a:t>All About Ad Servers</a:t>
            </a:r>
            <a:r>
              <a:rPr lang="en" sz="700">
                <a:solidFill>
                  <a:schemeClr val="dk1"/>
                </a:solidFill>
                <a:latin typeface="EB Garamond"/>
                <a:ea typeface="EB Garamond"/>
                <a:cs typeface="EB Garamond"/>
                <a:sym typeface="EB Garamond"/>
              </a:rPr>
              <a:t>. Retrieved from sovrn.com: https://www.sovrn.com/blog/all-about-ad-servers/</a:t>
            </a:r>
            <a:endParaRPr sz="700">
              <a:solidFill>
                <a:schemeClr val="dk1"/>
              </a:solidFill>
              <a:latin typeface="EB Garamond"/>
              <a:ea typeface="EB Garamond"/>
              <a:cs typeface="EB Garamond"/>
              <a:sym typeface="EB Garamond"/>
            </a:endParaRPr>
          </a:p>
          <a:p>
            <a:pPr indent="0" lvl="0" marL="0" rtl="0" algn="l">
              <a:spcBef>
                <a:spcPts val="0"/>
              </a:spcBef>
              <a:spcAft>
                <a:spcPts val="0"/>
              </a:spcAft>
              <a:buNone/>
            </a:pPr>
            <a:r>
              <a:rPr lang="en" sz="800">
                <a:solidFill>
                  <a:schemeClr val="dk1"/>
                </a:solidFill>
                <a:latin typeface="EB Garamond"/>
                <a:ea typeface="EB Garamond"/>
                <a:cs typeface="EB Garamond"/>
                <a:sym typeface="EB Garamond"/>
              </a:rPr>
              <a:t>[3]</a:t>
            </a:r>
            <a:r>
              <a:rPr lang="en" sz="800" u="sng">
                <a:solidFill>
                  <a:schemeClr val="dk1"/>
                </a:solidFill>
                <a:latin typeface="EB Garamond"/>
                <a:ea typeface="EB Garamond"/>
                <a:cs typeface="EB Garamond"/>
                <a:sym typeface="EB Garamond"/>
              </a:rPr>
              <a:t>f</a:t>
            </a:r>
            <a:r>
              <a:rPr lang="en" sz="800">
                <a:solidFill>
                  <a:schemeClr val="dk1"/>
                </a:solidFill>
                <a:latin typeface="EB Garamond"/>
                <a:ea typeface="EB Garamond"/>
                <a:cs typeface="EB Garamond"/>
                <a:sym typeface="EB Garamond"/>
              </a:rPr>
              <a:t>reepik. (n.d.). </a:t>
            </a:r>
            <a:r>
              <a:rPr i="1" lang="en" sz="800">
                <a:solidFill>
                  <a:schemeClr val="dk1"/>
                </a:solidFill>
                <a:latin typeface="EB Garamond"/>
                <a:ea typeface="EB Garamond"/>
                <a:cs typeface="EB Garamond"/>
                <a:sym typeface="EB Garamond"/>
              </a:rPr>
              <a:t>Gradient s logo templates Free Vector</a:t>
            </a:r>
            <a:r>
              <a:rPr lang="en" sz="800">
                <a:solidFill>
                  <a:schemeClr val="dk1"/>
                </a:solidFill>
                <a:latin typeface="EB Garamond"/>
                <a:ea typeface="EB Garamond"/>
                <a:cs typeface="EB Garamond"/>
                <a:sym typeface="EB Garamond"/>
              </a:rPr>
              <a:t>. Retrieved from freepik.com: https://www.freepik.com/free-vector/gradient-s-logo-templates_13220136.htm#query=s&amp;position=2&amp;from_view=keyword</a:t>
            </a:r>
            <a:endParaRPr sz="800">
              <a:solidFill>
                <a:schemeClr val="dk1"/>
              </a:solidFill>
              <a:latin typeface="EB Garamond"/>
              <a:ea typeface="EB Garamond"/>
              <a:cs typeface="EB Garamond"/>
              <a:sym typeface="EB Garamond"/>
            </a:endParaRPr>
          </a:p>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spcBef>
                <a:spcPts val="1200"/>
              </a:spcBef>
              <a:spcAft>
                <a:spcPts val="0"/>
              </a:spcAft>
              <a:buNone/>
            </a:pPr>
            <a:r>
              <a:t/>
            </a:r>
            <a:endParaRPr sz="800" u="sng">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800">
              <a:solidFill>
                <a:schemeClr val="dk1"/>
              </a:solidFill>
              <a:latin typeface="EB Garamond"/>
              <a:ea typeface="EB Garamond"/>
              <a:cs typeface="EB Garamond"/>
              <a:sym typeface="EB Garamond"/>
            </a:endParaRPr>
          </a:p>
        </p:txBody>
      </p:sp>
      <p:sp>
        <p:nvSpPr>
          <p:cNvPr id="210" name="Google Shape;210;p16"/>
          <p:cNvSpPr txBox="1"/>
          <p:nvPr/>
        </p:nvSpPr>
        <p:spPr>
          <a:xfrm>
            <a:off x="4557463" y="2486150"/>
            <a:ext cx="23004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EB Garamond"/>
                <a:ea typeface="EB Garamond"/>
                <a:cs typeface="EB Garamond"/>
                <a:sym typeface="EB Garamond"/>
              </a:rPr>
              <a:t>Our aim is to help our customers make and keep more of their hard-earned revenues, by providing them tools, services and insights to make better decisions and investments.[1]</a:t>
            </a:r>
            <a:endParaRPr sz="1100">
              <a:solidFill>
                <a:schemeClr val="dk1"/>
              </a:solidFill>
              <a:latin typeface="EB Garamond"/>
              <a:ea typeface="EB Garamond"/>
              <a:cs typeface="EB Garamond"/>
              <a:sym typeface="EB Garamond"/>
            </a:endParaRPr>
          </a:p>
          <a:p>
            <a:pPr indent="0" lvl="0" marL="457200" rtl="0" algn="l">
              <a:spcBef>
                <a:spcPts val="0"/>
              </a:spcBef>
              <a:spcAft>
                <a:spcPts val="0"/>
              </a:spcAft>
              <a:buNone/>
            </a:pPr>
            <a:r>
              <a:t/>
            </a:r>
            <a:endParaRPr sz="1250">
              <a:solidFill>
                <a:schemeClr val="lt1"/>
              </a:solidFill>
            </a:endParaRPr>
          </a:p>
        </p:txBody>
      </p:sp>
      <p:pic>
        <p:nvPicPr>
          <p:cNvPr id="211" name="Google Shape;211;p16"/>
          <p:cNvPicPr preferRelativeResize="0"/>
          <p:nvPr/>
        </p:nvPicPr>
        <p:blipFill>
          <a:blip r:embed="rId4">
            <a:alphaModFix/>
          </a:blip>
          <a:stretch>
            <a:fillRect/>
          </a:stretch>
        </p:blipFill>
        <p:spPr>
          <a:xfrm>
            <a:off x="6324975" y="628650"/>
            <a:ext cx="3000000" cy="2826247"/>
          </a:xfrm>
          <a:prstGeom prst="rect">
            <a:avLst/>
          </a:prstGeom>
          <a:noFill/>
          <a:ln>
            <a:noFill/>
          </a:ln>
        </p:spPr>
      </p:pic>
      <p:sp>
        <p:nvSpPr>
          <p:cNvPr id="212" name="Google Shape;212;p16"/>
          <p:cNvSpPr txBox="1"/>
          <p:nvPr/>
        </p:nvSpPr>
        <p:spPr>
          <a:xfrm>
            <a:off x="8621775" y="995200"/>
            <a:ext cx="422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EB Garamond"/>
                <a:ea typeface="EB Garamond"/>
                <a:cs typeface="EB Garamond"/>
                <a:sym typeface="EB Garamond"/>
              </a:rPr>
              <a:t>[3]</a:t>
            </a:r>
            <a:endParaRPr sz="800">
              <a:latin typeface="EB Garamond"/>
              <a:ea typeface="EB Garamond"/>
              <a:cs typeface="EB Garamond"/>
              <a:sym typeface="EB Garamond"/>
            </a:endParaRPr>
          </a:p>
        </p:txBody>
      </p:sp>
      <p:sp>
        <p:nvSpPr>
          <p:cNvPr id="213" name="Google Shape;213;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52"/>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Roadmap</a:t>
            </a:r>
            <a:endParaRPr/>
          </a:p>
        </p:txBody>
      </p:sp>
      <p:grpSp>
        <p:nvGrpSpPr>
          <p:cNvPr id="905" name="Google Shape;905;p52"/>
          <p:cNvGrpSpPr/>
          <p:nvPr/>
        </p:nvGrpSpPr>
        <p:grpSpPr>
          <a:xfrm>
            <a:off x="1792678" y="1720940"/>
            <a:ext cx="5313134" cy="2908148"/>
            <a:chOff x="1733550" y="951875"/>
            <a:chExt cx="5313134" cy="3745200"/>
          </a:xfrm>
        </p:grpSpPr>
        <p:cxnSp>
          <p:nvCxnSpPr>
            <p:cNvPr id="906" name="Google Shape;906;p52"/>
            <p:cNvCxnSpPr/>
            <p:nvPr/>
          </p:nvCxnSpPr>
          <p:spPr>
            <a:xfrm rot="10800000">
              <a:off x="1733550" y="951875"/>
              <a:ext cx="0" cy="3745200"/>
            </a:xfrm>
            <a:prstGeom prst="straightConnector1">
              <a:avLst/>
            </a:prstGeom>
            <a:noFill/>
            <a:ln cap="flat" cmpd="sng" w="9525">
              <a:solidFill>
                <a:srgbClr val="F3F3F3"/>
              </a:solidFill>
              <a:prstDash val="solid"/>
              <a:miter lim="400000"/>
              <a:headEnd len="sm" w="sm" type="none"/>
              <a:tailEnd len="sm" w="sm" type="none"/>
            </a:ln>
          </p:spPr>
        </p:cxnSp>
        <p:cxnSp>
          <p:nvCxnSpPr>
            <p:cNvPr id="907" name="Google Shape;907;p52"/>
            <p:cNvCxnSpPr/>
            <p:nvPr/>
          </p:nvCxnSpPr>
          <p:spPr>
            <a:xfrm rot="10800000">
              <a:off x="2796177" y="951875"/>
              <a:ext cx="0" cy="3745200"/>
            </a:xfrm>
            <a:prstGeom prst="straightConnector1">
              <a:avLst/>
            </a:prstGeom>
            <a:noFill/>
            <a:ln cap="flat" cmpd="sng" w="9525">
              <a:solidFill>
                <a:srgbClr val="F3F3F3"/>
              </a:solidFill>
              <a:prstDash val="solid"/>
              <a:miter lim="400000"/>
              <a:headEnd len="sm" w="sm" type="none"/>
              <a:tailEnd len="sm" w="sm" type="none"/>
            </a:ln>
          </p:spPr>
        </p:cxnSp>
        <p:cxnSp>
          <p:nvCxnSpPr>
            <p:cNvPr id="908" name="Google Shape;908;p52"/>
            <p:cNvCxnSpPr/>
            <p:nvPr/>
          </p:nvCxnSpPr>
          <p:spPr>
            <a:xfrm rot="10800000">
              <a:off x="3858804" y="951875"/>
              <a:ext cx="0" cy="3745200"/>
            </a:xfrm>
            <a:prstGeom prst="straightConnector1">
              <a:avLst/>
            </a:prstGeom>
            <a:noFill/>
            <a:ln cap="flat" cmpd="sng" w="9525">
              <a:solidFill>
                <a:srgbClr val="F3F3F3"/>
              </a:solidFill>
              <a:prstDash val="solid"/>
              <a:miter lim="400000"/>
              <a:headEnd len="sm" w="sm" type="none"/>
              <a:tailEnd len="sm" w="sm" type="none"/>
            </a:ln>
          </p:spPr>
        </p:cxnSp>
        <p:cxnSp>
          <p:nvCxnSpPr>
            <p:cNvPr id="909" name="Google Shape;909;p52"/>
            <p:cNvCxnSpPr/>
            <p:nvPr/>
          </p:nvCxnSpPr>
          <p:spPr>
            <a:xfrm rot="10800000">
              <a:off x="4921431" y="951875"/>
              <a:ext cx="0" cy="3745200"/>
            </a:xfrm>
            <a:prstGeom prst="straightConnector1">
              <a:avLst/>
            </a:prstGeom>
            <a:noFill/>
            <a:ln cap="flat" cmpd="sng" w="9525">
              <a:solidFill>
                <a:srgbClr val="F3F3F3"/>
              </a:solidFill>
              <a:prstDash val="solid"/>
              <a:miter lim="400000"/>
              <a:headEnd len="sm" w="sm" type="none"/>
              <a:tailEnd len="sm" w="sm" type="none"/>
            </a:ln>
          </p:spPr>
        </p:cxnSp>
        <p:cxnSp>
          <p:nvCxnSpPr>
            <p:cNvPr id="910" name="Google Shape;910;p52"/>
            <p:cNvCxnSpPr/>
            <p:nvPr/>
          </p:nvCxnSpPr>
          <p:spPr>
            <a:xfrm rot="10800000">
              <a:off x="5984058" y="951875"/>
              <a:ext cx="0" cy="3745200"/>
            </a:xfrm>
            <a:prstGeom prst="straightConnector1">
              <a:avLst/>
            </a:prstGeom>
            <a:noFill/>
            <a:ln cap="flat" cmpd="sng" w="9525">
              <a:solidFill>
                <a:srgbClr val="F3F3F3"/>
              </a:solidFill>
              <a:prstDash val="solid"/>
              <a:miter lim="400000"/>
              <a:headEnd len="sm" w="sm" type="none"/>
              <a:tailEnd len="sm" w="sm" type="none"/>
            </a:ln>
          </p:spPr>
        </p:cxnSp>
        <p:cxnSp>
          <p:nvCxnSpPr>
            <p:cNvPr id="911" name="Google Shape;911;p52"/>
            <p:cNvCxnSpPr/>
            <p:nvPr/>
          </p:nvCxnSpPr>
          <p:spPr>
            <a:xfrm rot="10800000">
              <a:off x="7046684" y="951875"/>
              <a:ext cx="0" cy="3745200"/>
            </a:xfrm>
            <a:prstGeom prst="straightConnector1">
              <a:avLst/>
            </a:prstGeom>
            <a:noFill/>
            <a:ln cap="flat" cmpd="sng" w="9525">
              <a:solidFill>
                <a:srgbClr val="F3F3F3"/>
              </a:solidFill>
              <a:prstDash val="solid"/>
              <a:miter lim="400000"/>
              <a:headEnd len="sm" w="sm" type="none"/>
              <a:tailEnd len="sm" w="sm" type="none"/>
            </a:ln>
          </p:spPr>
        </p:cxnSp>
      </p:grpSp>
      <p:sp>
        <p:nvSpPr>
          <p:cNvPr id="912" name="Google Shape;912;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913" name="Google Shape;913;p52"/>
          <p:cNvCxnSpPr/>
          <p:nvPr/>
        </p:nvCxnSpPr>
        <p:spPr>
          <a:xfrm>
            <a:off x="1937524" y="2643832"/>
            <a:ext cx="867900" cy="5400"/>
          </a:xfrm>
          <a:prstGeom prst="straightConnector1">
            <a:avLst/>
          </a:prstGeom>
          <a:noFill/>
          <a:ln cap="flat" cmpd="sng" w="9525">
            <a:solidFill>
              <a:srgbClr val="03363D"/>
            </a:solidFill>
            <a:prstDash val="solid"/>
            <a:miter lim="400000"/>
            <a:headEnd len="med" w="med" type="oval"/>
            <a:tailEnd len="med" w="med" type="oval"/>
          </a:ln>
        </p:spPr>
      </p:cxnSp>
      <p:sp>
        <p:nvSpPr>
          <p:cNvPr id="914" name="Google Shape;914;p52"/>
          <p:cNvSpPr txBox="1"/>
          <p:nvPr/>
        </p:nvSpPr>
        <p:spPr>
          <a:xfrm>
            <a:off x="1716325" y="2621050"/>
            <a:ext cx="1463400" cy="3000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0"/>
              </a:spcBef>
              <a:spcAft>
                <a:spcPts val="0"/>
              </a:spcAft>
              <a:buClr>
                <a:srgbClr val="03363D"/>
              </a:buClr>
              <a:buSzPts val="800"/>
              <a:buFont typeface="Proxima Nova"/>
              <a:buNone/>
            </a:pPr>
            <a:r>
              <a:rPr lang="en" sz="750">
                <a:solidFill>
                  <a:srgbClr val="03363D"/>
                </a:solidFill>
                <a:latin typeface="Proxima Nova"/>
                <a:ea typeface="Proxima Nova"/>
                <a:cs typeface="Proxima Nova"/>
                <a:sym typeface="Proxima Nova"/>
              </a:rPr>
              <a:t>Design Spark Architecture</a:t>
            </a:r>
            <a:endParaRPr sz="800">
              <a:latin typeface="EB Garamond"/>
              <a:ea typeface="EB Garamond"/>
              <a:cs typeface="EB Garamond"/>
              <a:sym typeface="EB Garamond"/>
            </a:endParaRPr>
          </a:p>
        </p:txBody>
      </p:sp>
      <p:cxnSp>
        <p:nvCxnSpPr>
          <p:cNvPr id="915" name="Google Shape;915;p52"/>
          <p:cNvCxnSpPr/>
          <p:nvPr/>
        </p:nvCxnSpPr>
        <p:spPr>
          <a:xfrm flipH="1" rot="10800000">
            <a:off x="3970884" y="3819355"/>
            <a:ext cx="956700" cy="1200"/>
          </a:xfrm>
          <a:prstGeom prst="straightConnector1">
            <a:avLst/>
          </a:prstGeom>
          <a:noFill/>
          <a:ln cap="flat" cmpd="sng" w="9525">
            <a:solidFill>
              <a:srgbClr val="03363D"/>
            </a:solidFill>
            <a:prstDash val="solid"/>
            <a:miter lim="400000"/>
            <a:headEnd len="med" w="med" type="oval"/>
            <a:tailEnd len="med" w="med" type="oval"/>
          </a:ln>
        </p:spPr>
      </p:cxnSp>
      <p:cxnSp>
        <p:nvCxnSpPr>
          <p:cNvPr id="916" name="Google Shape;916;p52"/>
          <p:cNvCxnSpPr/>
          <p:nvPr/>
        </p:nvCxnSpPr>
        <p:spPr>
          <a:xfrm>
            <a:off x="4015287" y="2424020"/>
            <a:ext cx="867900" cy="5400"/>
          </a:xfrm>
          <a:prstGeom prst="straightConnector1">
            <a:avLst/>
          </a:prstGeom>
          <a:noFill/>
          <a:ln cap="flat" cmpd="sng" w="9525">
            <a:solidFill>
              <a:srgbClr val="03363D"/>
            </a:solidFill>
            <a:prstDash val="solid"/>
            <a:miter lim="400000"/>
            <a:headEnd len="med" w="med" type="oval"/>
            <a:tailEnd len="med" w="med" type="oval"/>
          </a:ln>
        </p:spPr>
      </p:cxnSp>
      <p:sp>
        <p:nvSpPr>
          <p:cNvPr id="917" name="Google Shape;917;p52"/>
          <p:cNvSpPr txBox="1"/>
          <p:nvPr/>
        </p:nvSpPr>
        <p:spPr>
          <a:xfrm>
            <a:off x="3956375" y="2495550"/>
            <a:ext cx="1152300" cy="152400"/>
          </a:xfrm>
          <a:prstGeom prst="rect">
            <a:avLst/>
          </a:prstGeom>
          <a:noFill/>
          <a:ln>
            <a:noFill/>
          </a:ln>
        </p:spPr>
        <p:txBody>
          <a:bodyPr anchorCtr="0" anchor="t" bIns="19050" lIns="19050" spcFirstLastPara="1" rIns="19050" wrap="square" tIns="19050">
            <a:noAutofit/>
          </a:bodyPr>
          <a:lstStyle/>
          <a:p>
            <a:pPr indent="0" lvl="0" marL="0" marR="0" rtl="0" algn="l">
              <a:lnSpc>
                <a:spcPct val="110000"/>
              </a:lnSpc>
              <a:spcBef>
                <a:spcPts val="0"/>
              </a:spcBef>
              <a:spcAft>
                <a:spcPts val="0"/>
              </a:spcAft>
              <a:buClr>
                <a:srgbClr val="03363D"/>
              </a:buClr>
              <a:buSzPts val="800"/>
              <a:buFont typeface="Proxima Nova"/>
              <a:buNone/>
            </a:pPr>
            <a:r>
              <a:rPr lang="en" sz="750">
                <a:solidFill>
                  <a:srgbClr val="03363D"/>
                </a:solidFill>
                <a:latin typeface="Proxima Nova"/>
                <a:ea typeface="Proxima Nova"/>
                <a:cs typeface="Proxima Nova"/>
                <a:sym typeface="Proxima Nova"/>
              </a:rPr>
              <a:t>Customer requirement analysis for segments</a:t>
            </a:r>
            <a:endParaRPr sz="750">
              <a:latin typeface="Proxima Nova"/>
              <a:ea typeface="Proxima Nova"/>
              <a:cs typeface="Proxima Nova"/>
              <a:sym typeface="Proxima Nova"/>
            </a:endParaRPr>
          </a:p>
        </p:txBody>
      </p:sp>
      <p:grpSp>
        <p:nvGrpSpPr>
          <p:cNvPr id="918" name="Google Shape;918;p52"/>
          <p:cNvGrpSpPr/>
          <p:nvPr/>
        </p:nvGrpSpPr>
        <p:grpSpPr>
          <a:xfrm>
            <a:off x="432969" y="1639025"/>
            <a:ext cx="8199131" cy="3288451"/>
            <a:chOff x="264869" y="571500"/>
            <a:chExt cx="8199131" cy="3288451"/>
          </a:xfrm>
        </p:grpSpPr>
        <p:cxnSp>
          <p:nvCxnSpPr>
            <p:cNvPr id="919" name="Google Shape;919;p52"/>
            <p:cNvCxnSpPr/>
            <p:nvPr/>
          </p:nvCxnSpPr>
          <p:spPr>
            <a:xfrm>
              <a:off x="264869" y="3859951"/>
              <a:ext cx="8004600" cy="0"/>
            </a:xfrm>
            <a:prstGeom prst="straightConnector1">
              <a:avLst/>
            </a:prstGeom>
            <a:noFill/>
            <a:ln cap="flat" cmpd="sng" w="19050">
              <a:solidFill>
                <a:srgbClr val="FEBA00"/>
              </a:solidFill>
              <a:prstDash val="solid"/>
              <a:miter lim="400000"/>
              <a:headEnd len="sm" w="sm" type="none"/>
              <a:tailEnd len="sm" w="sm" type="none"/>
            </a:ln>
          </p:spPr>
        </p:cxnSp>
        <p:sp>
          <p:nvSpPr>
            <p:cNvPr id="920" name="Google Shape;920;p52"/>
            <p:cNvSpPr txBox="1"/>
            <p:nvPr/>
          </p:nvSpPr>
          <p:spPr>
            <a:xfrm>
              <a:off x="450625" y="3325875"/>
              <a:ext cx="956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000">
                  <a:solidFill>
                    <a:schemeClr val="dk1"/>
                  </a:solidFill>
                </a:rPr>
                <a:t>Change Management </a:t>
              </a:r>
              <a:endParaRPr sz="1000"/>
            </a:p>
          </p:txBody>
        </p:sp>
        <p:cxnSp>
          <p:nvCxnSpPr>
            <p:cNvPr id="921" name="Google Shape;921;p52"/>
            <p:cNvCxnSpPr/>
            <p:nvPr/>
          </p:nvCxnSpPr>
          <p:spPr>
            <a:xfrm flipH="1" rot="10800000">
              <a:off x="4889546" y="3337943"/>
              <a:ext cx="956700" cy="1200"/>
            </a:xfrm>
            <a:prstGeom prst="straightConnector1">
              <a:avLst/>
            </a:prstGeom>
            <a:noFill/>
            <a:ln cap="flat" cmpd="sng" w="9525">
              <a:solidFill>
                <a:srgbClr val="03363D"/>
              </a:solidFill>
              <a:prstDash val="solid"/>
              <a:miter lim="400000"/>
              <a:headEnd len="med" w="med" type="oval"/>
              <a:tailEnd len="med" w="med" type="oval"/>
            </a:ln>
          </p:spPr>
        </p:cxnSp>
        <p:grpSp>
          <p:nvGrpSpPr>
            <p:cNvPr id="922" name="Google Shape;922;p52"/>
            <p:cNvGrpSpPr/>
            <p:nvPr/>
          </p:nvGrpSpPr>
          <p:grpSpPr>
            <a:xfrm>
              <a:off x="264869" y="571500"/>
              <a:ext cx="8199131" cy="2693850"/>
              <a:chOff x="264869" y="571500"/>
              <a:chExt cx="8199131" cy="2693850"/>
            </a:xfrm>
          </p:grpSpPr>
          <p:sp>
            <p:nvSpPr>
              <p:cNvPr id="923" name="Google Shape;923;p52"/>
              <p:cNvSpPr txBox="1"/>
              <p:nvPr/>
            </p:nvSpPr>
            <p:spPr>
              <a:xfrm>
                <a:off x="5924550" y="2736513"/>
                <a:ext cx="1029600" cy="232800"/>
              </a:xfrm>
              <a:prstGeom prst="rect">
                <a:avLst/>
              </a:prstGeom>
              <a:noFill/>
              <a:ln>
                <a:noFill/>
              </a:ln>
            </p:spPr>
            <p:txBody>
              <a:bodyPr anchorCtr="0" anchor="t" bIns="19050" lIns="19050" spcFirstLastPara="1" rIns="19050" wrap="square" tIns="19050">
                <a:noAutofit/>
              </a:bodyPr>
              <a:lstStyle/>
              <a:p>
                <a:pPr indent="0" lvl="0" marL="0" marR="0" rtl="0" algn="l">
                  <a:lnSpc>
                    <a:spcPct val="110000"/>
                  </a:lnSpc>
                  <a:spcBef>
                    <a:spcPts val="0"/>
                  </a:spcBef>
                  <a:spcAft>
                    <a:spcPts val="0"/>
                  </a:spcAft>
                  <a:buClr>
                    <a:srgbClr val="03363D"/>
                  </a:buClr>
                  <a:buSzPts val="800"/>
                  <a:buFont typeface="Proxima Nova"/>
                  <a:buNone/>
                </a:pPr>
                <a:r>
                  <a:rPr lang="en" sz="750">
                    <a:solidFill>
                      <a:srgbClr val="03363D"/>
                    </a:solidFill>
                    <a:latin typeface="Proxima Nova"/>
                    <a:ea typeface="Proxima Nova"/>
                    <a:cs typeface="Proxima Nova"/>
                    <a:sym typeface="Proxima Nova"/>
                  </a:rPr>
                  <a:t>Database Improvement</a:t>
                </a:r>
                <a:endParaRPr sz="750">
                  <a:solidFill>
                    <a:srgbClr val="03363D"/>
                  </a:solidFill>
                  <a:latin typeface="Proxima Nova"/>
                  <a:ea typeface="Proxima Nova"/>
                  <a:cs typeface="Proxima Nova"/>
                  <a:sym typeface="Proxima Nova"/>
                </a:endParaRPr>
              </a:p>
            </p:txBody>
          </p:sp>
          <p:cxnSp>
            <p:nvCxnSpPr>
              <p:cNvPr id="924" name="Google Shape;924;p52"/>
              <p:cNvCxnSpPr/>
              <p:nvPr/>
            </p:nvCxnSpPr>
            <p:spPr>
              <a:xfrm>
                <a:off x="264869" y="3139651"/>
                <a:ext cx="8004600" cy="0"/>
              </a:xfrm>
              <a:prstGeom prst="straightConnector1">
                <a:avLst/>
              </a:prstGeom>
              <a:noFill/>
              <a:ln cap="flat" cmpd="sng" w="19050">
                <a:solidFill>
                  <a:srgbClr val="FEBA00"/>
                </a:solidFill>
                <a:prstDash val="solid"/>
                <a:miter lim="400000"/>
                <a:headEnd len="sm" w="sm" type="none"/>
                <a:tailEnd len="sm" w="sm" type="none"/>
              </a:ln>
            </p:spPr>
          </p:cxnSp>
          <p:sp>
            <p:nvSpPr>
              <p:cNvPr id="925" name="Google Shape;925;p52"/>
              <p:cNvSpPr txBox="1"/>
              <p:nvPr/>
            </p:nvSpPr>
            <p:spPr>
              <a:xfrm>
                <a:off x="374425" y="2640075"/>
                <a:ext cx="1152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Infrastructure</a:t>
                </a:r>
                <a:endParaRPr sz="1000"/>
              </a:p>
            </p:txBody>
          </p:sp>
          <p:cxnSp>
            <p:nvCxnSpPr>
              <p:cNvPr id="926" name="Google Shape;926;p52"/>
              <p:cNvCxnSpPr/>
              <p:nvPr/>
            </p:nvCxnSpPr>
            <p:spPr>
              <a:xfrm flipH="1" rot="10800000">
                <a:off x="5923971" y="2685780"/>
                <a:ext cx="956700" cy="1200"/>
              </a:xfrm>
              <a:prstGeom prst="straightConnector1">
                <a:avLst/>
              </a:prstGeom>
              <a:noFill/>
              <a:ln cap="flat" cmpd="sng" w="9525">
                <a:solidFill>
                  <a:srgbClr val="03363D"/>
                </a:solidFill>
                <a:prstDash val="solid"/>
                <a:miter lim="400000"/>
                <a:headEnd len="med" w="med" type="oval"/>
                <a:tailEnd len="med" w="med" type="oval"/>
              </a:ln>
            </p:spPr>
          </p:cxnSp>
          <p:sp>
            <p:nvSpPr>
              <p:cNvPr id="927" name="Google Shape;927;p52"/>
              <p:cNvSpPr txBox="1"/>
              <p:nvPr/>
            </p:nvSpPr>
            <p:spPr>
              <a:xfrm>
                <a:off x="6807999" y="2861550"/>
                <a:ext cx="1656000" cy="403800"/>
              </a:xfrm>
              <a:prstGeom prst="rect">
                <a:avLst/>
              </a:prstGeom>
              <a:noFill/>
              <a:ln>
                <a:noFill/>
              </a:ln>
            </p:spPr>
            <p:txBody>
              <a:bodyPr anchorCtr="0" anchor="t" bIns="19050" lIns="19050" spcFirstLastPara="1" rIns="19050" wrap="square" tIns="19050">
                <a:noAutofit/>
              </a:bodyPr>
              <a:lstStyle/>
              <a:p>
                <a:pPr indent="0" lvl="0" marL="0" marR="0" rtl="0" algn="l">
                  <a:lnSpc>
                    <a:spcPct val="110000"/>
                  </a:lnSpc>
                  <a:spcBef>
                    <a:spcPts val="0"/>
                  </a:spcBef>
                  <a:spcAft>
                    <a:spcPts val="0"/>
                  </a:spcAft>
                  <a:buClr>
                    <a:srgbClr val="03363D"/>
                  </a:buClr>
                  <a:buSzPts val="800"/>
                  <a:buFont typeface="Proxima Nova"/>
                  <a:buNone/>
                </a:pPr>
                <a:r>
                  <a:t/>
                </a:r>
                <a:endParaRPr sz="750">
                  <a:solidFill>
                    <a:srgbClr val="03363D"/>
                  </a:solidFill>
                  <a:latin typeface="Proxima Nova"/>
                  <a:ea typeface="Proxima Nova"/>
                  <a:cs typeface="Proxima Nova"/>
                  <a:sym typeface="Proxima Nova"/>
                </a:endParaRPr>
              </a:p>
            </p:txBody>
          </p:sp>
          <p:grpSp>
            <p:nvGrpSpPr>
              <p:cNvPr id="928" name="Google Shape;928;p52"/>
              <p:cNvGrpSpPr/>
              <p:nvPr/>
            </p:nvGrpSpPr>
            <p:grpSpPr>
              <a:xfrm>
                <a:off x="264869" y="571500"/>
                <a:ext cx="8026981" cy="1921776"/>
                <a:chOff x="264869" y="571500"/>
                <a:chExt cx="8026981" cy="1921776"/>
              </a:xfrm>
            </p:grpSpPr>
            <p:cxnSp>
              <p:nvCxnSpPr>
                <p:cNvPr id="929" name="Google Shape;929;p52"/>
                <p:cNvCxnSpPr/>
                <p:nvPr/>
              </p:nvCxnSpPr>
              <p:spPr>
                <a:xfrm>
                  <a:off x="264869" y="1800576"/>
                  <a:ext cx="8004600" cy="0"/>
                </a:xfrm>
                <a:prstGeom prst="straightConnector1">
                  <a:avLst/>
                </a:prstGeom>
                <a:noFill/>
                <a:ln cap="flat" cmpd="sng" w="19050">
                  <a:solidFill>
                    <a:srgbClr val="FEBA00"/>
                  </a:solidFill>
                  <a:prstDash val="solid"/>
                  <a:miter lim="400000"/>
                  <a:headEnd len="sm" w="sm" type="none"/>
                  <a:tailEnd len="sm" w="sm" type="none"/>
                </a:ln>
              </p:spPr>
            </p:cxnSp>
            <p:cxnSp>
              <p:nvCxnSpPr>
                <p:cNvPr id="930" name="Google Shape;930;p52"/>
                <p:cNvCxnSpPr/>
                <p:nvPr/>
              </p:nvCxnSpPr>
              <p:spPr>
                <a:xfrm>
                  <a:off x="2694750" y="2128013"/>
                  <a:ext cx="973800" cy="0"/>
                </a:xfrm>
                <a:prstGeom prst="straightConnector1">
                  <a:avLst/>
                </a:prstGeom>
                <a:noFill/>
                <a:ln cap="flat" cmpd="sng" w="9525">
                  <a:solidFill>
                    <a:srgbClr val="03363D"/>
                  </a:solidFill>
                  <a:prstDash val="solid"/>
                  <a:miter lim="400000"/>
                  <a:headEnd len="med" w="med" type="oval"/>
                  <a:tailEnd len="med" w="med" type="oval"/>
                </a:ln>
              </p:spPr>
            </p:cxnSp>
            <p:sp>
              <p:nvSpPr>
                <p:cNvPr id="931" name="Google Shape;931;p52"/>
                <p:cNvSpPr txBox="1"/>
                <p:nvPr/>
              </p:nvSpPr>
              <p:spPr>
                <a:xfrm>
                  <a:off x="2729825" y="2172238"/>
                  <a:ext cx="956700" cy="152400"/>
                </a:xfrm>
                <a:prstGeom prst="rect">
                  <a:avLst/>
                </a:prstGeom>
                <a:noFill/>
                <a:ln>
                  <a:noFill/>
                </a:ln>
              </p:spPr>
              <p:txBody>
                <a:bodyPr anchorCtr="0" anchor="t" bIns="19050" lIns="19050" spcFirstLastPara="1" rIns="19050" wrap="square" tIns="19050">
                  <a:noAutofit/>
                </a:bodyPr>
                <a:lstStyle/>
                <a:p>
                  <a:pPr indent="0" lvl="0" marL="0" marR="0" rtl="0" algn="l">
                    <a:lnSpc>
                      <a:spcPct val="110000"/>
                    </a:lnSpc>
                    <a:spcBef>
                      <a:spcPts val="0"/>
                    </a:spcBef>
                    <a:spcAft>
                      <a:spcPts val="0"/>
                    </a:spcAft>
                    <a:buClr>
                      <a:srgbClr val="03363D"/>
                    </a:buClr>
                    <a:buSzPts val="800"/>
                    <a:buFont typeface="Proxima Nova"/>
                    <a:buNone/>
                  </a:pPr>
                  <a:r>
                    <a:rPr b="1" lang="en" sz="750">
                      <a:solidFill>
                        <a:srgbClr val="03363D"/>
                      </a:solidFill>
                      <a:latin typeface="Proxima Nova"/>
                      <a:ea typeface="Proxima Nova"/>
                      <a:cs typeface="Proxima Nova"/>
                      <a:sym typeface="Proxima Nova"/>
                    </a:rPr>
                    <a:t>Integrate Spark on </a:t>
                  </a:r>
                  <a:endParaRPr b="1" sz="750">
                    <a:solidFill>
                      <a:srgbClr val="03363D"/>
                    </a:solidFill>
                    <a:latin typeface="Proxima Nova"/>
                    <a:ea typeface="Proxima Nova"/>
                    <a:cs typeface="Proxima Nova"/>
                    <a:sym typeface="Proxima Nova"/>
                  </a:endParaRPr>
                </a:p>
                <a:p>
                  <a:pPr indent="0" lvl="0" marL="0" marR="0" rtl="0" algn="l">
                    <a:lnSpc>
                      <a:spcPct val="110000"/>
                    </a:lnSpc>
                    <a:spcBef>
                      <a:spcPts val="0"/>
                    </a:spcBef>
                    <a:spcAft>
                      <a:spcPts val="0"/>
                    </a:spcAft>
                    <a:buClr>
                      <a:srgbClr val="03363D"/>
                    </a:buClr>
                    <a:buSzPts val="800"/>
                    <a:buFont typeface="Proxima Nova"/>
                    <a:buNone/>
                  </a:pPr>
                  <a:r>
                    <a:rPr b="1" lang="en" sz="750">
                      <a:solidFill>
                        <a:srgbClr val="03363D"/>
                      </a:solidFill>
                      <a:latin typeface="Proxima Nova"/>
                      <a:ea typeface="Proxima Nova"/>
                      <a:cs typeface="Proxima Nova"/>
                      <a:sym typeface="Proxima Nova"/>
                    </a:rPr>
                    <a:t>existing HDFS layer</a:t>
                  </a:r>
                  <a:endParaRPr b="1" sz="750">
                    <a:solidFill>
                      <a:srgbClr val="03363D"/>
                    </a:solidFill>
                    <a:latin typeface="Proxima Nova"/>
                    <a:ea typeface="Proxima Nova"/>
                    <a:cs typeface="Proxima Nova"/>
                    <a:sym typeface="Proxima Nova"/>
                  </a:endParaRPr>
                </a:p>
              </p:txBody>
            </p:sp>
            <p:cxnSp>
              <p:nvCxnSpPr>
                <p:cNvPr id="932" name="Google Shape;932;p52"/>
                <p:cNvCxnSpPr/>
                <p:nvPr/>
              </p:nvCxnSpPr>
              <p:spPr>
                <a:xfrm>
                  <a:off x="264869" y="2493276"/>
                  <a:ext cx="8004600" cy="0"/>
                </a:xfrm>
                <a:prstGeom prst="straightConnector1">
                  <a:avLst/>
                </a:prstGeom>
                <a:noFill/>
                <a:ln cap="flat" cmpd="sng" w="19050">
                  <a:solidFill>
                    <a:srgbClr val="FEBA00"/>
                  </a:solidFill>
                  <a:prstDash val="solid"/>
                  <a:miter lim="400000"/>
                  <a:headEnd len="sm" w="sm" type="none"/>
                  <a:tailEnd len="sm" w="sm" type="none"/>
                </a:ln>
              </p:spPr>
            </p:cxnSp>
            <p:sp>
              <p:nvSpPr>
                <p:cNvPr id="933" name="Google Shape;933;p52"/>
                <p:cNvSpPr txBox="1"/>
                <p:nvPr/>
              </p:nvSpPr>
              <p:spPr>
                <a:xfrm>
                  <a:off x="374425" y="1878075"/>
                  <a:ext cx="95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Integration</a:t>
                  </a:r>
                  <a:endParaRPr sz="1000"/>
                </a:p>
              </p:txBody>
            </p:sp>
            <p:cxnSp>
              <p:nvCxnSpPr>
                <p:cNvPr id="934" name="Google Shape;934;p52"/>
                <p:cNvCxnSpPr/>
                <p:nvPr/>
              </p:nvCxnSpPr>
              <p:spPr>
                <a:xfrm>
                  <a:off x="4897650" y="1914663"/>
                  <a:ext cx="621900" cy="2400"/>
                </a:xfrm>
                <a:prstGeom prst="straightConnector1">
                  <a:avLst/>
                </a:prstGeom>
                <a:noFill/>
                <a:ln cap="flat" cmpd="sng" w="9525">
                  <a:solidFill>
                    <a:srgbClr val="03363D"/>
                  </a:solidFill>
                  <a:prstDash val="solid"/>
                  <a:miter lim="400000"/>
                  <a:headEnd len="med" w="med" type="oval"/>
                  <a:tailEnd len="med" w="med" type="oval"/>
                </a:ln>
              </p:spPr>
            </p:cxnSp>
            <p:sp>
              <p:nvSpPr>
                <p:cNvPr id="935" name="Google Shape;935;p52"/>
                <p:cNvSpPr txBox="1"/>
                <p:nvPr/>
              </p:nvSpPr>
              <p:spPr>
                <a:xfrm>
                  <a:off x="4821450" y="1963175"/>
                  <a:ext cx="912300" cy="278100"/>
                </a:xfrm>
                <a:prstGeom prst="rect">
                  <a:avLst/>
                </a:prstGeom>
                <a:noFill/>
                <a:ln>
                  <a:noFill/>
                </a:ln>
              </p:spPr>
              <p:txBody>
                <a:bodyPr anchorCtr="0" anchor="t" bIns="19050" lIns="19050" spcFirstLastPara="1" rIns="19050" wrap="square" tIns="19050">
                  <a:noAutofit/>
                </a:bodyPr>
                <a:lstStyle/>
                <a:p>
                  <a:pPr indent="0" lvl="0" marL="0" marR="0" rtl="0" algn="l">
                    <a:lnSpc>
                      <a:spcPct val="110000"/>
                    </a:lnSpc>
                    <a:spcBef>
                      <a:spcPts val="0"/>
                    </a:spcBef>
                    <a:spcAft>
                      <a:spcPts val="0"/>
                    </a:spcAft>
                    <a:buClr>
                      <a:srgbClr val="03363D"/>
                    </a:buClr>
                    <a:buSzPts val="800"/>
                    <a:buFont typeface="Proxima Nova"/>
                    <a:buNone/>
                  </a:pPr>
                  <a:r>
                    <a:rPr lang="en" sz="750">
                      <a:solidFill>
                        <a:srgbClr val="03363D"/>
                      </a:solidFill>
                      <a:latin typeface="Proxima Nova"/>
                      <a:ea typeface="Proxima Nova"/>
                      <a:cs typeface="Proxima Nova"/>
                      <a:sym typeface="Proxima Nova"/>
                    </a:rPr>
                    <a:t>Dashboards</a:t>
                  </a:r>
                  <a:endParaRPr sz="750">
                    <a:latin typeface="Proxima Nova"/>
                    <a:ea typeface="Proxima Nova"/>
                    <a:cs typeface="Proxima Nova"/>
                    <a:sym typeface="Proxima Nova"/>
                  </a:endParaRPr>
                </a:p>
              </p:txBody>
            </p:sp>
            <p:cxnSp>
              <p:nvCxnSpPr>
                <p:cNvPr id="936" name="Google Shape;936;p52"/>
                <p:cNvCxnSpPr/>
                <p:nvPr/>
              </p:nvCxnSpPr>
              <p:spPr>
                <a:xfrm flipH="1" rot="10800000">
                  <a:off x="5924550" y="2086050"/>
                  <a:ext cx="1342800" cy="4200"/>
                </a:xfrm>
                <a:prstGeom prst="straightConnector1">
                  <a:avLst/>
                </a:prstGeom>
                <a:noFill/>
                <a:ln cap="flat" cmpd="sng" w="9525">
                  <a:solidFill>
                    <a:srgbClr val="03363D"/>
                  </a:solidFill>
                  <a:prstDash val="solid"/>
                  <a:miter lim="400000"/>
                  <a:headEnd len="med" w="med" type="oval"/>
                  <a:tailEnd len="med" w="med" type="oval"/>
                </a:ln>
              </p:spPr>
            </p:cxnSp>
            <p:sp>
              <p:nvSpPr>
                <p:cNvPr id="937" name="Google Shape;937;p52"/>
                <p:cNvSpPr txBox="1"/>
                <p:nvPr/>
              </p:nvSpPr>
              <p:spPr>
                <a:xfrm>
                  <a:off x="6000750" y="2135700"/>
                  <a:ext cx="1940400" cy="278100"/>
                </a:xfrm>
                <a:prstGeom prst="rect">
                  <a:avLst/>
                </a:prstGeom>
                <a:noFill/>
                <a:ln>
                  <a:noFill/>
                </a:ln>
              </p:spPr>
              <p:txBody>
                <a:bodyPr anchorCtr="0" anchor="t" bIns="19050" lIns="19050" spcFirstLastPara="1" rIns="19050" wrap="square" tIns="19050">
                  <a:noAutofit/>
                </a:bodyPr>
                <a:lstStyle/>
                <a:p>
                  <a:pPr indent="0" lvl="0" marL="0" marR="0" rtl="0" algn="l">
                    <a:lnSpc>
                      <a:spcPct val="110000"/>
                    </a:lnSpc>
                    <a:spcBef>
                      <a:spcPts val="0"/>
                    </a:spcBef>
                    <a:spcAft>
                      <a:spcPts val="0"/>
                    </a:spcAft>
                    <a:buClr>
                      <a:srgbClr val="03363D"/>
                    </a:buClr>
                    <a:buSzPts val="800"/>
                    <a:buFont typeface="Proxima Nova"/>
                    <a:buNone/>
                  </a:pPr>
                  <a:r>
                    <a:rPr lang="en" sz="750">
                      <a:solidFill>
                        <a:srgbClr val="03363D"/>
                      </a:solidFill>
                      <a:latin typeface="Proxima Nova"/>
                      <a:ea typeface="Proxima Nova"/>
                      <a:cs typeface="Proxima Nova"/>
                      <a:sym typeface="Proxima Nova"/>
                    </a:rPr>
                    <a:t>Marketing strategy</a:t>
                  </a:r>
                  <a:endParaRPr sz="750">
                    <a:solidFill>
                      <a:srgbClr val="03363D"/>
                    </a:solidFill>
                    <a:latin typeface="Proxima Nova"/>
                    <a:ea typeface="Proxima Nova"/>
                    <a:cs typeface="Proxima Nova"/>
                    <a:sym typeface="Proxima Nova"/>
                  </a:endParaRPr>
                </a:p>
                <a:p>
                  <a:pPr indent="0" lvl="0" marL="0" marR="0" rtl="0" algn="l">
                    <a:lnSpc>
                      <a:spcPct val="110000"/>
                    </a:lnSpc>
                    <a:spcBef>
                      <a:spcPts val="0"/>
                    </a:spcBef>
                    <a:spcAft>
                      <a:spcPts val="0"/>
                    </a:spcAft>
                    <a:buClr>
                      <a:srgbClr val="03363D"/>
                    </a:buClr>
                    <a:buSzPts val="800"/>
                    <a:buFont typeface="Proxima Nova"/>
                    <a:buNone/>
                  </a:pPr>
                  <a:r>
                    <a:rPr lang="en" sz="750">
                      <a:solidFill>
                        <a:srgbClr val="03363D"/>
                      </a:solidFill>
                      <a:latin typeface="Proxima Nova"/>
                      <a:ea typeface="Proxima Nova"/>
                      <a:cs typeface="Proxima Nova"/>
                      <a:sym typeface="Proxima Nova"/>
                    </a:rPr>
                    <a:t>Based on customer segments </a:t>
                  </a:r>
                  <a:endParaRPr sz="750">
                    <a:latin typeface="Proxima Nova"/>
                    <a:ea typeface="Proxima Nova"/>
                    <a:cs typeface="Proxima Nova"/>
                    <a:sym typeface="Proxima Nova"/>
                  </a:endParaRPr>
                </a:p>
              </p:txBody>
            </p:sp>
            <p:grpSp>
              <p:nvGrpSpPr>
                <p:cNvPr id="938" name="Google Shape;938;p52"/>
                <p:cNvGrpSpPr/>
                <p:nvPr/>
              </p:nvGrpSpPr>
              <p:grpSpPr>
                <a:xfrm>
                  <a:off x="374425" y="571500"/>
                  <a:ext cx="7917425" cy="1189575"/>
                  <a:chOff x="374425" y="571500"/>
                  <a:chExt cx="7917425" cy="1189575"/>
                </a:xfrm>
              </p:grpSpPr>
              <p:sp>
                <p:nvSpPr>
                  <p:cNvPr id="939" name="Google Shape;939;p52"/>
                  <p:cNvSpPr txBox="1"/>
                  <p:nvPr/>
                </p:nvSpPr>
                <p:spPr>
                  <a:xfrm>
                    <a:off x="1660675" y="1284588"/>
                    <a:ext cx="1463400" cy="152400"/>
                  </a:xfrm>
                  <a:prstGeom prst="rect">
                    <a:avLst/>
                  </a:prstGeom>
                  <a:noFill/>
                  <a:ln>
                    <a:noFill/>
                  </a:ln>
                </p:spPr>
                <p:txBody>
                  <a:bodyPr anchorCtr="0" anchor="t" bIns="19050" lIns="19050" spcFirstLastPara="1" rIns="19050" wrap="square" tIns="19050">
                    <a:noAutofit/>
                  </a:bodyPr>
                  <a:lstStyle/>
                  <a:p>
                    <a:pPr indent="0" lvl="0" marL="0" marR="0" rtl="0" algn="l">
                      <a:lnSpc>
                        <a:spcPct val="110000"/>
                      </a:lnSpc>
                      <a:spcBef>
                        <a:spcPts val="0"/>
                      </a:spcBef>
                      <a:spcAft>
                        <a:spcPts val="0"/>
                      </a:spcAft>
                      <a:buClr>
                        <a:srgbClr val="03363D"/>
                      </a:buClr>
                      <a:buSzPts val="800"/>
                      <a:buFont typeface="Proxima Nova"/>
                      <a:buNone/>
                    </a:pPr>
                    <a:r>
                      <a:rPr lang="en" sz="750">
                        <a:solidFill>
                          <a:srgbClr val="03363D"/>
                        </a:solidFill>
                        <a:latin typeface="Proxima Nova"/>
                        <a:ea typeface="Proxima Nova"/>
                        <a:cs typeface="Proxima Nova"/>
                        <a:sym typeface="Proxima Nova"/>
                      </a:rPr>
                      <a:t>Determine Business Requirements</a:t>
                    </a:r>
                    <a:endParaRPr sz="750">
                      <a:latin typeface="Proxima Nova"/>
                      <a:ea typeface="Proxima Nova"/>
                      <a:cs typeface="Proxima Nova"/>
                      <a:sym typeface="Proxima Nova"/>
                    </a:endParaRPr>
                  </a:p>
                </p:txBody>
              </p:sp>
              <p:cxnSp>
                <p:nvCxnSpPr>
                  <p:cNvPr id="940" name="Google Shape;940;p52"/>
                  <p:cNvCxnSpPr/>
                  <p:nvPr/>
                </p:nvCxnSpPr>
                <p:spPr>
                  <a:xfrm>
                    <a:off x="1727524" y="1259532"/>
                    <a:ext cx="867900" cy="5400"/>
                  </a:xfrm>
                  <a:prstGeom prst="straightConnector1">
                    <a:avLst/>
                  </a:prstGeom>
                  <a:noFill/>
                  <a:ln cap="flat" cmpd="sng" w="9525">
                    <a:solidFill>
                      <a:srgbClr val="03363D"/>
                    </a:solidFill>
                    <a:prstDash val="solid"/>
                    <a:miter lim="400000"/>
                    <a:headEnd len="med" w="med" type="oval"/>
                    <a:tailEnd len="med" w="med" type="oval"/>
                  </a:ln>
                </p:spPr>
              </p:cxnSp>
              <p:sp>
                <p:nvSpPr>
                  <p:cNvPr id="941" name="Google Shape;941;p52"/>
                  <p:cNvSpPr txBox="1"/>
                  <p:nvPr/>
                </p:nvSpPr>
                <p:spPr>
                  <a:xfrm>
                    <a:off x="374425" y="1268475"/>
                    <a:ext cx="956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Design &amp; Development</a:t>
                    </a:r>
                    <a:endParaRPr sz="1000"/>
                  </a:p>
                </p:txBody>
              </p:sp>
              <p:cxnSp>
                <p:nvCxnSpPr>
                  <p:cNvPr id="942" name="Google Shape;942;p52"/>
                  <p:cNvCxnSpPr/>
                  <p:nvPr/>
                </p:nvCxnSpPr>
                <p:spPr>
                  <a:xfrm flipH="1" rot="10800000">
                    <a:off x="4933949" y="1162345"/>
                    <a:ext cx="1747200" cy="300"/>
                  </a:xfrm>
                  <a:prstGeom prst="straightConnector1">
                    <a:avLst/>
                  </a:prstGeom>
                  <a:noFill/>
                  <a:ln cap="flat" cmpd="sng" w="9525">
                    <a:solidFill>
                      <a:srgbClr val="03363D"/>
                    </a:solidFill>
                    <a:prstDash val="solid"/>
                    <a:miter lim="400000"/>
                    <a:headEnd len="med" w="med" type="oval"/>
                    <a:tailEnd len="med" w="med" type="oval"/>
                  </a:ln>
                </p:spPr>
              </p:cxnSp>
              <p:sp>
                <p:nvSpPr>
                  <p:cNvPr id="943" name="Google Shape;943;p52"/>
                  <p:cNvSpPr txBox="1"/>
                  <p:nvPr/>
                </p:nvSpPr>
                <p:spPr>
                  <a:xfrm>
                    <a:off x="4821450" y="1262250"/>
                    <a:ext cx="1859700" cy="152400"/>
                  </a:xfrm>
                  <a:prstGeom prst="rect">
                    <a:avLst/>
                  </a:prstGeom>
                  <a:noFill/>
                  <a:ln>
                    <a:noFill/>
                  </a:ln>
                </p:spPr>
                <p:txBody>
                  <a:bodyPr anchorCtr="0" anchor="t" bIns="19050" lIns="19050" spcFirstLastPara="1" rIns="19050" wrap="square" tIns="19050">
                    <a:noAutofit/>
                  </a:bodyPr>
                  <a:lstStyle/>
                  <a:p>
                    <a:pPr indent="0" lvl="0" marL="0" marR="0" rtl="0" algn="l">
                      <a:lnSpc>
                        <a:spcPct val="110000"/>
                      </a:lnSpc>
                      <a:spcBef>
                        <a:spcPts val="0"/>
                      </a:spcBef>
                      <a:spcAft>
                        <a:spcPts val="0"/>
                      </a:spcAft>
                      <a:buClr>
                        <a:srgbClr val="03363D"/>
                      </a:buClr>
                      <a:buSzPts val="800"/>
                      <a:buFont typeface="Proxima Nova"/>
                      <a:buNone/>
                    </a:pPr>
                    <a:r>
                      <a:rPr b="1" lang="en" sz="750">
                        <a:solidFill>
                          <a:srgbClr val="03363D"/>
                        </a:solidFill>
                        <a:latin typeface="Proxima Nova"/>
                        <a:ea typeface="Proxima Nova"/>
                        <a:cs typeface="Proxima Nova"/>
                        <a:sym typeface="Proxima Nova"/>
                      </a:rPr>
                      <a:t>Identify key customer segments  </a:t>
                    </a:r>
                    <a:endParaRPr b="1" sz="750">
                      <a:latin typeface="Proxima Nova"/>
                      <a:ea typeface="Proxima Nova"/>
                      <a:cs typeface="Proxima Nova"/>
                      <a:sym typeface="Proxima Nova"/>
                    </a:endParaRPr>
                  </a:p>
                </p:txBody>
              </p:sp>
              <p:grpSp>
                <p:nvGrpSpPr>
                  <p:cNvPr id="944" name="Google Shape;944;p52"/>
                  <p:cNvGrpSpPr/>
                  <p:nvPr/>
                </p:nvGrpSpPr>
                <p:grpSpPr>
                  <a:xfrm>
                    <a:off x="1615975" y="571500"/>
                    <a:ext cx="6675875" cy="556700"/>
                    <a:chOff x="1615975" y="571500"/>
                    <a:chExt cx="6675875" cy="556700"/>
                  </a:xfrm>
                </p:grpSpPr>
                <p:sp>
                  <p:nvSpPr>
                    <p:cNvPr id="945" name="Google Shape;945;p52"/>
                    <p:cNvSpPr txBox="1"/>
                    <p:nvPr/>
                  </p:nvSpPr>
                  <p:spPr>
                    <a:xfrm>
                      <a:off x="1934625" y="975800"/>
                      <a:ext cx="618600" cy="1524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EBA00"/>
                        </a:buClr>
                        <a:buSzPts val="900"/>
                        <a:buFont typeface="Arial"/>
                        <a:buNone/>
                      </a:pPr>
                      <a:r>
                        <a:rPr b="1" lang="en" sz="900">
                          <a:solidFill>
                            <a:srgbClr val="434343"/>
                          </a:solidFill>
                          <a:latin typeface="Questrial"/>
                          <a:ea typeface="Questrial"/>
                          <a:cs typeface="Questrial"/>
                          <a:sym typeface="Questrial"/>
                        </a:rPr>
                        <a:t>JANUARY</a:t>
                      </a:r>
                      <a:endParaRPr b="1" sz="500">
                        <a:solidFill>
                          <a:srgbClr val="434343"/>
                        </a:solidFill>
                        <a:latin typeface="Questrial"/>
                        <a:ea typeface="Questrial"/>
                        <a:cs typeface="Questrial"/>
                        <a:sym typeface="Questrial"/>
                      </a:endParaRPr>
                    </a:p>
                  </p:txBody>
                </p:sp>
                <p:sp>
                  <p:nvSpPr>
                    <p:cNvPr id="946" name="Google Shape;946;p52"/>
                    <p:cNvSpPr txBox="1"/>
                    <p:nvPr/>
                  </p:nvSpPr>
                  <p:spPr>
                    <a:xfrm>
                      <a:off x="2982947" y="951950"/>
                      <a:ext cx="652200" cy="1524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EBA00"/>
                        </a:buClr>
                        <a:buSzPts val="900"/>
                        <a:buFont typeface="Arial"/>
                        <a:buNone/>
                      </a:pPr>
                      <a:r>
                        <a:rPr b="1" lang="en" sz="900">
                          <a:solidFill>
                            <a:srgbClr val="434343"/>
                          </a:solidFill>
                          <a:latin typeface="Questrial"/>
                          <a:ea typeface="Questrial"/>
                          <a:cs typeface="Questrial"/>
                          <a:sym typeface="Questrial"/>
                        </a:rPr>
                        <a:t>FEBRUARY</a:t>
                      </a:r>
                      <a:endParaRPr b="1" sz="500">
                        <a:solidFill>
                          <a:srgbClr val="434343"/>
                        </a:solidFill>
                        <a:latin typeface="Questrial"/>
                        <a:ea typeface="Questrial"/>
                        <a:cs typeface="Questrial"/>
                        <a:sym typeface="Questrial"/>
                      </a:endParaRPr>
                    </a:p>
                  </p:txBody>
                </p:sp>
                <p:sp>
                  <p:nvSpPr>
                    <p:cNvPr id="947" name="Google Shape;947;p52"/>
                    <p:cNvSpPr txBox="1"/>
                    <p:nvPr/>
                  </p:nvSpPr>
                  <p:spPr>
                    <a:xfrm>
                      <a:off x="5112894" y="944108"/>
                      <a:ext cx="652200" cy="1524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EBA00"/>
                        </a:buClr>
                        <a:buSzPts val="900"/>
                        <a:buFont typeface="Arial"/>
                        <a:buNone/>
                      </a:pPr>
                      <a:r>
                        <a:rPr b="1" lang="en" sz="900">
                          <a:solidFill>
                            <a:srgbClr val="434343"/>
                          </a:solidFill>
                          <a:latin typeface="Questrial"/>
                          <a:ea typeface="Questrial"/>
                          <a:cs typeface="Questrial"/>
                          <a:sym typeface="Questrial"/>
                        </a:rPr>
                        <a:t>APRIL</a:t>
                      </a:r>
                      <a:endParaRPr b="1" sz="500">
                        <a:solidFill>
                          <a:srgbClr val="434343"/>
                        </a:solidFill>
                        <a:latin typeface="Questrial"/>
                        <a:ea typeface="Questrial"/>
                        <a:cs typeface="Questrial"/>
                        <a:sym typeface="Questrial"/>
                      </a:endParaRPr>
                    </a:p>
                  </p:txBody>
                </p:sp>
                <p:sp>
                  <p:nvSpPr>
                    <p:cNvPr id="948" name="Google Shape;948;p52"/>
                    <p:cNvSpPr txBox="1"/>
                    <p:nvPr/>
                  </p:nvSpPr>
                  <p:spPr>
                    <a:xfrm>
                      <a:off x="6118600" y="951950"/>
                      <a:ext cx="785700" cy="1524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EBA00"/>
                        </a:buClr>
                        <a:buSzPts val="900"/>
                        <a:buFont typeface="Arial"/>
                        <a:buNone/>
                      </a:pPr>
                      <a:r>
                        <a:rPr b="1" lang="en" sz="900">
                          <a:solidFill>
                            <a:srgbClr val="434343"/>
                          </a:solidFill>
                          <a:latin typeface="Questrial"/>
                          <a:ea typeface="Questrial"/>
                          <a:cs typeface="Questrial"/>
                          <a:sym typeface="Questrial"/>
                        </a:rPr>
                        <a:t>MAY</a:t>
                      </a:r>
                      <a:endParaRPr b="1" sz="500">
                        <a:solidFill>
                          <a:srgbClr val="434343"/>
                        </a:solidFill>
                        <a:latin typeface="Questrial"/>
                        <a:ea typeface="Questrial"/>
                        <a:cs typeface="Questrial"/>
                        <a:sym typeface="Questrial"/>
                      </a:endParaRPr>
                    </a:p>
                  </p:txBody>
                </p:sp>
                <p:sp>
                  <p:nvSpPr>
                    <p:cNvPr id="949" name="Google Shape;949;p52"/>
                    <p:cNvSpPr txBox="1"/>
                    <p:nvPr/>
                  </p:nvSpPr>
                  <p:spPr>
                    <a:xfrm>
                      <a:off x="7230967" y="951958"/>
                      <a:ext cx="618600" cy="1524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EBA00"/>
                        </a:buClr>
                        <a:buSzPts val="900"/>
                        <a:buFont typeface="Arial"/>
                        <a:buNone/>
                      </a:pPr>
                      <a:r>
                        <a:rPr b="1" lang="en" sz="900">
                          <a:solidFill>
                            <a:srgbClr val="434343"/>
                          </a:solidFill>
                          <a:latin typeface="Questrial"/>
                          <a:ea typeface="Questrial"/>
                          <a:cs typeface="Questrial"/>
                          <a:sym typeface="Questrial"/>
                        </a:rPr>
                        <a:t>JUNE</a:t>
                      </a:r>
                      <a:endParaRPr b="1" sz="500">
                        <a:solidFill>
                          <a:srgbClr val="434343"/>
                        </a:solidFill>
                        <a:latin typeface="Questrial"/>
                        <a:ea typeface="Questrial"/>
                        <a:cs typeface="Questrial"/>
                        <a:sym typeface="Questrial"/>
                      </a:endParaRPr>
                    </a:p>
                  </p:txBody>
                </p:sp>
                <p:sp>
                  <p:nvSpPr>
                    <p:cNvPr id="950" name="Google Shape;950;p52"/>
                    <p:cNvSpPr txBox="1"/>
                    <p:nvPr/>
                  </p:nvSpPr>
                  <p:spPr>
                    <a:xfrm>
                      <a:off x="4143613" y="951950"/>
                      <a:ext cx="460800" cy="1524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EBA00"/>
                        </a:buClr>
                        <a:buSzPts val="900"/>
                        <a:buFont typeface="Arial"/>
                        <a:buNone/>
                      </a:pPr>
                      <a:r>
                        <a:rPr b="1" lang="en" sz="900">
                          <a:solidFill>
                            <a:srgbClr val="434343"/>
                          </a:solidFill>
                          <a:latin typeface="Questrial"/>
                          <a:ea typeface="Questrial"/>
                          <a:cs typeface="Questrial"/>
                          <a:sym typeface="Questrial"/>
                        </a:rPr>
                        <a:t>MARCH</a:t>
                      </a:r>
                      <a:endParaRPr b="1" sz="500">
                        <a:solidFill>
                          <a:srgbClr val="434343"/>
                        </a:solidFill>
                        <a:latin typeface="Questrial"/>
                        <a:ea typeface="Questrial"/>
                        <a:cs typeface="Questrial"/>
                        <a:sym typeface="Questrial"/>
                      </a:endParaRPr>
                    </a:p>
                  </p:txBody>
                </p:sp>
                <p:grpSp>
                  <p:nvGrpSpPr>
                    <p:cNvPr id="951" name="Google Shape;951;p52"/>
                    <p:cNvGrpSpPr/>
                    <p:nvPr/>
                  </p:nvGrpSpPr>
                  <p:grpSpPr>
                    <a:xfrm>
                      <a:off x="1615975" y="571500"/>
                      <a:ext cx="6675875" cy="154050"/>
                      <a:chOff x="1615975" y="571500"/>
                      <a:chExt cx="6675875" cy="154050"/>
                    </a:xfrm>
                  </p:grpSpPr>
                  <p:sp>
                    <p:nvSpPr>
                      <p:cNvPr id="952" name="Google Shape;952;p52"/>
                      <p:cNvSpPr/>
                      <p:nvPr/>
                    </p:nvSpPr>
                    <p:spPr>
                      <a:xfrm>
                        <a:off x="1615975" y="571500"/>
                        <a:ext cx="3318000" cy="15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EB Garamond ExtraBold"/>
                            <a:ea typeface="EB Garamond ExtraBold"/>
                            <a:cs typeface="EB Garamond ExtraBold"/>
                            <a:sym typeface="EB Garamond ExtraBold"/>
                          </a:rPr>
                          <a:t>Q1</a:t>
                        </a:r>
                        <a:endParaRPr sz="1100">
                          <a:latin typeface="EB Garamond ExtraBold"/>
                          <a:ea typeface="EB Garamond ExtraBold"/>
                          <a:cs typeface="EB Garamond ExtraBold"/>
                          <a:sym typeface="EB Garamond ExtraBold"/>
                        </a:endParaRPr>
                      </a:p>
                    </p:txBody>
                  </p:sp>
                  <p:sp>
                    <p:nvSpPr>
                      <p:cNvPr id="953" name="Google Shape;953;p52"/>
                      <p:cNvSpPr/>
                      <p:nvPr/>
                    </p:nvSpPr>
                    <p:spPr>
                      <a:xfrm>
                        <a:off x="4973850" y="573150"/>
                        <a:ext cx="3318000" cy="15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EB Garamond ExtraBold"/>
                            <a:ea typeface="EB Garamond ExtraBold"/>
                            <a:cs typeface="EB Garamond ExtraBold"/>
                            <a:sym typeface="EB Garamond ExtraBold"/>
                          </a:rPr>
                          <a:t>Q2</a:t>
                        </a:r>
                        <a:endParaRPr sz="1100">
                          <a:latin typeface="EB Garamond ExtraBold"/>
                          <a:ea typeface="EB Garamond ExtraBold"/>
                          <a:cs typeface="EB Garamond ExtraBold"/>
                          <a:sym typeface="EB Garamond ExtraBold"/>
                        </a:endParaRPr>
                      </a:p>
                    </p:txBody>
                  </p:sp>
                </p:grpSp>
              </p:grpSp>
            </p:grpSp>
          </p:grpSp>
        </p:grpSp>
      </p:grpSp>
      <p:grpSp>
        <p:nvGrpSpPr>
          <p:cNvPr id="954" name="Google Shape;954;p52"/>
          <p:cNvGrpSpPr/>
          <p:nvPr/>
        </p:nvGrpSpPr>
        <p:grpSpPr>
          <a:xfrm>
            <a:off x="2861475" y="4286468"/>
            <a:ext cx="1029600" cy="239195"/>
            <a:chOff x="2693375" y="2609343"/>
            <a:chExt cx="1029600" cy="239195"/>
          </a:xfrm>
        </p:grpSpPr>
        <p:sp>
          <p:nvSpPr>
            <p:cNvPr id="955" name="Google Shape;955;p52"/>
            <p:cNvSpPr txBox="1"/>
            <p:nvPr/>
          </p:nvSpPr>
          <p:spPr>
            <a:xfrm>
              <a:off x="2693375" y="2615738"/>
              <a:ext cx="1029600" cy="232800"/>
            </a:xfrm>
            <a:prstGeom prst="rect">
              <a:avLst/>
            </a:prstGeom>
            <a:noFill/>
            <a:ln>
              <a:noFill/>
            </a:ln>
          </p:spPr>
          <p:txBody>
            <a:bodyPr anchorCtr="0" anchor="t" bIns="19050" lIns="19050" spcFirstLastPara="1" rIns="19050" wrap="square" tIns="19050">
              <a:noAutofit/>
            </a:bodyPr>
            <a:lstStyle/>
            <a:p>
              <a:pPr indent="0" lvl="0" marL="0" marR="0" rtl="0" algn="l">
                <a:lnSpc>
                  <a:spcPct val="110000"/>
                </a:lnSpc>
                <a:spcBef>
                  <a:spcPts val="0"/>
                </a:spcBef>
                <a:spcAft>
                  <a:spcPts val="0"/>
                </a:spcAft>
                <a:buClr>
                  <a:srgbClr val="03363D"/>
                </a:buClr>
                <a:buSzPts val="800"/>
                <a:buFont typeface="Proxima Nova"/>
                <a:buNone/>
              </a:pPr>
              <a:r>
                <a:rPr b="1" lang="en" sz="750">
                  <a:solidFill>
                    <a:srgbClr val="03363D"/>
                  </a:solidFill>
                  <a:latin typeface="Proxima Nova"/>
                  <a:ea typeface="Proxima Nova"/>
                  <a:cs typeface="Proxima Nova"/>
                  <a:sym typeface="Proxima Nova"/>
                </a:rPr>
                <a:t>Train employees </a:t>
              </a:r>
              <a:endParaRPr b="1" sz="750">
                <a:solidFill>
                  <a:srgbClr val="03363D"/>
                </a:solidFill>
                <a:latin typeface="Proxima Nova"/>
                <a:ea typeface="Proxima Nova"/>
                <a:cs typeface="Proxima Nova"/>
                <a:sym typeface="Proxima Nova"/>
              </a:endParaRPr>
            </a:p>
            <a:p>
              <a:pPr indent="0" lvl="0" marL="0" marR="0" rtl="0" algn="l">
                <a:lnSpc>
                  <a:spcPct val="110000"/>
                </a:lnSpc>
                <a:spcBef>
                  <a:spcPts val="0"/>
                </a:spcBef>
                <a:spcAft>
                  <a:spcPts val="0"/>
                </a:spcAft>
                <a:buClr>
                  <a:srgbClr val="03363D"/>
                </a:buClr>
                <a:buSzPts val="800"/>
                <a:buFont typeface="Proxima Nova"/>
                <a:buNone/>
              </a:pPr>
              <a:r>
                <a:rPr b="1" lang="en" sz="750">
                  <a:solidFill>
                    <a:srgbClr val="03363D"/>
                  </a:solidFill>
                  <a:latin typeface="Proxima Nova"/>
                  <a:ea typeface="Proxima Nova"/>
                  <a:cs typeface="Proxima Nova"/>
                  <a:sym typeface="Proxima Nova"/>
                </a:rPr>
                <a:t>on using Spark</a:t>
              </a:r>
              <a:endParaRPr b="1" sz="750">
                <a:solidFill>
                  <a:srgbClr val="03363D"/>
                </a:solidFill>
                <a:latin typeface="Proxima Nova"/>
                <a:ea typeface="Proxima Nova"/>
                <a:cs typeface="Proxima Nova"/>
                <a:sym typeface="Proxima Nova"/>
              </a:endParaRPr>
            </a:p>
          </p:txBody>
        </p:sp>
        <p:cxnSp>
          <p:nvCxnSpPr>
            <p:cNvPr id="956" name="Google Shape;956;p52"/>
            <p:cNvCxnSpPr/>
            <p:nvPr/>
          </p:nvCxnSpPr>
          <p:spPr>
            <a:xfrm flipH="1" rot="10800000">
              <a:off x="2729821" y="2609343"/>
              <a:ext cx="956700" cy="1200"/>
            </a:xfrm>
            <a:prstGeom prst="straightConnector1">
              <a:avLst/>
            </a:prstGeom>
            <a:noFill/>
            <a:ln cap="flat" cmpd="sng" w="9525">
              <a:solidFill>
                <a:srgbClr val="03363D"/>
              </a:solidFill>
              <a:prstDash val="solid"/>
              <a:miter lim="400000"/>
              <a:headEnd len="med" w="med" type="oval"/>
              <a:tailEnd len="med" w="med" type="oval"/>
            </a:ln>
          </p:spPr>
        </p:cxnSp>
      </p:grpSp>
      <p:sp>
        <p:nvSpPr>
          <p:cNvPr id="957" name="Google Shape;957;p52"/>
          <p:cNvSpPr txBox="1"/>
          <p:nvPr/>
        </p:nvSpPr>
        <p:spPr>
          <a:xfrm>
            <a:off x="5049025" y="4406925"/>
            <a:ext cx="912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50">
                <a:solidFill>
                  <a:srgbClr val="03363D"/>
                </a:solidFill>
                <a:latin typeface="Proxima Nova"/>
                <a:ea typeface="Proxima Nova"/>
                <a:cs typeface="Proxima Nova"/>
                <a:sym typeface="Proxima Nova"/>
              </a:rPr>
              <a:t>Update the API documentation</a:t>
            </a:r>
            <a:endParaRPr sz="750">
              <a:latin typeface="Proxima Nova"/>
              <a:ea typeface="Proxima Nova"/>
              <a:cs typeface="Proxima Nova"/>
              <a:sym typeface="Proxima Nova"/>
            </a:endParaRPr>
          </a:p>
        </p:txBody>
      </p:sp>
      <p:sp>
        <p:nvSpPr>
          <p:cNvPr id="958" name="Google Shape;958;p52"/>
          <p:cNvSpPr txBox="1"/>
          <p:nvPr/>
        </p:nvSpPr>
        <p:spPr>
          <a:xfrm>
            <a:off x="3927525" y="3874100"/>
            <a:ext cx="3000000" cy="3000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0"/>
              </a:spcBef>
              <a:spcAft>
                <a:spcPts val="0"/>
              </a:spcAft>
              <a:buNone/>
            </a:pPr>
            <a:r>
              <a:rPr lang="en" sz="750">
                <a:solidFill>
                  <a:srgbClr val="03363D"/>
                </a:solidFill>
                <a:latin typeface="Proxima Nova"/>
                <a:ea typeface="Proxima Nova"/>
                <a:cs typeface="Proxima Nova"/>
                <a:sym typeface="Proxima Nova"/>
              </a:rPr>
              <a:t>Library Upgrades</a:t>
            </a:r>
            <a:endParaRPr sz="750">
              <a:solidFill>
                <a:srgbClr val="03363D"/>
              </a:solidFill>
              <a:latin typeface="Proxima Nova"/>
              <a:ea typeface="Proxima Nova"/>
              <a:cs typeface="Proxima Nova"/>
              <a:sym typeface="Proxima Nova"/>
            </a:endParaRPr>
          </a:p>
        </p:txBody>
      </p:sp>
      <p:cxnSp>
        <p:nvCxnSpPr>
          <p:cNvPr id="959" name="Google Shape;959;p52"/>
          <p:cNvCxnSpPr/>
          <p:nvPr/>
        </p:nvCxnSpPr>
        <p:spPr>
          <a:xfrm>
            <a:off x="7301524" y="2361270"/>
            <a:ext cx="867900" cy="5400"/>
          </a:xfrm>
          <a:prstGeom prst="straightConnector1">
            <a:avLst/>
          </a:prstGeom>
          <a:noFill/>
          <a:ln cap="flat" cmpd="sng" w="9525">
            <a:solidFill>
              <a:srgbClr val="03363D"/>
            </a:solidFill>
            <a:prstDash val="solid"/>
            <a:miter lim="400000"/>
            <a:headEnd len="med" w="med" type="oval"/>
            <a:tailEnd len="med" w="med" type="oval"/>
          </a:ln>
        </p:spPr>
      </p:cxnSp>
      <p:sp>
        <p:nvSpPr>
          <p:cNvPr id="960" name="Google Shape;960;p52"/>
          <p:cNvSpPr txBox="1"/>
          <p:nvPr/>
        </p:nvSpPr>
        <p:spPr>
          <a:xfrm>
            <a:off x="7235513" y="2419350"/>
            <a:ext cx="1152300" cy="152400"/>
          </a:xfrm>
          <a:prstGeom prst="rect">
            <a:avLst/>
          </a:prstGeom>
          <a:noFill/>
          <a:ln>
            <a:noFill/>
          </a:ln>
        </p:spPr>
        <p:txBody>
          <a:bodyPr anchorCtr="0" anchor="t" bIns="19050" lIns="19050" spcFirstLastPara="1" rIns="19050" wrap="square" tIns="19050">
            <a:noAutofit/>
          </a:bodyPr>
          <a:lstStyle/>
          <a:p>
            <a:pPr indent="0" lvl="0" marL="0" marR="0" rtl="0" algn="l">
              <a:lnSpc>
                <a:spcPct val="110000"/>
              </a:lnSpc>
              <a:spcBef>
                <a:spcPts val="0"/>
              </a:spcBef>
              <a:spcAft>
                <a:spcPts val="0"/>
              </a:spcAft>
              <a:buClr>
                <a:srgbClr val="03363D"/>
              </a:buClr>
              <a:buSzPts val="800"/>
              <a:buFont typeface="Proxima Nova"/>
              <a:buNone/>
            </a:pPr>
            <a:r>
              <a:rPr b="1" lang="en" sz="750">
                <a:solidFill>
                  <a:srgbClr val="03363D"/>
                </a:solidFill>
                <a:latin typeface="Proxima Nova"/>
                <a:ea typeface="Proxima Nova"/>
                <a:cs typeface="Proxima Nova"/>
                <a:sym typeface="Proxima Nova"/>
              </a:rPr>
              <a:t>Enhance Product /develop features based on insights</a:t>
            </a:r>
            <a:endParaRPr b="1" sz="750">
              <a:latin typeface="Proxima Nova"/>
              <a:ea typeface="Proxima Nova"/>
              <a:cs typeface="Proxima Nova"/>
              <a:sym typeface="Proxima Nova"/>
            </a:endParaRPr>
          </a:p>
        </p:txBody>
      </p:sp>
      <p:sp>
        <p:nvSpPr>
          <p:cNvPr id="961" name="Google Shape;961;p52"/>
          <p:cNvSpPr/>
          <p:nvPr/>
        </p:nvSpPr>
        <p:spPr>
          <a:xfrm>
            <a:off x="1784075" y="1410425"/>
            <a:ext cx="3318000" cy="152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EB Garamond ExtraBold"/>
                <a:ea typeface="EB Garamond ExtraBold"/>
                <a:cs typeface="EB Garamond ExtraBold"/>
                <a:sym typeface="EB Garamond ExtraBold"/>
              </a:rPr>
              <a:t>Customer Segmentation Preparation</a:t>
            </a:r>
            <a:endParaRPr sz="1100">
              <a:latin typeface="EB Garamond ExtraBold"/>
              <a:ea typeface="EB Garamond ExtraBold"/>
              <a:cs typeface="EB Garamond ExtraBold"/>
              <a:sym typeface="EB Garamond ExtraBold"/>
            </a:endParaRPr>
          </a:p>
        </p:txBody>
      </p:sp>
      <p:sp>
        <p:nvSpPr>
          <p:cNvPr id="962" name="Google Shape;962;p52"/>
          <p:cNvSpPr/>
          <p:nvPr/>
        </p:nvSpPr>
        <p:spPr>
          <a:xfrm>
            <a:off x="5136875" y="1410425"/>
            <a:ext cx="3318000" cy="152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EB Garamond ExtraBold"/>
                <a:ea typeface="EB Garamond ExtraBold"/>
                <a:cs typeface="EB Garamond ExtraBold"/>
                <a:sym typeface="EB Garamond ExtraBold"/>
              </a:rPr>
              <a:t>Build Marketing Strategy</a:t>
            </a:r>
            <a:endParaRPr sz="1100">
              <a:latin typeface="EB Garamond ExtraBold"/>
              <a:ea typeface="EB Garamond ExtraBold"/>
              <a:cs typeface="EB Garamond ExtraBold"/>
              <a:sym typeface="EB Garamond ExtraBo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53"/>
          <p:cNvSpPr txBox="1"/>
          <p:nvPr>
            <p:ph idx="1" type="subTitle"/>
          </p:nvPr>
        </p:nvSpPr>
        <p:spPr>
          <a:xfrm>
            <a:off x="2213250" y="656350"/>
            <a:ext cx="4717500" cy="631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3000">
                <a:solidFill>
                  <a:schemeClr val="dk1"/>
                </a:solidFill>
                <a:latin typeface="Montserrat"/>
                <a:ea typeface="Montserrat"/>
                <a:cs typeface="Montserrat"/>
                <a:sym typeface="Montserrat"/>
              </a:rPr>
              <a:t>Sprint Planning</a:t>
            </a:r>
            <a:endParaRPr b="1" sz="3000">
              <a:solidFill>
                <a:schemeClr val="dk1"/>
              </a:solidFill>
              <a:latin typeface="Montserrat"/>
              <a:ea typeface="Montserrat"/>
              <a:cs typeface="Montserrat"/>
              <a:sym typeface="Montserrat"/>
            </a:endParaRPr>
          </a:p>
        </p:txBody>
      </p:sp>
      <p:sp>
        <p:nvSpPr>
          <p:cNvPr id="968" name="Google Shape;968;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69" name="Google Shape;969;p53"/>
          <p:cNvPicPr preferRelativeResize="0"/>
          <p:nvPr/>
        </p:nvPicPr>
        <p:blipFill>
          <a:blip r:embed="rId3">
            <a:alphaModFix/>
          </a:blip>
          <a:stretch>
            <a:fillRect/>
          </a:stretch>
        </p:blipFill>
        <p:spPr>
          <a:xfrm>
            <a:off x="1962300" y="2113025"/>
            <a:ext cx="5146450" cy="3030474"/>
          </a:xfrm>
          <a:prstGeom prst="rect">
            <a:avLst/>
          </a:prstGeom>
          <a:noFill/>
          <a:ln>
            <a:noFill/>
          </a:ln>
        </p:spPr>
      </p:pic>
      <p:sp>
        <p:nvSpPr>
          <p:cNvPr id="970" name="Google Shape;970;p53"/>
          <p:cNvSpPr/>
          <p:nvPr/>
        </p:nvSpPr>
        <p:spPr>
          <a:xfrm>
            <a:off x="8124645" y="3736010"/>
            <a:ext cx="711615" cy="1192282"/>
          </a:xfrm>
          <a:custGeom>
            <a:rect b="b" l="l" r="r" t="t"/>
            <a:pathLst>
              <a:path extrusionOk="0" h="50371" w="30064">
                <a:moveTo>
                  <a:pt x="15034" y="1"/>
                </a:moveTo>
                <a:cubicBezTo>
                  <a:pt x="14716" y="1"/>
                  <a:pt x="14399" y="57"/>
                  <a:pt x="14096" y="171"/>
                </a:cubicBezTo>
                <a:cubicBezTo>
                  <a:pt x="11145" y="1148"/>
                  <a:pt x="10358" y="8034"/>
                  <a:pt x="10150" y="11614"/>
                </a:cubicBezTo>
                <a:cubicBezTo>
                  <a:pt x="10106" y="12369"/>
                  <a:pt x="9716" y="12953"/>
                  <a:pt x="9249" y="12953"/>
                </a:cubicBezTo>
                <a:cubicBezTo>
                  <a:pt x="9232" y="12953"/>
                  <a:pt x="9215" y="12952"/>
                  <a:pt x="9197" y="12951"/>
                </a:cubicBezTo>
                <a:cubicBezTo>
                  <a:pt x="9141" y="12946"/>
                  <a:pt x="9082" y="12943"/>
                  <a:pt x="9022" y="12943"/>
                </a:cubicBezTo>
                <a:cubicBezTo>
                  <a:pt x="7939" y="12943"/>
                  <a:pt x="6280" y="13762"/>
                  <a:pt x="5326" y="15294"/>
                </a:cubicBezTo>
                <a:cubicBezTo>
                  <a:pt x="3929" y="17538"/>
                  <a:pt x="4074" y="23910"/>
                  <a:pt x="4247" y="27122"/>
                </a:cubicBezTo>
                <a:cubicBezTo>
                  <a:pt x="4295" y="28002"/>
                  <a:pt x="3856" y="28713"/>
                  <a:pt x="3308" y="28713"/>
                </a:cubicBezTo>
                <a:cubicBezTo>
                  <a:pt x="3304" y="28713"/>
                  <a:pt x="3301" y="28713"/>
                  <a:pt x="3297" y="28713"/>
                </a:cubicBezTo>
                <a:cubicBezTo>
                  <a:pt x="3288" y="28712"/>
                  <a:pt x="3279" y="28712"/>
                  <a:pt x="3270" y="28712"/>
                </a:cubicBezTo>
                <a:cubicBezTo>
                  <a:pt x="1277" y="28712"/>
                  <a:pt x="578" y="32075"/>
                  <a:pt x="578" y="32075"/>
                </a:cubicBezTo>
                <a:cubicBezTo>
                  <a:pt x="82" y="33866"/>
                  <a:pt x="1" y="35689"/>
                  <a:pt x="228" y="37501"/>
                </a:cubicBezTo>
                <a:cubicBezTo>
                  <a:pt x="1304" y="46079"/>
                  <a:pt x="8158" y="50371"/>
                  <a:pt x="15017" y="50371"/>
                </a:cubicBezTo>
                <a:cubicBezTo>
                  <a:pt x="21864" y="50371"/>
                  <a:pt x="28714" y="46095"/>
                  <a:pt x="29828" y="37537"/>
                </a:cubicBezTo>
                <a:cubicBezTo>
                  <a:pt x="30064" y="35713"/>
                  <a:pt x="29988" y="33878"/>
                  <a:pt x="29489" y="32075"/>
                </a:cubicBezTo>
                <a:cubicBezTo>
                  <a:pt x="29489" y="32075"/>
                  <a:pt x="28791" y="28712"/>
                  <a:pt x="26797" y="28712"/>
                </a:cubicBezTo>
                <a:cubicBezTo>
                  <a:pt x="26788" y="28712"/>
                  <a:pt x="26779" y="28712"/>
                  <a:pt x="26770" y="28713"/>
                </a:cubicBezTo>
                <a:cubicBezTo>
                  <a:pt x="26767" y="28713"/>
                  <a:pt x="26763" y="28713"/>
                  <a:pt x="26760" y="28713"/>
                </a:cubicBezTo>
                <a:cubicBezTo>
                  <a:pt x="26214" y="28713"/>
                  <a:pt x="25773" y="28002"/>
                  <a:pt x="25821" y="27122"/>
                </a:cubicBezTo>
                <a:cubicBezTo>
                  <a:pt x="25993" y="23910"/>
                  <a:pt x="26141" y="17538"/>
                  <a:pt x="24741" y="15294"/>
                </a:cubicBezTo>
                <a:cubicBezTo>
                  <a:pt x="23787" y="13759"/>
                  <a:pt x="22129" y="12943"/>
                  <a:pt x="21046" y="12943"/>
                </a:cubicBezTo>
                <a:cubicBezTo>
                  <a:pt x="20986" y="12943"/>
                  <a:pt x="20927" y="12946"/>
                  <a:pt x="20870" y="12951"/>
                </a:cubicBezTo>
                <a:cubicBezTo>
                  <a:pt x="20853" y="12952"/>
                  <a:pt x="20835" y="12953"/>
                  <a:pt x="20818" y="12953"/>
                </a:cubicBezTo>
                <a:cubicBezTo>
                  <a:pt x="20351" y="12953"/>
                  <a:pt x="19961" y="12369"/>
                  <a:pt x="19918" y="11614"/>
                </a:cubicBezTo>
                <a:cubicBezTo>
                  <a:pt x="19709" y="8034"/>
                  <a:pt x="18923" y="1148"/>
                  <a:pt x="15971" y="171"/>
                </a:cubicBezTo>
                <a:cubicBezTo>
                  <a:pt x="15669" y="57"/>
                  <a:pt x="15351" y="1"/>
                  <a:pt x="150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3"/>
          <p:cNvSpPr/>
          <p:nvPr/>
        </p:nvSpPr>
        <p:spPr>
          <a:xfrm>
            <a:off x="8346273" y="4112419"/>
            <a:ext cx="258145" cy="1222627"/>
          </a:xfrm>
          <a:custGeom>
            <a:rect b="b" l="l" r="r" t="t"/>
            <a:pathLst>
              <a:path extrusionOk="0" h="51653" w="10906">
                <a:moveTo>
                  <a:pt x="5689" y="0"/>
                </a:moveTo>
                <a:cubicBezTo>
                  <a:pt x="5311" y="0"/>
                  <a:pt x="5005" y="306"/>
                  <a:pt x="5005" y="684"/>
                </a:cubicBezTo>
                <a:lnTo>
                  <a:pt x="5005" y="9641"/>
                </a:lnTo>
                <a:lnTo>
                  <a:pt x="887" y="4890"/>
                </a:lnTo>
                <a:cubicBezTo>
                  <a:pt x="792" y="4786"/>
                  <a:pt x="663" y="4734"/>
                  <a:pt x="534" y="4734"/>
                </a:cubicBezTo>
                <a:cubicBezTo>
                  <a:pt x="422" y="4734"/>
                  <a:pt x="311" y="4773"/>
                  <a:pt x="221" y="4851"/>
                </a:cubicBezTo>
                <a:cubicBezTo>
                  <a:pt x="25" y="5020"/>
                  <a:pt x="0" y="5314"/>
                  <a:pt x="164" y="5516"/>
                </a:cubicBezTo>
                <a:lnTo>
                  <a:pt x="5005" y="11096"/>
                </a:lnTo>
                <a:lnTo>
                  <a:pt x="5005" y="21399"/>
                </a:lnTo>
                <a:lnTo>
                  <a:pt x="1156" y="16781"/>
                </a:lnTo>
                <a:cubicBezTo>
                  <a:pt x="1058" y="16653"/>
                  <a:pt x="909" y="16585"/>
                  <a:pt x="759" y="16585"/>
                </a:cubicBezTo>
                <a:cubicBezTo>
                  <a:pt x="647" y="16585"/>
                  <a:pt x="535" y="16622"/>
                  <a:pt x="442" y="16700"/>
                </a:cubicBezTo>
                <a:cubicBezTo>
                  <a:pt x="224" y="16881"/>
                  <a:pt x="203" y="17205"/>
                  <a:pt x="391" y="17416"/>
                </a:cubicBezTo>
                <a:lnTo>
                  <a:pt x="5005" y="22953"/>
                </a:lnTo>
                <a:lnTo>
                  <a:pt x="5005" y="50969"/>
                </a:lnTo>
                <a:cubicBezTo>
                  <a:pt x="5005" y="51347"/>
                  <a:pt x="5311" y="51652"/>
                  <a:pt x="5689" y="51652"/>
                </a:cubicBezTo>
                <a:cubicBezTo>
                  <a:pt x="6064" y="51652"/>
                  <a:pt x="6369" y="51347"/>
                  <a:pt x="6369" y="50969"/>
                </a:cubicBezTo>
                <a:lnTo>
                  <a:pt x="6369" y="21689"/>
                </a:lnTo>
                <a:lnTo>
                  <a:pt x="10730" y="16660"/>
                </a:lnTo>
                <a:cubicBezTo>
                  <a:pt x="10905" y="16461"/>
                  <a:pt x="10881" y="16158"/>
                  <a:pt x="10682" y="15986"/>
                </a:cubicBezTo>
                <a:cubicBezTo>
                  <a:pt x="10593" y="15908"/>
                  <a:pt x="10482" y="15869"/>
                  <a:pt x="10371" y="15869"/>
                </a:cubicBezTo>
                <a:cubicBezTo>
                  <a:pt x="10238" y="15869"/>
                  <a:pt x="10105" y="15925"/>
                  <a:pt x="10010" y="16034"/>
                </a:cubicBezTo>
                <a:lnTo>
                  <a:pt x="6372" y="20232"/>
                </a:lnTo>
                <a:lnTo>
                  <a:pt x="6372" y="11162"/>
                </a:lnTo>
                <a:lnTo>
                  <a:pt x="10733" y="6136"/>
                </a:lnTo>
                <a:cubicBezTo>
                  <a:pt x="10905" y="5937"/>
                  <a:pt x="10884" y="5634"/>
                  <a:pt x="10685" y="5462"/>
                </a:cubicBezTo>
                <a:cubicBezTo>
                  <a:pt x="10594" y="5384"/>
                  <a:pt x="10483" y="5345"/>
                  <a:pt x="10372" y="5345"/>
                </a:cubicBezTo>
                <a:cubicBezTo>
                  <a:pt x="10238" y="5345"/>
                  <a:pt x="10105" y="5401"/>
                  <a:pt x="10010" y="5510"/>
                </a:cubicBezTo>
                <a:lnTo>
                  <a:pt x="6372" y="9705"/>
                </a:lnTo>
                <a:lnTo>
                  <a:pt x="6372" y="684"/>
                </a:lnTo>
                <a:cubicBezTo>
                  <a:pt x="6372" y="306"/>
                  <a:pt x="6064" y="0"/>
                  <a:pt x="568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3"/>
          <p:cNvSpPr/>
          <p:nvPr/>
        </p:nvSpPr>
        <p:spPr>
          <a:xfrm>
            <a:off x="76660" y="3453301"/>
            <a:ext cx="1081101" cy="1399756"/>
          </a:xfrm>
          <a:custGeom>
            <a:rect b="b" l="l" r="r" t="t"/>
            <a:pathLst>
              <a:path extrusionOk="0" h="65570" w="50643">
                <a:moveTo>
                  <a:pt x="25739" y="0"/>
                </a:moveTo>
                <a:cubicBezTo>
                  <a:pt x="25667" y="0"/>
                  <a:pt x="25596" y="1"/>
                  <a:pt x="25524" y="2"/>
                </a:cubicBezTo>
                <a:cubicBezTo>
                  <a:pt x="16739" y="108"/>
                  <a:pt x="9629" y="6736"/>
                  <a:pt x="9590" y="14932"/>
                </a:cubicBezTo>
                <a:cubicBezTo>
                  <a:pt x="9587" y="15255"/>
                  <a:pt x="9596" y="15576"/>
                  <a:pt x="9617" y="15893"/>
                </a:cubicBezTo>
                <a:cubicBezTo>
                  <a:pt x="9901" y="20378"/>
                  <a:pt x="8519" y="24796"/>
                  <a:pt x="5613" y="28386"/>
                </a:cubicBezTo>
                <a:cubicBezTo>
                  <a:pt x="1930" y="32928"/>
                  <a:pt x="0" y="38765"/>
                  <a:pt x="759" y="45037"/>
                </a:cubicBezTo>
                <a:cubicBezTo>
                  <a:pt x="2044" y="55682"/>
                  <a:pt x="11153" y="64170"/>
                  <a:pt x="22612" y="65407"/>
                </a:cubicBezTo>
                <a:cubicBezTo>
                  <a:pt x="23621" y="65516"/>
                  <a:pt x="24620" y="65569"/>
                  <a:pt x="25606" y="65569"/>
                </a:cubicBezTo>
                <a:cubicBezTo>
                  <a:pt x="39363" y="65569"/>
                  <a:pt x="50550" y="55243"/>
                  <a:pt x="50615" y="42451"/>
                </a:cubicBezTo>
                <a:cubicBezTo>
                  <a:pt x="50642" y="36969"/>
                  <a:pt x="48622" y="31921"/>
                  <a:pt x="45220" y="27935"/>
                </a:cubicBezTo>
                <a:cubicBezTo>
                  <a:pt x="42550" y="24799"/>
                  <a:pt x="41240" y="20838"/>
                  <a:pt x="41772" y="16870"/>
                </a:cubicBezTo>
                <a:cubicBezTo>
                  <a:pt x="41872" y="16132"/>
                  <a:pt x="41912" y="15388"/>
                  <a:pt x="41893" y="14644"/>
                </a:cubicBezTo>
                <a:cubicBezTo>
                  <a:pt x="41689" y="6537"/>
                  <a:pt x="34447" y="0"/>
                  <a:pt x="25739"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3"/>
          <p:cNvSpPr/>
          <p:nvPr/>
        </p:nvSpPr>
        <p:spPr>
          <a:xfrm>
            <a:off x="404800" y="3991678"/>
            <a:ext cx="433141" cy="1320556"/>
          </a:xfrm>
          <a:custGeom>
            <a:rect b="b" l="l" r="r" t="t"/>
            <a:pathLst>
              <a:path extrusionOk="0" h="61860" w="20290">
                <a:moveTo>
                  <a:pt x="10419" y="1"/>
                </a:moveTo>
                <a:cubicBezTo>
                  <a:pt x="9684" y="1"/>
                  <a:pt x="9082" y="595"/>
                  <a:pt x="9079" y="1334"/>
                </a:cubicBezTo>
                <a:lnTo>
                  <a:pt x="8973" y="23985"/>
                </a:lnTo>
                <a:lnTo>
                  <a:pt x="2520" y="16237"/>
                </a:lnTo>
                <a:cubicBezTo>
                  <a:pt x="2255" y="15928"/>
                  <a:pt x="1879" y="15770"/>
                  <a:pt x="1502" y="15770"/>
                </a:cubicBezTo>
                <a:cubicBezTo>
                  <a:pt x="1199" y="15770"/>
                  <a:pt x="895" y="15872"/>
                  <a:pt x="645" y="16080"/>
                </a:cubicBezTo>
                <a:cubicBezTo>
                  <a:pt x="82" y="16549"/>
                  <a:pt x="1" y="17380"/>
                  <a:pt x="460" y="17952"/>
                </a:cubicBezTo>
                <a:lnTo>
                  <a:pt x="8952" y="28149"/>
                </a:lnTo>
                <a:lnTo>
                  <a:pt x="8801" y="60513"/>
                </a:lnTo>
                <a:cubicBezTo>
                  <a:pt x="8798" y="61254"/>
                  <a:pt x="9397" y="61856"/>
                  <a:pt x="10135" y="61859"/>
                </a:cubicBezTo>
                <a:cubicBezTo>
                  <a:pt x="10138" y="61859"/>
                  <a:pt x="10142" y="61859"/>
                  <a:pt x="10146" y="61859"/>
                </a:cubicBezTo>
                <a:cubicBezTo>
                  <a:pt x="10882" y="61859"/>
                  <a:pt x="11477" y="61263"/>
                  <a:pt x="11480" y="60529"/>
                </a:cubicBezTo>
                <a:lnTo>
                  <a:pt x="11683" y="17846"/>
                </a:lnTo>
                <a:cubicBezTo>
                  <a:pt x="11864" y="17752"/>
                  <a:pt x="12025" y="17616"/>
                  <a:pt x="12146" y="17453"/>
                </a:cubicBezTo>
                <a:lnTo>
                  <a:pt x="19854" y="6959"/>
                </a:lnTo>
                <a:cubicBezTo>
                  <a:pt x="20290" y="6364"/>
                  <a:pt x="20163" y="5526"/>
                  <a:pt x="19567" y="5087"/>
                </a:cubicBezTo>
                <a:cubicBezTo>
                  <a:pt x="19328" y="4912"/>
                  <a:pt x="19050" y="4827"/>
                  <a:pt x="18774" y="4827"/>
                </a:cubicBezTo>
                <a:cubicBezTo>
                  <a:pt x="18362" y="4827"/>
                  <a:pt x="17956" y="5016"/>
                  <a:pt x="17695" y="5375"/>
                </a:cubicBezTo>
                <a:lnTo>
                  <a:pt x="11701" y="13531"/>
                </a:lnTo>
                <a:lnTo>
                  <a:pt x="11759" y="1347"/>
                </a:lnTo>
                <a:cubicBezTo>
                  <a:pt x="11762" y="609"/>
                  <a:pt x="11166" y="4"/>
                  <a:pt x="10425" y="1"/>
                </a:cubicBezTo>
                <a:cubicBezTo>
                  <a:pt x="10423" y="1"/>
                  <a:pt x="10421" y="1"/>
                  <a:pt x="10419"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3"/>
          <p:cNvSpPr/>
          <p:nvPr/>
        </p:nvSpPr>
        <p:spPr>
          <a:xfrm>
            <a:off x="7705626" y="4667826"/>
            <a:ext cx="711558" cy="489052"/>
          </a:xfrm>
          <a:custGeom>
            <a:rect b="b" l="l" r="r" t="t"/>
            <a:pathLst>
              <a:path extrusionOk="0" h="27894" w="39145">
                <a:moveTo>
                  <a:pt x="16693" y="1"/>
                </a:moveTo>
                <a:cubicBezTo>
                  <a:pt x="16372" y="1"/>
                  <a:pt x="16051" y="15"/>
                  <a:pt x="15729" y="45"/>
                </a:cubicBezTo>
                <a:cubicBezTo>
                  <a:pt x="11229" y="453"/>
                  <a:pt x="7645" y="3628"/>
                  <a:pt x="6505" y="7738"/>
                </a:cubicBezTo>
                <a:cubicBezTo>
                  <a:pt x="6299" y="8488"/>
                  <a:pt x="5652" y="9032"/>
                  <a:pt x="4881" y="9108"/>
                </a:cubicBezTo>
                <a:cubicBezTo>
                  <a:pt x="4588" y="9138"/>
                  <a:pt x="4297" y="9193"/>
                  <a:pt x="4013" y="9268"/>
                </a:cubicBezTo>
                <a:cubicBezTo>
                  <a:pt x="1781" y="9873"/>
                  <a:pt x="151" y="11899"/>
                  <a:pt x="64" y="14213"/>
                </a:cubicBezTo>
                <a:cubicBezTo>
                  <a:pt x="0" y="15631"/>
                  <a:pt x="505" y="17019"/>
                  <a:pt x="1467" y="18068"/>
                </a:cubicBezTo>
                <a:cubicBezTo>
                  <a:pt x="2026" y="18679"/>
                  <a:pt x="2268" y="19508"/>
                  <a:pt x="2078" y="20315"/>
                </a:cubicBezTo>
                <a:cubicBezTo>
                  <a:pt x="1718" y="21824"/>
                  <a:pt x="1663" y="23394"/>
                  <a:pt x="1914" y="24927"/>
                </a:cubicBezTo>
                <a:cubicBezTo>
                  <a:pt x="2081" y="25952"/>
                  <a:pt x="2386" y="26950"/>
                  <a:pt x="2822" y="27894"/>
                </a:cubicBezTo>
                <a:lnTo>
                  <a:pt x="37357" y="27891"/>
                </a:lnTo>
                <a:cubicBezTo>
                  <a:pt x="38534" y="26001"/>
                  <a:pt x="39144" y="23745"/>
                  <a:pt x="38933" y="21392"/>
                </a:cubicBezTo>
                <a:cubicBezTo>
                  <a:pt x="38769" y="19565"/>
                  <a:pt x="38131" y="17811"/>
                  <a:pt x="37085" y="16305"/>
                </a:cubicBezTo>
                <a:cubicBezTo>
                  <a:pt x="36468" y="15413"/>
                  <a:pt x="36232" y="14309"/>
                  <a:pt x="36426" y="13242"/>
                </a:cubicBezTo>
                <a:cubicBezTo>
                  <a:pt x="36613" y="12199"/>
                  <a:pt x="36604" y="11125"/>
                  <a:pt x="36402" y="10085"/>
                </a:cubicBezTo>
                <a:cubicBezTo>
                  <a:pt x="35642" y="6114"/>
                  <a:pt x="32122" y="3172"/>
                  <a:pt x="28082" y="3123"/>
                </a:cubicBezTo>
                <a:cubicBezTo>
                  <a:pt x="28034" y="3122"/>
                  <a:pt x="27985" y="3122"/>
                  <a:pt x="27937" y="3122"/>
                </a:cubicBezTo>
                <a:cubicBezTo>
                  <a:pt x="27285" y="3122"/>
                  <a:pt x="26638" y="3198"/>
                  <a:pt x="26005" y="3347"/>
                </a:cubicBezTo>
                <a:cubicBezTo>
                  <a:pt x="25830" y="3387"/>
                  <a:pt x="25654" y="3407"/>
                  <a:pt x="25479" y="3407"/>
                </a:cubicBezTo>
                <a:cubicBezTo>
                  <a:pt x="24852" y="3407"/>
                  <a:pt x="24242" y="3157"/>
                  <a:pt x="23767" y="2727"/>
                </a:cubicBezTo>
                <a:cubicBezTo>
                  <a:pt x="21820" y="963"/>
                  <a:pt x="19296" y="1"/>
                  <a:pt x="16693"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3"/>
          <p:cNvSpPr/>
          <p:nvPr/>
        </p:nvSpPr>
        <p:spPr>
          <a:xfrm>
            <a:off x="885645" y="3888410"/>
            <a:ext cx="711615" cy="1192282"/>
          </a:xfrm>
          <a:custGeom>
            <a:rect b="b" l="l" r="r" t="t"/>
            <a:pathLst>
              <a:path extrusionOk="0" h="50371" w="30064">
                <a:moveTo>
                  <a:pt x="15034" y="1"/>
                </a:moveTo>
                <a:cubicBezTo>
                  <a:pt x="14716" y="1"/>
                  <a:pt x="14399" y="57"/>
                  <a:pt x="14096" y="171"/>
                </a:cubicBezTo>
                <a:cubicBezTo>
                  <a:pt x="11145" y="1148"/>
                  <a:pt x="10358" y="8034"/>
                  <a:pt x="10150" y="11614"/>
                </a:cubicBezTo>
                <a:cubicBezTo>
                  <a:pt x="10106" y="12369"/>
                  <a:pt x="9716" y="12953"/>
                  <a:pt x="9249" y="12953"/>
                </a:cubicBezTo>
                <a:cubicBezTo>
                  <a:pt x="9232" y="12953"/>
                  <a:pt x="9215" y="12952"/>
                  <a:pt x="9197" y="12951"/>
                </a:cubicBezTo>
                <a:cubicBezTo>
                  <a:pt x="9141" y="12946"/>
                  <a:pt x="9082" y="12943"/>
                  <a:pt x="9022" y="12943"/>
                </a:cubicBezTo>
                <a:cubicBezTo>
                  <a:pt x="7939" y="12943"/>
                  <a:pt x="6280" y="13762"/>
                  <a:pt x="5326" y="15294"/>
                </a:cubicBezTo>
                <a:cubicBezTo>
                  <a:pt x="3929" y="17538"/>
                  <a:pt x="4074" y="23910"/>
                  <a:pt x="4247" y="27122"/>
                </a:cubicBezTo>
                <a:cubicBezTo>
                  <a:pt x="4295" y="28002"/>
                  <a:pt x="3856" y="28713"/>
                  <a:pt x="3308" y="28713"/>
                </a:cubicBezTo>
                <a:cubicBezTo>
                  <a:pt x="3304" y="28713"/>
                  <a:pt x="3301" y="28713"/>
                  <a:pt x="3297" y="28713"/>
                </a:cubicBezTo>
                <a:cubicBezTo>
                  <a:pt x="3288" y="28712"/>
                  <a:pt x="3279" y="28712"/>
                  <a:pt x="3270" y="28712"/>
                </a:cubicBezTo>
                <a:cubicBezTo>
                  <a:pt x="1277" y="28712"/>
                  <a:pt x="578" y="32075"/>
                  <a:pt x="578" y="32075"/>
                </a:cubicBezTo>
                <a:cubicBezTo>
                  <a:pt x="82" y="33866"/>
                  <a:pt x="1" y="35689"/>
                  <a:pt x="228" y="37501"/>
                </a:cubicBezTo>
                <a:cubicBezTo>
                  <a:pt x="1304" y="46079"/>
                  <a:pt x="8158" y="50371"/>
                  <a:pt x="15017" y="50371"/>
                </a:cubicBezTo>
                <a:cubicBezTo>
                  <a:pt x="21864" y="50371"/>
                  <a:pt x="28714" y="46095"/>
                  <a:pt x="29828" y="37537"/>
                </a:cubicBezTo>
                <a:cubicBezTo>
                  <a:pt x="30064" y="35713"/>
                  <a:pt x="29988" y="33878"/>
                  <a:pt x="29489" y="32075"/>
                </a:cubicBezTo>
                <a:cubicBezTo>
                  <a:pt x="29489" y="32075"/>
                  <a:pt x="28791" y="28712"/>
                  <a:pt x="26797" y="28712"/>
                </a:cubicBezTo>
                <a:cubicBezTo>
                  <a:pt x="26788" y="28712"/>
                  <a:pt x="26779" y="28712"/>
                  <a:pt x="26770" y="28713"/>
                </a:cubicBezTo>
                <a:cubicBezTo>
                  <a:pt x="26767" y="28713"/>
                  <a:pt x="26763" y="28713"/>
                  <a:pt x="26760" y="28713"/>
                </a:cubicBezTo>
                <a:cubicBezTo>
                  <a:pt x="26214" y="28713"/>
                  <a:pt x="25773" y="28002"/>
                  <a:pt x="25821" y="27122"/>
                </a:cubicBezTo>
                <a:cubicBezTo>
                  <a:pt x="25993" y="23910"/>
                  <a:pt x="26141" y="17538"/>
                  <a:pt x="24741" y="15294"/>
                </a:cubicBezTo>
                <a:cubicBezTo>
                  <a:pt x="23787" y="13759"/>
                  <a:pt x="22129" y="12943"/>
                  <a:pt x="21046" y="12943"/>
                </a:cubicBezTo>
                <a:cubicBezTo>
                  <a:pt x="20986" y="12943"/>
                  <a:pt x="20927" y="12946"/>
                  <a:pt x="20870" y="12951"/>
                </a:cubicBezTo>
                <a:cubicBezTo>
                  <a:pt x="20853" y="12952"/>
                  <a:pt x="20835" y="12953"/>
                  <a:pt x="20818" y="12953"/>
                </a:cubicBezTo>
                <a:cubicBezTo>
                  <a:pt x="20351" y="12953"/>
                  <a:pt x="19961" y="12369"/>
                  <a:pt x="19918" y="11614"/>
                </a:cubicBezTo>
                <a:cubicBezTo>
                  <a:pt x="19709" y="8034"/>
                  <a:pt x="18923" y="1148"/>
                  <a:pt x="15971" y="171"/>
                </a:cubicBezTo>
                <a:cubicBezTo>
                  <a:pt x="15669" y="57"/>
                  <a:pt x="15351" y="1"/>
                  <a:pt x="150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3"/>
          <p:cNvSpPr/>
          <p:nvPr/>
        </p:nvSpPr>
        <p:spPr>
          <a:xfrm>
            <a:off x="1107273" y="4264819"/>
            <a:ext cx="258145" cy="1222627"/>
          </a:xfrm>
          <a:custGeom>
            <a:rect b="b" l="l" r="r" t="t"/>
            <a:pathLst>
              <a:path extrusionOk="0" h="51653" w="10906">
                <a:moveTo>
                  <a:pt x="5689" y="0"/>
                </a:moveTo>
                <a:cubicBezTo>
                  <a:pt x="5311" y="0"/>
                  <a:pt x="5005" y="306"/>
                  <a:pt x="5005" y="684"/>
                </a:cubicBezTo>
                <a:lnTo>
                  <a:pt x="5005" y="9641"/>
                </a:lnTo>
                <a:lnTo>
                  <a:pt x="887" y="4890"/>
                </a:lnTo>
                <a:cubicBezTo>
                  <a:pt x="792" y="4786"/>
                  <a:pt x="663" y="4734"/>
                  <a:pt x="534" y="4734"/>
                </a:cubicBezTo>
                <a:cubicBezTo>
                  <a:pt x="422" y="4734"/>
                  <a:pt x="311" y="4773"/>
                  <a:pt x="221" y="4851"/>
                </a:cubicBezTo>
                <a:cubicBezTo>
                  <a:pt x="25" y="5020"/>
                  <a:pt x="0" y="5314"/>
                  <a:pt x="164" y="5516"/>
                </a:cubicBezTo>
                <a:lnTo>
                  <a:pt x="5005" y="11096"/>
                </a:lnTo>
                <a:lnTo>
                  <a:pt x="5005" y="21399"/>
                </a:lnTo>
                <a:lnTo>
                  <a:pt x="1156" y="16781"/>
                </a:lnTo>
                <a:cubicBezTo>
                  <a:pt x="1058" y="16653"/>
                  <a:pt x="909" y="16585"/>
                  <a:pt x="759" y="16585"/>
                </a:cubicBezTo>
                <a:cubicBezTo>
                  <a:pt x="647" y="16585"/>
                  <a:pt x="535" y="16622"/>
                  <a:pt x="442" y="16700"/>
                </a:cubicBezTo>
                <a:cubicBezTo>
                  <a:pt x="224" y="16881"/>
                  <a:pt x="203" y="17205"/>
                  <a:pt x="391" y="17416"/>
                </a:cubicBezTo>
                <a:lnTo>
                  <a:pt x="5005" y="22953"/>
                </a:lnTo>
                <a:lnTo>
                  <a:pt x="5005" y="50969"/>
                </a:lnTo>
                <a:cubicBezTo>
                  <a:pt x="5005" y="51347"/>
                  <a:pt x="5311" y="51652"/>
                  <a:pt x="5689" y="51652"/>
                </a:cubicBezTo>
                <a:cubicBezTo>
                  <a:pt x="6064" y="51652"/>
                  <a:pt x="6369" y="51347"/>
                  <a:pt x="6369" y="50969"/>
                </a:cubicBezTo>
                <a:lnTo>
                  <a:pt x="6369" y="21689"/>
                </a:lnTo>
                <a:lnTo>
                  <a:pt x="10730" y="16660"/>
                </a:lnTo>
                <a:cubicBezTo>
                  <a:pt x="10905" y="16461"/>
                  <a:pt x="10881" y="16158"/>
                  <a:pt x="10682" y="15986"/>
                </a:cubicBezTo>
                <a:cubicBezTo>
                  <a:pt x="10593" y="15908"/>
                  <a:pt x="10482" y="15869"/>
                  <a:pt x="10371" y="15869"/>
                </a:cubicBezTo>
                <a:cubicBezTo>
                  <a:pt x="10238" y="15869"/>
                  <a:pt x="10105" y="15925"/>
                  <a:pt x="10010" y="16034"/>
                </a:cubicBezTo>
                <a:lnTo>
                  <a:pt x="6372" y="20232"/>
                </a:lnTo>
                <a:lnTo>
                  <a:pt x="6372" y="11162"/>
                </a:lnTo>
                <a:lnTo>
                  <a:pt x="10733" y="6136"/>
                </a:lnTo>
                <a:cubicBezTo>
                  <a:pt x="10905" y="5937"/>
                  <a:pt x="10884" y="5634"/>
                  <a:pt x="10685" y="5462"/>
                </a:cubicBezTo>
                <a:cubicBezTo>
                  <a:pt x="10594" y="5384"/>
                  <a:pt x="10483" y="5345"/>
                  <a:pt x="10372" y="5345"/>
                </a:cubicBezTo>
                <a:cubicBezTo>
                  <a:pt x="10238" y="5345"/>
                  <a:pt x="10105" y="5401"/>
                  <a:pt x="10010" y="5510"/>
                </a:cubicBezTo>
                <a:lnTo>
                  <a:pt x="6372" y="9705"/>
                </a:lnTo>
                <a:lnTo>
                  <a:pt x="6372" y="684"/>
                </a:lnTo>
                <a:cubicBezTo>
                  <a:pt x="6372" y="306"/>
                  <a:pt x="6064" y="0"/>
                  <a:pt x="568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54"/>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Sprint Plan</a:t>
            </a:r>
            <a:endParaRPr/>
          </a:p>
        </p:txBody>
      </p:sp>
      <p:sp>
        <p:nvSpPr>
          <p:cNvPr id="982" name="Google Shape;982;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983" name="Google Shape;983;p54"/>
          <p:cNvCxnSpPr/>
          <p:nvPr/>
        </p:nvCxnSpPr>
        <p:spPr>
          <a:xfrm flipH="1" rot="10800000">
            <a:off x="3818484" y="3362155"/>
            <a:ext cx="956700" cy="1200"/>
          </a:xfrm>
          <a:prstGeom prst="straightConnector1">
            <a:avLst/>
          </a:prstGeom>
          <a:noFill/>
          <a:ln cap="flat" cmpd="sng" w="9525">
            <a:solidFill>
              <a:srgbClr val="03363D"/>
            </a:solidFill>
            <a:prstDash val="solid"/>
            <a:miter lim="400000"/>
            <a:headEnd len="med" w="med" type="oval"/>
            <a:tailEnd len="med" w="med" type="oval"/>
          </a:ln>
        </p:spPr>
      </p:cxnSp>
      <p:cxnSp>
        <p:nvCxnSpPr>
          <p:cNvPr id="984" name="Google Shape;984;p54"/>
          <p:cNvCxnSpPr/>
          <p:nvPr/>
        </p:nvCxnSpPr>
        <p:spPr>
          <a:xfrm>
            <a:off x="2787924" y="3955007"/>
            <a:ext cx="867900" cy="5400"/>
          </a:xfrm>
          <a:prstGeom prst="straightConnector1">
            <a:avLst/>
          </a:prstGeom>
          <a:noFill/>
          <a:ln cap="flat" cmpd="sng" w="9525">
            <a:solidFill>
              <a:srgbClr val="03363D"/>
            </a:solidFill>
            <a:prstDash val="solid"/>
            <a:miter lim="400000"/>
            <a:headEnd len="med" w="med" type="oval"/>
            <a:tailEnd len="med" w="med" type="oval"/>
          </a:ln>
        </p:spPr>
      </p:cxnSp>
      <p:cxnSp>
        <p:nvCxnSpPr>
          <p:cNvPr id="985" name="Google Shape;985;p54"/>
          <p:cNvCxnSpPr/>
          <p:nvPr/>
        </p:nvCxnSpPr>
        <p:spPr>
          <a:xfrm flipH="1" rot="10800000">
            <a:off x="3855786" y="3523837"/>
            <a:ext cx="951900" cy="1200"/>
          </a:xfrm>
          <a:prstGeom prst="straightConnector1">
            <a:avLst/>
          </a:prstGeom>
          <a:noFill/>
          <a:ln cap="flat" cmpd="sng" w="9525">
            <a:solidFill>
              <a:srgbClr val="03363D"/>
            </a:solidFill>
            <a:prstDash val="solid"/>
            <a:miter lim="400000"/>
            <a:headEnd len="med" w="med" type="oval"/>
            <a:tailEnd len="med" w="med" type="oval"/>
          </a:ln>
        </p:spPr>
      </p:cxnSp>
      <p:cxnSp>
        <p:nvCxnSpPr>
          <p:cNvPr id="986" name="Google Shape;986;p54"/>
          <p:cNvCxnSpPr/>
          <p:nvPr/>
        </p:nvCxnSpPr>
        <p:spPr>
          <a:xfrm flipH="1" rot="10800000">
            <a:off x="3855786" y="3981037"/>
            <a:ext cx="951900" cy="1200"/>
          </a:xfrm>
          <a:prstGeom prst="straightConnector1">
            <a:avLst/>
          </a:prstGeom>
          <a:noFill/>
          <a:ln cap="flat" cmpd="sng" w="9525">
            <a:solidFill>
              <a:srgbClr val="03363D"/>
            </a:solidFill>
            <a:prstDash val="solid"/>
            <a:miter lim="400000"/>
            <a:headEnd len="med" w="med" type="oval"/>
            <a:tailEnd len="med" w="med" type="oval"/>
          </a:ln>
        </p:spPr>
      </p:cxnSp>
      <p:sp>
        <p:nvSpPr>
          <p:cNvPr id="987" name="Google Shape;987;p54"/>
          <p:cNvSpPr txBox="1"/>
          <p:nvPr/>
        </p:nvSpPr>
        <p:spPr>
          <a:xfrm>
            <a:off x="7324118" y="3541468"/>
            <a:ext cx="1024500" cy="229200"/>
          </a:xfrm>
          <a:prstGeom prst="rect">
            <a:avLst/>
          </a:prstGeom>
          <a:noFill/>
          <a:ln>
            <a:noFill/>
          </a:ln>
        </p:spPr>
        <p:txBody>
          <a:bodyPr anchorCtr="0" anchor="t" bIns="19050" lIns="19050" spcFirstLastPara="1" rIns="19050" wrap="square" tIns="19050">
            <a:noAutofit/>
          </a:bodyPr>
          <a:lstStyle/>
          <a:p>
            <a:pPr indent="0" lvl="0" marL="0" marR="0" rtl="0" algn="l">
              <a:lnSpc>
                <a:spcPct val="110000"/>
              </a:lnSpc>
              <a:spcBef>
                <a:spcPts val="0"/>
              </a:spcBef>
              <a:spcAft>
                <a:spcPts val="0"/>
              </a:spcAft>
              <a:buClr>
                <a:srgbClr val="03363D"/>
              </a:buClr>
              <a:buSzPts val="800"/>
              <a:buFont typeface="Proxima Nova"/>
              <a:buNone/>
            </a:pPr>
            <a:r>
              <a:rPr lang="en" sz="750">
                <a:solidFill>
                  <a:srgbClr val="03363D"/>
                </a:solidFill>
                <a:latin typeface="Proxima Nova"/>
                <a:ea typeface="Proxima Nova"/>
                <a:cs typeface="Proxima Nova"/>
                <a:sym typeface="Proxima Nova"/>
              </a:rPr>
              <a:t>Visualizations</a:t>
            </a:r>
            <a:endParaRPr sz="750">
              <a:solidFill>
                <a:srgbClr val="03363D"/>
              </a:solidFill>
              <a:latin typeface="Proxima Nova"/>
              <a:ea typeface="Proxima Nova"/>
              <a:cs typeface="Proxima Nova"/>
              <a:sym typeface="Proxima Nova"/>
            </a:endParaRPr>
          </a:p>
        </p:txBody>
      </p:sp>
      <p:grpSp>
        <p:nvGrpSpPr>
          <p:cNvPr id="988" name="Google Shape;988;p54"/>
          <p:cNvGrpSpPr/>
          <p:nvPr/>
        </p:nvGrpSpPr>
        <p:grpSpPr>
          <a:xfrm>
            <a:off x="1636115" y="1334213"/>
            <a:ext cx="6843409" cy="3507013"/>
            <a:chOff x="1788515" y="1639013"/>
            <a:chExt cx="6843409" cy="3507013"/>
          </a:xfrm>
        </p:grpSpPr>
        <p:grpSp>
          <p:nvGrpSpPr>
            <p:cNvPr id="989" name="Google Shape;989;p54"/>
            <p:cNvGrpSpPr/>
            <p:nvPr/>
          </p:nvGrpSpPr>
          <p:grpSpPr>
            <a:xfrm>
              <a:off x="1788515" y="1867615"/>
              <a:ext cx="5313134" cy="2908148"/>
              <a:chOff x="1733550" y="951875"/>
              <a:chExt cx="5313134" cy="3745200"/>
            </a:xfrm>
          </p:grpSpPr>
          <p:cxnSp>
            <p:nvCxnSpPr>
              <p:cNvPr id="990" name="Google Shape;990;p54"/>
              <p:cNvCxnSpPr/>
              <p:nvPr/>
            </p:nvCxnSpPr>
            <p:spPr>
              <a:xfrm rot="10800000">
                <a:off x="1733550" y="951875"/>
                <a:ext cx="0" cy="3745200"/>
              </a:xfrm>
              <a:prstGeom prst="straightConnector1">
                <a:avLst/>
              </a:prstGeom>
              <a:noFill/>
              <a:ln cap="flat" cmpd="sng" w="9525">
                <a:solidFill>
                  <a:srgbClr val="F3F3F3"/>
                </a:solidFill>
                <a:prstDash val="solid"/>
                <a:miter lim="400000"/>
                <a:headEnd len="sm" w="sm" type="none"/>
                <a:tailEnd len="sm" w="sm" type="none"/>
              </a:ln>
            </p:spPr>
          </p:cxnSp>
          <p:cxnSp>
            <p:nvCxnSpPr>
              <p:cNvPr id="991" name="Google Shape;991;p54"/>
              <p:cNvCxnSpPr/>
              <p:nvPr/>
            </p:nvCxnSpPr>
            <p:spPr>
              <a:xfrm rot="10800000">
                <a:off x="2796177" y="951875"/>
                <a:ext cx="0" cy="3745200"/>
              </a:xfrm>
              <a:prstGeom prst="straightConnector1">
                <a:avLst/>
              </a:prstGeom>
              <a:noFill/>
              <a:ln cap="flat" cmpd="sng" w="9525">
                <a:solidFill>
                  <a:srgbClr val="F3F3F3"/>
                </a:solidFill>
                <a:prstDash val="solid"/>
                <a:miter lim="400000"/>
                <a:headEnd len="sm" w="sm" type="none"/>
                <a:tailEnd len="sm" w="sm" type="none"/>
              </a:ln>
            </p:spPr>
          </p:cxnSp>
          <p:cxnSp>
            <p:nvCxnSpPr>
              <p:cNvPr id="992" name="Google Shape;992;p54"/>
              <p:cNvCxnSpPr/>
              <p:nvPr/>
            </p:nvCxnSpPr>
            <p:spPr>
              <a:xfrm rot="10800000">
                <a:off x="3858804" y="951875"/>
                <a:ext cx="0" cy="3745200"/>
              </a:xfrm>
              <a:prstGeom prst="straightConnector1">
                <a:avLst/>
              </a:prstGeom>
              <a:noFill/>
              <a:ln cap="flat" cmpd="sng" w="9525">
                <a:solidFill>
                  <a:srgbClr val="F3F3F3"/>
                </a:solidFill>
                <a:prstDash val="solid"/>
                <a:miter lim="400000"/>
                <a:headEnd len="sm" w="sm" type="none"/>
                <a:tailEnd len="sm" w="sm" type="none"/>
              </a:ln>
            </p:spPr>
          </p:cxnSp>
          <p:cxnSp>
            <p:nvCxnSpPr>
              <p:cNvPr id="993" name="Google Shape;993;p54"/>
              <p:cNvCxnSpPr/>
              <p:nvPr/>
            </p:nvCxnSpPr>
            <p:spPr>
              <a:xfrm rot="10800000">
                <a:off x="4921431" y="951875"/>
                <a:ext cx="0" cy="3745200"/>
              </a:xfrm>
              <a:prstGeom prst="straightConnector1">
                <a:avLst/>
              </a:prstGeom>
              <a:noFill/>
              <a:ln cap="flat" cmpd="sng" w="9525">
                <a:solidFill>
                  <a:srgbClr val="F3F3F3"/>
                </a:solidFill>
                <a:prstDash val="solid"/>
                <a:miter lim="400000"/>
                <a:headEnd len="sm" w="sm" type="none"/>
                <a:tailEnd len="sm" w="sm" type="none"/>
              </a:ln>
            </p:spPr>
          </p:cxnSp>
          <p:cxnSp>
            <p:nvCxnSpPr>
              <p:cNvPr id="994" name="Google Shape;994;p54"/>
              <p:cNvCxnSpPr/>
              <p:nvPr/>
            </p:nvCxnSpPr>
            <p:spPr>
              <a:xfrm rot="10800000">
                <a:off x="5984058" y="951875"/>
                <a:ext cx="0" cy="3745200"/>
              </a:xfrm>
              <a:prstGeom prst="straightConnector1">
                <a:avLst/>
              </a:prstGeom>
              <a:noFill/>
              <a:ln cap="flat" cmpd="sng" w="9525">
                <a:solidFill>
                  <a:srgbClr val="F3F3F3"/>
                </a:solidFill>
                <a:prstDash val="solid"/>
                <a:miter lim="400000"/>
                <a:headEnd len="sm" w="sm" type="none"/>
                <a:tailEnd len="sm" w="sm" type="none"/>
              </a:ln>
            </p:spPr>
          </p:cxnSp>
          <p:cxnSp>
            <p:nvCxnSpPr>
              <p:cNvPr id="995" name="Google Shape;995;p54"/>
              <p:cNvCxnSpPr/>
              <p:nvPr/>
            </p:nvCxnSpPr>
            <p:spPr>
              <a:xfrm rot="10800000">
                <a:off x="7046684" y="951875"/>
                <a:ext cx="0" cy="3745200"/>
              </a:xfrm>
              <a:prstGeom prst="straightConnector1">
                <a:avLst/>
              </a:prstGeom>
              <a:noFill/>
              <a:ln cap="flat" cmpd="sng" w="9525">
                <a:solidFill>
                  <a:srgbClr val="F3F3F3"/>
                </a:solidFill>
                <a:prstDash val="solid"/>
                <a:miter lim="400000"/>
                <a:headEnd len="sm" w="sm" type="none"/>
                <a:tailEnd len="sm" w="sm" type="none"/>
              </a:ln>
            </p:spPr>
          </p:cxnSp>
        </p:grpSp>
        <p:grpSp>
          <p:nvGrpSpPr>
            <p:cNvPr id="996" name="Google Shape;996;p54"/>
            <p:cNvGrpSpPr/>
            <p:nvPr/>
          </p:nvGrpSpPr>
          <p:grpSpPr>
            <a:xfrm>
              <a:off x="1792667" y="1639013"/>
              <a:ext cx="6839258" cy="3507013"/>
              <a:chOff x="1792667" y="1639013"/>
              <a:chExt cx="6839258" cy="3507013"/>
            </a:xfrm>
          </p:grpSpPr>
          <p:cxnSp>
            <p:nvCxnSpPr>
              <p:cNvPr id="997" name="Google Shape;997;p54"/>
              <p:cNvCxnSpPr/>
              <p:nvPr/>
            </p:nvCxnSpPr>
            <p:spPr>
              <a:xfrm>
                <a:off x="1873524" y="3040607"/>
                <a:ext cx="867900" cy="5400"/>
              </a:xfrm>
              <a:prstGeom prst="straightConnector1">
                <a:avLst/>
              </a:prstGeom>
              <a:noFill/>
              <a:ln cap="flat" cmpd="sng" w="9525">
                <a:solidFill>
                  <a:srgbClr val="03363D"/>
                </a:solidFill>
                <a:prstDash val="solid"/>
                <a:miter lim="400000"/>
                <a:headEnd len="med" w="med" type="oval"/>
                <a:tailEnd len="med" w="med" type="oval"/>
              </a:ln>
            </p:spPr>
          </p:cxnSp>
          <p:cxnSp>
            <p:nvCxnSpPr>
              <p:cNvPr id="998" name="Google Shape;998;p54"/>
              <p:cNvCxnSpPr/>
              <p:nvPr/>
            </p:nvCxnSpPr>
            <p:spPr>
              <a:xfrm>
                <a:off x="4015287" y="2424020"/>
                <a:ext cx="867900" cy="5400"/>
              </a:xfrm>
              <a:prstGeom prst="straightConnector1">
                <a:avLst/>
              </a:prstGeom>
              <a:noFill/>
              <a:ln cap="flat" cmpd="sng" w="9525">
                <a:solidFill>
                  <a:srgbClr val="03363D"/>
                </a:solidFill>
                <a:prstDash val="solid"/>
                <a:miter lim="400000"/>
                <a:headEnd len="med" w="med" type="oval"/>
                <a:tailEnd len="med" w="med" type="oval"/>
              </a:ln>
            </p:spPr>
          </p:cxnSp>
          <p:sp>
            <p:nvSpPr>
              <p:cNvPr id="999" name="Google Shape;999;p54"/>
              <p:cNvSpPr txBox="1"/>
              <p:nvPr/>
            </p:nvSpPr>
            <p:spPr>
              <a:xfrm>
                <a:off x="4015275" y="2495550"/>
                <a:ext cx="1093500" cy="152400"/>
              </a:xfrm>
              <a:prstGeom prst="rect">
                <a:avLst/>
              </a:prstGeom>
              <a:noFill/>
              <a:ln>
                <a:noFill/>
              </a:ln>
            </p:spPr>
            <p:txBody>
              <a:bodyPr anchorCtr="0" anchor="t" bIns="19050" lIns="19050" spcFirstLastPara="1" rIns="19050" wrap="square" tIns="19050">
                <a:noAutofit/>
              </a:bodyPr>
              <a:lstStyle/>
              <a:p>
                <a:pPr indent="0" lvl="0" marL="0" marR="0" rtl="0" algn="l">
                  <a:lnSpc>
                    <a:spcPct val="110000"/>
                  </a:lnSpc>
                  <a:spcBef>
                    <a:spcPts val="0"/>
                  </a:spcBef>
                  <a:spcAft>
                    <a:spcPts val="0"/>
                  </a:spcAft>
                  <a:buClr>
                    <a:schemeClr val="dk1"/>
                  </a:buClr>
                  <a:buSzPts val="1100"/>
                  <a:buFont typeface="Arial"/>
                  <a:buNone/>
                </a:pPr>
                <a:r>
                  <a:rPr b="1" lang="en" sz="750">
                    <a:solidFill>
                      <a:srgbClr val="03363D"/>
                    </a:solidFill>
                    <a:latin typeface="Proxima Nova"/>
                    <a:ea typeface="Proxima Nova"/>
                    <a:cs typeface="Proxima Nova"/>
                    <a:sym typeface="Proxima Nova"/>
                  </a:rPr>
                  <a:t>Access Spark</a:t>
                </a:r>
                <a:endParaRPr b="1" sz="750">
                  <a:solidFill>
                    <a:srgbClr val="03363D"/>
                  </a:solidFill>
                  <a:latin typeface="Proxima Nova"/>
                  <a:ea typeface="Proxima Nova"/>
                  <a:cs typeface="Proxima Nova"/>
                  <a:sym typeface="Proxima Nova"/>
                </a:endParaRPr>
              </a:p>
              <a:p>
                <a:pPr indent="0" lvl="0" marL="0" marR="0" rtl="0" algn="l">
                  <a:lnSpc>
                    <a:spcPct val="110000"/>
                  </a:lnSpc>
                  <a:spcBef>
                    <a:spcPts val="0"/>
                  </a:spcBef>
                  <a:spcAft>
                    <a:spcPts val="0"/>
                  </a:spcAft>
                  <a:buClr>
                    <a:schemeClr val="dk1"/>
                  </a:buClr>
                  <a:buSzPts val="1100"/>
                  <a:buFont typeface="Arial"/>
                  <a:buNone/>
                </a:pPr>
                <a:r>
                  <a:t/>
                </a:r>
                <a:endParaRPr b="1" sz="750">
                  <a:solidFill>
                    <a:srgbClr val="03363D"/>
                  </a:solidFill>
                  <a:latin typeface="Proxima Nova"/>
                  <a:ea typeface="Proxima Nova"/>
                  <a:cs typeface="Proxima Nova"/>
                  <a:sym typeface="Proxima Nova"/>
                </a:endParaRPr>
              </a:p>
              <a:p>
                <a:pPr indent="0" lvl="0" marL="0" marR="0" rtl="0" algn="l">
                  <a:lnSpc>
                    <a:spcPct val="110000"/>
                  </a:lnSpc>
                  <a:spcBef>
                    <a:spcPts val="0"/>
                  </a:spcBef>
                  <a:spcAft>
                    <a:spcPts val="0"/>
                  </a:spcAft>
                  <a:buClr>
                    <a:srgbClr val="03363D"/>
                  </a:buClr>
                  <a:buSzPts val="800"/>
                  <a:buFont typeface="Proxima Nova"/>
                  <a:buNone/>
                </a:pPr>
                <a:r>
                  <a:t/>
                </a:r>
                <a:endParaRPr b="1" sz="750">
                  <a:solidFill>
                    <a:srgbClr val="03363D"/>
                  </a:solidFill>
                  <a:latin typeface="Proxima Nova"/>
                  <a:ea typeface="Proxima Nova"/>
                  <a:cs typeface="Proxima Nova"/>
                  <a:sym typeface="Proxima Nova"/>
                </a:endParaRPr>
              </a:p>
            </p:txBody>
          </p:sp>
          <p:grpSp>
            <p:nvGrpSpPr>
              <p:cNvPr id="1000" name="Google Shape;1000;p54"/>
              <p:cNvGrpSpPr/>
              <p:nvPr/>
            </p:nvGrpSpPr>
            <p:grpSpPr>
              <a:xfrm>
                <a:off x="1803175" y="1639046"/>
                <a:ext cx="6828749" cy="3236716"/>
                <a:chOff x="1601624" y="571500"/>
                <a:chExt cx="6862375" cy="3288343"/>
              </a:xfrm>
            </p:grpSpPr>
            <p:cxnSp>
              <p:nvCxnSpPr>
                <p:cNvPr id="1001" name="Google Shape;1001;p54"/>
                <p:cNvCxnSpPr/>
                <p:nvPr/>
              </p:nvCxnSpPr>
              <p:spPr>
                <a:xfrm>
                  <a:off x="1601624" y="3841543"/>
                  <a:ext cx="6667800" cy="18300"/>
                </a:xfrm>
                <a:prstGeom prst="straightConnector1">
                  <a:avLst/>
                </a:prstGeom>
                <a:noFill/>
                <a:ln cap="flat" cmpd="sng" w="19050">
                  <a:solidFill>
                    <a:srgbClr val="FEBA00"/>
                  </a:solidFill>
                  <a:prstDash val="solid"/>
                  <a:miter lim="400000"/>
                  <a:headEnd len="sm" w="sm" type="none"/>
                  <a:tailEnd len="sm" w="sm" type="none"/>
                </a:ln>
              </p:spPr>
            </p:cxnSp>
            <p:cxnSp>
              <p:nvCxnSpPr>
                <p:cNvPr id="1002" name="Google Shape;1002;p54"/>
                <p:cNvCxnSpPr/>
                <p:nvPr/>
              </p:nvCxnSpPr>
              <p:spPr>
                <a:xfrm flipH="1" rot="10800000">
                  <a:off x="5904231" y="3319986"/>
                  <a:ext cx="956700" cy="1200"/>
                </a:xfrm>
                <a:prstGeom prst="straightConnector1">
                  <a:avLst/>
                </a:prstGeom>
                <a:noFill/>
                <a:ln cap="flat" cmpd="sng" w="9525">
                  <a:solidFill>
                    <a:srgbClr val="03363D"/>
                  </a:solidFill>
                  <a:prstDash val="solid"/>
                  <a:miter lim="400000"/>
                  <a:headEnd len="med" w="med" type="oval"/>
                  <a:tailEnd len="med" w="med" type="oval"/>
                </a:ln>
              </p:spPr>
            </p:cxnSp>
            <p:grpSp>
              <p:nvGrpSpPr>
                <p:cNvPr id="1003" name="Google Shape;1003;p54"/>
                <p:cNvGrpSpPr/>
                <p:nvPr/>
              </p:nvGrpSpPr>
              <p:grpSpPr>
                <a:xfrm>
                  <a:off x="1615363" y="571500"/>
                  <a:ext cx="6848637" cy="2578250"/>
                  <a:chOff x="1615363" y="571500"/>
                  <a:chExt cx="6848637" cy="2578250"/>
                </a:xfrm>
              </p:grpSpPr>
              <p:sp>
                <p:nvSpPr>
                  <p:cNvPr id="1004" name="Google Shape;1004;p54"/>
                  <p:cNvSpPr txBox="1"/>
                  <p:nvPr/>
                </p:nvSpPr>
                <p:spPr>
                  <a:xfrm>
                    <a:off x="5924550" y="2736513"/>
                    <a:ext cx="1029600" cy="232800"/>
                  </a:xfrm>
                  <a:prstGeom prst="rect">
                    <a:avLst/>
                  </a:prstGeom>
                  <a:noFill/>
                  <a:ln>
                    <a:noFill/>
                  </a:ln>
                </p:spPr>
                <p:txBody>
                  <a:bodyPr anchorCtr="0" anchor="t" bIns="19050" lIns="19050" spcFirstLastPara="1" rIns="19050" wrap="square" tIns="19050">
                    <a:noAutofit/>
                  </a:bodyPr>
                  <a:lstStyle/>
                  <a:p>
                    <a:pPr indent="0" lvl="0" marL="0" marR="0" rtl="0" algn="l">
                      <a:lnSpc>
                        <a:spcPct val="110000"/>
                      </a:lnSpc>
                      <a:spcBef>
                        <a:spcPts val="0"/>
                      </a:spcBef>
                      <a:spcAft>
                        <a:spcPts val="0"/>
                      </a:spcAft>
                      <a:buClr>
                        <a:srgbClr val="03363D"/>
                      </a:buClr>
                      <a:buSzPts val="800"/>
                      <a:buFont typeface="Proxima Nova"/>
                      <a:buNone/>
                    </a:pPr>
                    <a:r>
                      <a:rPr lang="en" sz="750">
                        <a:solidFill>
                          <a:srgbClr val="03363D"/>
                        </a:solidFill>
                        <a:latin typeface="Proxima Nova"/>
                        <a:ea typeface="Proxima Nova"/>
                        <a:cs typeface="Proxima Nova"/>
                        <a:sym typeface="Proxima Nova"/>
                      </a:rPr>
                      <a:t>Modify ML algorithms</a:t>
                    </a:r>
                    <a:endParaRPr sz="750">
                      <a:solidFill>
                        <a:srgbClr val="03363D"/>
                      </a:solidFill>
                      <a:latin typeface="Proxima Nova"/>
                      <a:ea typeface="Proxima Nova"/>
                      <a:cs typeface="Proxima Nova"/>
                      <a:sym typeface="Proxima Nova"/>
                    </a:endParaRPr>
                  </a:p>
                </p:txBody>
              </p:sp>
              <p:cxnSp>
                <p:nvCxnSpPr>
                  <p:cNvPr id="1005" name="Google Shape;1005;p54"/>
                  <p:cNvCxnSpPr/>
                  <p:nvPr/>
                </p:nvCxnSpPr>
                <p:spPr>
                  <a:xfrm flipH="1" rot="10800000">
                    <a:off x="1625213" y="3139550"/>
                    <a:ext cx="6644400" cy="10200"/>
                  </a:xfrm>
                  <a:prstGeom prst="straightConnector1">
                    <a:avLst/>
                  </a:prstGeom>
                  <a:noFill/>
                  <a:ln cap="flat" cmpd="sng" w="19050">
                    <a:solidFill>
                      <a:srgbClr val="FEBA00"/>
                    </a:solidFill>
                    <a:prstDash val="solid"/>
                    <a:miter lim="400000"/>
                    <a:headEnd len="sm" w="sm" type="none"/>
                    <a:tailEnd len="sm" w="sm" type="none"/>
                  </a:ln>
                </p:spPr>
              </p:cxnSp>
              <p:cxnSp>
                <p:nvCxnSpPr>
                  <p:cNvPr id="1006" name="Google Shape;1006;p54"/>
                  <p:cNvCxnSpPr/>
                  <p:nvPr/>
                </p:nvCxnSpPr>
                <p:spPr>
                  <a:xfrm flipH="1" rot="10800000">
                    <a:off x="5923971" y="2685780"/>
                    <a:ext cx="956700" cy="1200"/>
                  </a:xfrm>
                  <a:prstGeom prst="straightConnector1">
                    <a:avLst/>
                  </a:prstGeom>
                  <a:noFill/>
                  <a:ln cap="flat" cmpd="sng" w="9525">
                    <a:solidFill>
                      <a:srgbClr val="03363D"/>
                    </a:solidFill>
                    <a:prstDash val="solid"/>
                    <a:miter lim="400000"/>
                    <a:headEnd len="med" w="med" type="oval"/>
                    <a:tailEnd len="med" w="med" type="oval"/>
                  </a:ln>
                </p:spPr>
              </p:cxnSp>
              <p:sp>
                <p:nvSpPr>
                  <p:cNvPr id="1007" name="Google Shape;1007;p54"/>
                  <p:cNvSpPr txBox="1"/>
                  <p:nvPr/>
                </p:nvSpPr>
                <p:spPr>
                  <a:xfrm>
                    <a:off x="6807999" y="2629304"/>
                    <a:ext cx="1656000" cy="403800"/>
                  </a:xfrm>
                  <a:prstGeom prst="rect">
                    <a:avLst/>
                  </a:prstGeom>
                  <a:noFill/>
                  <a:ln>
                    <a:noFill/>
                  </a:ln>
                </p:spPr>
                <p:txBody>
                  <a:bodyPr anchorCtr="0" anchor="t" bIns="19050" lIns="19050" spcFirstLastPara="1" rIns="19050" wrap="square" tIns="19050">
                    <a:noAutofit/>
                  </a:bodyPr>
                  <a:lstStyle/>
                  <a:p>
                    <a:pPr indent="0" lvl="0" marL="0" marR="0" rtl="0" algn="l">
                      <a:lnSpc>
                        <a:spcPct val="110000"/>
                      </a:lnSpc>
                      <a:spcBef>
                        <a:spcPts val="0"/>
                      </a:spcBef>
                      <a:spcAft>
                        <a:spcPts val="0"/>
                      </a:spcAft>
                      <a:buClr>
                        <a:srgbClr val="03363D"/>
                      </a:buClr>
                      <a:buSzPts val="800"/>
                      <a:buFont typeface="Proxima Nova"/>
                      <a:buNone/>
                    </a:pPr>
                    <a:r>
                      <a:t/>
                    </a:r>
                    <a:endParaRPr sz="750">
                      <a:solidFill>
                        <a:srgbClr val="03363D"/>
                      </a:solidFill>
                      <a:latin typeface="Proxima Nova"/>
                      <a:ea typeface="Proxima Nova"/>
                      <a:cs typeface="Proxima Nova"/>
                      <a:sym typeface="Proxima Nova"/>
                    </a:endParaRPr>
                  </a:p>
                </p:txBody>
              </p:sp>
              <p:grpSp>
                <p:nvGrpSpPr>
                  <p:cNvPr id="1008" name="Google Shape;1008;p54"/>
                  <p:cNvGrpSpPr/>
                  <p:nvPr/>
                </p:nvGrpSpPr>
                <p:grpSpPr>
                  <a:xfrm>
                    <a:off x="1615363" y="571500"/>
                    <a:ext cx="6654200" cy="1921675"/>
                    <a:chOff x="1615363" y="571500"/>
                    <a:chExt cx="6654200" cy="1921675"/>
                  </a:xfrm>
                </p:grpSpPr>
                <p:cxnSp>
                  <p:nvCxnSpPr>
                    <p:cNvPr id="1009" name="Google Shape;1009;p54"/>
                    <p:cNvCxnSpPr/>
                    <p:nvPr/>
                  </p:nvCxnSpPr>
                  <p:spPr>
                    <a:xfrm>
                      <a:off x="1635063" y="1789975"/>
                      <a:ext cx="6634500" cy="10500"/>
                    </a:xfrm>
                    <a:prstGeom prst="straightConnector1">
                      <a:avLst/>
                    </a:prstGeom>
                    <a:noFill/>
                    <a:ln cap="flat" cmpd="sng" w="19050">
                      <a:solidFill>
                        <a:srgbClr val="FEBA00"/>
                      </a:solidFill>
                      <a:prstDash val="solid"/>
                      <a:miter lim="400000"/>
                      <a:headEnd len="sm" w="sm" type="none"/>
                      <a:tailEnd len="sm" w="sm" type="none"/>
                    </a:ln>
                  </p:spPr>
                </p:cxnSp>
                <p:sp>
                  <p:nvSpPr>
                    <p:cNvPr id="1010" name="Google Shape;1010;p54"/>
                    <p:cNvSpPr txBox="1"/>
                    <p:nvPr/>
                  </p:nvSpPr>
                  <p:spPr>
                    <a:xfrm>
                      <a:off x="2701725" y="1308527"/>
                      <a:ext cx="1152300" cy="152400"/>
                    </a:xfrm>
                    <a:prstGeom prst="rect">
                      <a:avLst/>
                    </a:prstGeom>
                    <a:noFill/>
                    <a:ln>
                      <a:noFill/>
                    </a:ln>
                  </p:spPr>
                  <p:txBody>
                    <a:bodyPr anchorCtr="0" anchor="t" bIns="19050" lIns="19050" spcFirstLastPara="1" rIns="19050" wrap="square" tIns="19050">
                      <a:noAutofit/>
                    </a:bodyPr>
                    <a:lstStyle/>
                    <a:p>
                      <a:pPr indent="0" lvl="0" marL="0" marR="0" rtl="0" algn="l">
                        <a:lnSpc>
                          <a:spcPct val="110000"/>
                        </a:lnSpc>
                        <a:spcBef>
                          <a:spcPts val="0"/>
                        </a:spcBef>
                        <a:spcAft>
                          <a:spcPts val="0"/>
                        </a:spcAft>
                        <a:buClr>
                          <a:schemeClr val="dk1"/>
                        </a:buClr>
                        <a:buSzPts val="1100"/>
                        <a:buFont typeface="Arial"/>
                        <a:buNone/>
                      </a:pPr>
                      <a:r>
                        <a:rPr lang="en" sz="750">
                          <a:solidFill>
                            <a:srgbClr val="03363D"/>
                          </a:solidFill>
                          <a:latin typeface="Proxima Nova"/>
                          <a:ea typeface="Proxima Nova"/>
                          <a:cs typeface="Proxima Nova"/>
                          <a:sym typeface="Proxima Nova"/>
                        </a:rPr>
                        <a:t>I</a:t>
                      </a:r>
                      <a:r>
                        <a:rPr b="1" lang="en" sz="750">
                          <a:solidFill>
                            <a:srgbClr val="03363D"/>
                          </a:solidFill>
                          <a:latin typeface="Proxima Nova"/>
                          <a:ea typeface="Proxima Nova"/>
                          <a:cs typeface="Proxima Nova"/>
                          <a:sym typeface="Proxima Nova"/>
                        </a:rPr>
                        <a:t>nstall Spark in Hadoop</a:t>
                      </a:r>
                      <a:endParaRPr b="1" sz="750">
                        <a:solidFill>
                          <a:srgbClr val="03363D"/>
                        </a:solidFill>
                        <a:latin typeface="Proxima Nova"/>
                        <a:ea typeface="Proxima Nova"/>
                        <a:cs typeface="Proxima Nova"/>
                        <a:sym typeface="Proxima Nova"/>
                      </a:endParaRPr>
                    </a:p>
                    <a:p>
                      <a:pPr indent="0" lvl="0" marL="0" marR="0" rtl="0" algn="l">
                        <a:lnSpc>
                          <a:spcPct val="110000"/>
                        </a:lnSpc>
                        <a:spcBef>
                          <a:spcPts val="0"/>
                        </a:spcBef>
                        <a:spcAft>
                          <a:spcPts val="0"/>
                        </a:spcAft>
                        <a:buClr>
                          <a:schemeClr val="dk1"/>
                        </a:buClr>
                        <a:buSzPts val="1100"/>
                        <a:buFont typeface="Arial"/>
                        <a:buNone/>
                      </a:pPr>
                      <a:r>
                        <a:t/>
                      </a:r>
                      <a:endParaRPr sz="750">
                        <a:solidFill>
                          <a:srgbClr val="03363D"/>
                        </a:solidFill>
                        <a:latin typeface="Proxima Nova"/>
                        <a:ea typeface="Proxima Nova"/>
                        <a:cs typeface="Proxima Nova"/>
                        <a:sym typeface="Proxima Nova"/>
                      </a:endParaRPr>
                    </a:p>
                    <a:p>
                      <a:pPr indent="0" lvl="0" marL="0" marR="0" rtl="0" algn="l">
                        <a:lnSpc>
                          <a:spcPct val="110000"/>
                        </a:lnSpc>
                        <a:spcBef>
                          <a:spcPts val="0"/>
                        </a:spcBef>
                        <a:spcAft>
                          <a:spcPts val="0"/>
                        </a:spcAft>
                        <a:buClr>
                          <a:srgbClr val="03363D"/>
                        </a:buClr>
                        <a:buSzPts val="800"/>
                        <a:buFont typeface="Proxima Nova"/>
                        <a:buNone/>
                      </a:pPr>
                      <a:r>
                        <a:t/>
                      </a:r>
                      <a:endParaRPr sz="750">
                        <a:solidFill>
                          <a:srgbClr val="03363D"/>
                        </a:solidFill>
                        <a:latin typeface="Proxima Nova"/>
                        <a:ea typeface="Proxima Nova"/>
                        <a:cs typeface="Proxima Nova"/>
                        <a:sym typeface="Proxima Nova"/>
                      </a:endParaRPr>
                    </a:p>
                  </p:txBody>
                </p:sp>
                <p:cxnSp>
                  <p:nvCxnSpPr>
                    <p:cNvPr id="1011" name="Google Shape;1011;p54"/>
                    <p:cNvCxnSpPr/>
                    <p:nvPr/>
                  </p:nvCxnSpPr>
                  <p:spPr>
                    <a:xfrm flipH="1" rot="10800000">
                      <a:off x="2678459" y="1231454"/>
                      <a:ext cx="956700" cy="1200"/>
                    </a:xfrm>
                    <a:prstGeom prst="straightConnector1">
                      <a:avLst/>
                    </a:prstGeom>
                    <a:noFill/>
                    <a:ln cap="flat" cmpd="sng" w="9525">
                      <a:solidFill>
                        <a:srgbClr val="03363D"/>
                      </a:solidFill>
                      <a:prstDash val="solid"/>
                      <a:miter lim="400000"/>
                      <a:headEnd len="med" w="med" type="oval"/>
                      <a:tailEnd len="med" w="med" type="oval"/>
                    </a:ln>
                  </p:spPr>
                </p:cxnSp>
                <p:cxnSp>
                  <p:nvCxnSpPr>
                    <p:cNvPr id="1012" name="Google Shape;1012;p54"/>
                    <p:cNvCxnSpPr/>
                    <p:nvPr/>
                  </p:nvCxnSpPr>
                  <p:spPr>
                    <a:xfrm>
                      <a:off x="2694750" y="2126797"/>
                      <a:ext cx="973800" cy="0"/>
                    </a:xfrm>
                    <a:prstGeom prst="straightConnector1">
                      <a:avLst/>
                    </a:prstGeom>
                    <a:noFill/>
                    <a:ln cap="flat" cmpd="sng" w="9525">
                      <a:solidFill>
                        <a:srgbClr val="03363D"/>
                      </a:solidFill>
                      <a:prstDash val="solid"/>
                      <a:miter lim="400000"/>
                      <a:headEnd len="med" w="med" type="oval"/>
                      <a:tailEnd len="med" w="med" type="oval"/>
                    </a:ln>
                  </p:spPr>
                </p:cxnSp>
                <p:sp>
                  <p:nvSpPr>
                    <p:cNvPr id="1013" name="Google Shape;1013;p54"/>
                    <p:cNvSpPr txBox="1"/>
                    <p:nvPr/>
                  </p:nvSpPr>
                  <p:spPr>
                    <a:xfrm>
                      <a:off x="2729825" y="2172238"/>
                      <a:ext cx="956700" cy="152400"/>
                    </a:xfrm>
                    <a:prstGeom prst="rect">
                      <a:avLst/>
                    </a:prstGeom>
                    <a:noFill/>
                    <a:ln>
                      <a:noFill/>
                    </a:ln>
                  </p:spPr>
                  <p:txBody>
                    <a:bodyPr anchorCtr="0" anchor="t" bIns="19050" lIns="19050" spcFirstLastPara="1" rIns="19050" wrap="square" tIns="19050">
                      <a:noAutofit/>
                    </a:bodyPr>
                    <a:lstStyle/>
                    <a:p>
                      <a:pPr indent="0" lvl="0" marL="0" marR="0" rtl="0" algn="l">
                        <a:lnSpc>
                          <a:spcPct val="110000"/>
                        </a:lnSpc>
                        <a:spcBef>
                          <a:spcPts val="0"/>
                        </a:spcBef>
                        <a:spcAft>
                          <a:spcPts val="0"/>
                        </a:spcAft>
                        <a:buClr>
                          <a:schemeClr val="dk1"/>
                        </a:buClr>
                        <a:buSzPts val="1100"/>
                        <a:buFont typeface="Arial"/>
                        <a:buNone/>
                      </a:pPr>
                      <a:r>
                        <a:rPr lang="en" sz="750">
                          <a:solidFill>
                            <a:srgbClr val="03363D"/>
                          </a:solidFill>
                          <a:latin typeface="Proxima Nova"/>
                          <a:ea typeface="Proxima Nova"/>
                          <a:cs typeface="Proxima Nova"/>
                          <a:sym typeface="Proxima Nova"/>
                        </a:rPr>
                        <a:t>Setup Spark Master Server</a:t>
                      </a:r>
                      <a:endParaRPr sz="750">
                        <a:solidFill>
                          <a:srgbClr val="03363D"/>
                        </a:solidFill>
                        <a:latin typeface="Proxima Nova"/>
                        <a:ea typeface="Proxima Nova"/>
                        <a:cs typeface="Proxima Nova"/>
                        <a:sym typeface="Proxima Nova"/>
                      </a:endParaRPr>
                    </a:p>
                    <a:p>
                      <a:pPr indent="0" lvl="0" marL="0" marR="0" rtl="0" algn="l">
                        <a:lnSpc>
                          <a:spcPct val="110000"/>
                        </a:lnSpc>
                        <a:spcBef>
                          <a:spcPts val="0"/>
                        </a:spcBef>
                        <a:spcAft>
                          <a:spcPts val="0"/>
                        </a:spcAft>
                        <a:buClr>
                          <a:schemeClr val="dk1"/>
                        </a:buClr>
                        <a:buSzPts val="1100"/>
                        <a:buFont typeface="Arial"/>
                        <a:buNone/>
                      </a:pPr>
                      <a:r>
                        <a:t/>
                      </a:r>
                      <a:endParaRPr sz="750">
                        <a:solidFill>
                          <a:srgbClr val="03363D"/>
                        </a:solidFill>
                        <a:latin typeface="Proxima Nova"/>
                        <a:ea typeface="Proxima Nova"/>
                        <a:cs typeface="Proxima Nova"/>
                        <a:sym typeface="Proxima Nova"/>
                      </a:endParaRPr>
                    </a:p>
                    <a:p>
                      <a:pPr indent="0" lvl="0" marL="0" marR="0" rtl="0" algn="l">
                        <a:lnSpc>
                          <a:spcPct val="110000"/>
                        </a:lnSpc>
                        <a:spcBef>
                          <a:spcPts val="0"/>
                        </a:spcBef>
                        <a:spcAft>
                          <a:spcPts val="0"/>
                        </a:spcAft>
                        <a:buClr>
                          <a:srgbClr val="03363D"/>
                        </a:buClr>
                        <a:buSzPts val="800"/>
                        <a:buFont typeface="Proxima Nova"/>
                        <a:buNone/>
                      </a:pPr>
                      <a:r>
                        <a:t/>
                      </a:r>
                      <a:endParaRPr sz="750">
                        <a:solidFill>
                          <a:srgbClr val="03363D"/>
                        </a:solidFill>
                        <a:latin typeface="Proxima Nova"/>
                        <a:ea typeface="Proxima Nova"/>
                        <a:cs typeface="Proxima Nova"/>
                        <a:sym typeface="Proxima Nova"/>
                      </a:endParaRPr>
                    </a:p>
                  </p:txBody>
                </p:sp>
                <p:cxnSp>
                  <p:nvCxnSpPr>
                    <p:cNvPr id="1014" name="Google Shape;1014;p54"/>
                    <p:cNvCxnSpPr/>
                    <p:nvPr/>
                  </p:nvCxnSpPr>
                  <p:spPr>
                    <a:xfrm>
                      <a:off x="1615363" y="2489575"/>
                      <a:ext cx="6654000" cy="3600"/>
                    </a:xfrm>
                    <a:prstGeom prst="straightConnector1">
                      <a:avLst/>
                    </a:prstGeom>
                    <a:noFill/>
                    <a:ln cap="flat" cmpd="sng" w="19050">
                      <a:solidFill>
                        <a:srgbClr val="FEBA00"/>
                      </a:solidFill>
                      <a:prstDash val="solid"/>
                      <a:miter lim="400000"/>
                      <a:headEnd len="sm" w="sm" type="none"/>
                      <a:tailEnd len="sm" w="sm" type="none"/>
                    </a:ln>
                  </p:spPr>
                </p:cxnSp>
                <p:cxnSp>
                  <p:nvCxnSpPr>
                    <p:cNvPr id="1015" name="Google Shape;1015;p54"/>
                    <p:cNvCxnSpPr/>
                    <p:nvPr/>
                  </p:nvCxnSpPr>
                  <p:spPr>
                    <a:xfrm>
                      <a:off x="4897650" y="1914663"/>
                      <a:ext cx="621900" cy="2400"/>
                    </a:xfrm>
                    <a:prstGeom prst="straightConnector1">
                      <a:avLst/>
                    </a:prstGeom>
                    <a:noFill/>
                    <a:ln cap="flat" cmpd="sng" w="9525">
                      <a:solidFill>
                        <a:srgbClr val="03363D"/>
                      </a:solidFill>
                      <a:prstDash val="solid"/>
                      <a:miter lim="400000"/>
                      <a:headEnd len="med" w="med" type="oval"/>
                      <a:tailEnd len="med" w="med" type="oval"/>
                    </a:ln>
                  </p:spPr>
                </p:cxnSp>
                <p:sp>
                  <p:nvSpPr>
                    <p:cNvPr id="1016" name="Google Shape;1016;p54"/>
                    <p:cNvSpPr txBox="1"/>
                    <p:nvPr/>
                  </p:nvSpPr>
                  <p:spPr>
                    <a:xfrm>
                      <a:off x="4898026" y="1963178"/>
                      <a:ext cx="872100" cy="278100"/>
                    </a:xfrm>
                    <a:prstGeom prst="rect">
                      <a:avLst/>
                    </a:prstGeom>
                    <a:noFill/>
                    <a:ln>
                      <a:noFill/>
                    </a:ln>
                  </p:spPr>
                  <p:txBody>
                    <a:bodyPr anchorCtr="0" anchor="t" bIns="19050" lIns="19050" spcFirstLastPara="1" rIns="19050" wrap="square" tIns="19050">
                      <a:noAutofit/>
                    </a:bodyPr>
                    <a:lstStyle/>
                    <a:p>
                      <a:pPr indent="0" lvl="0" marL="0" marR="0" rtl="0" algn="l">
                        <a:lnSpc>
                          <a:spcPct val="110000"/>
                        </a:lnSpc>
                        <a:spcBef>
                          <a:spcPts val="0"/>
                        </a:spcBef>
                        <a:spcAft>
                          <a:spcPts val="0"/>
                        </a:spcAft>
                        <a:buClr>
                          <a:schemeClr val="dk1"/>
                        </a:buClr>
                        <a:buSzPts val="1100"/>
                        <a:buFont typeface="Arial"/>
                        <a:buNone/>
                      </a:pPr>
                      <a:r>
                        <a:rPr lang="en" sz="750">
                          <a:solidFill>
                            <a:srgbClr val="03363D"/>
                          </a:solidFill>
                          <a:latin typeface="Proxima Nova"/>
                          <a:ea typeface="Proxima Nova"/>
                          <a:cs typeface="Proxima Nova"/>
                          <a:sym typeface="Proxima Nova"/>
                        </a:rPr>
                        <a:t>collect data</a:t>
                      </a:r>
                      <a:endParaRPr sz="750">
                        <a:solidFill>
                          <a:srgbClr val="03363D"/>
                        </a:solidFill>
                        <a:latin typeface="Proxima Nova"/>
                        <a:ea typeface="Proxima Nova"/>
                        <a:cs typeface="Proxima Nova"/>
                        <a:sym typeface="Proxima Nova"/>
                      </a:endParaRPr>
                    </a:p>
                  </p:txBody>
                </p:sp>
                <p:cxnSp>
                  <p:nvCxnSpPr>
                    <p:cNvPr id="1017" name="Google Shape;1017;p54"/>
                    <p:cNvCxnSpPr/>
                    <p:nvPr/>
                  </p:nvCxnSpPr>
                  <p:spPr>
                    <a:xfrm flipH="1" rot="10800000">
                      <a:off x="5924550" y="1999604"/>
                      <a:ext cx="984600" cy="10800"/>
                    </a:xfrm>
                    <a:prstGeom prst="straightConnector1">
                      <a:avLst/>
                    </a:prstGeom>
                    <a:noFill/>
                    <a:ln cap="flat" cmpd="sng" w="9525">
                      <a:solidFill>
                        <a:srgbClr val="03363D"/>
                      </a:solidFill>
                      <a:prstDash val="solid"/>
                      <a:miter lim="400000"/>
                      <a:headEnd len="med" w="med" type="oval"/>
                      <a:tailEnd len="med" w="med" type="oval"/>
                    </a:ln>
                  </p:spPr>
                </p:cxnSp>
                <p:sp>
                  <p:nvSpPr>
                    <p:cNvPr id="1018" name="Google Shape;1018;p54"/>
                    <p:cNvSpPr txBox="1"/>
                    <p:nvPr/>
                  </p:nvSpPr>
                  <p:spPr>
                    <a:xfrm>
                      <a:off x="5924177" y="2055858"/>
                      <a:ext cx="916800" cy="278100"/>
                    </a:xfrm>
                    <a:prstGeom prst="rect">
                      <a:avLst/>
                    </a:prstGeom>
                    <a:noFill/>
                    <a:ln>
                      <a:noFill/>
                    </a:ln>
                  </p:spPr>
                  <p:txBody>
                    <a:bodyPr anchorCtr="0" anchor="t" bIns="19050" lIns="19050" spcFirstLastPara="1" rIns="19050" wrap="square" tIns="19050">
                      <a:noAutofit/>
                    </a:bodyPr>
                    <a:lstStyle/>
                    <a:p>
                      <a:pPr indent="0" lvl="0" marL="0" marR="0" rtl="0" algn="l">
                        <a:lnSpc>
                          <a:spcPct val="110000"/>
                        </a:lnSpc>
                        <a:spcBef>
                          <a:spcPts val="0"/>
                        </a:spcBef>
                        <a:spcAft>
                          <a:spcPts val="0"/>
                        </a:spcAft>
                        <a:buClr>
                          <a:srgbClr val="03363D"/>
                        </a:buClr>
                        <a:buSzPts val="800"/>
                        <a:buFont typeface="Proxima Nova"/>
                        <a:buNone/>
                      </a:pPr>
                      <a:r>
                        <a:rPr lang="en" sz="750">
                          <a:solidFill>
                            <a:srgbClr val="03363D"/>
                          </a:solidFill>
                          <a:latin typeface="Proxima Nova"/>
                          <a:ea typeface="Proxima Nova"/>
                          <a:cs typeface="Proxima Nova"/>
                          <a:sym typeface="Proxima Nova"/>
                        </a:rPr>
                        <a:t>Test &amp; Train data </a:t>
                      </a:r>
                      <a:endParaRPr sz="750">
                        <a:latin typeface="Proxima Nova"/>
                        <a:ea typeface="Proxima Nova"/>
                        <a:cs typeface="Proxima Nova"/>
                        <a:sym typeface="Proxima Nova"/>
                      </a:endParaRPr>
                    </a:p>
                  </p:txBody>
                </p:sp>
                <p:grpSp>
                  <p:nvGrpSpPr>
                    <p:cNvPr id="1019" name="Google Shape;1019;p54"/>
                    <p:cNvGrpSpPr/>
                    <p:nvPr/>
                  </p:nvGrpSpPr>
                  <p:grpSpPr>
                    <a:xfrm>
                      <a:off x="1615979" y="571500"/>
                      <a:ext cx="6233588" cy="865499"/>
                      <a:chOff x="1615979" y="571500"/>
                      <a:chExt cx="6233588" cy="865499"/>
                    </a:xfrm>
                  </p:grpSpPr>
                  <p:sp>
                    <p:nvSpPr>
                      <p:cNvPr id="1020" name="Google Shape;1020;p54"/>
                      <p:cNvSpPr txBox="1"/>
                      <p:nvPr/>
                    </p:nvSpPr>
                    <p:spPr>
                      <a:xfrm>
                        <a:off x="1660668" y="1284599"/>
                        <a:ext cx="961500" cy="152400"/>
                      </a:xfrm>
                      <a:prstGeom prst="rect">
                        <a:avLst/>
                      </a:prstGeom>
                      <a:noFill/>
                      <a:ln>
                        <a:noFill/>
                      </a:ln>
                    </p:spPr>
                    <p:txBody>
                      <a:bodyPr anchorCtr="0" anchor="t" bIns="19050" lIns="19050" spcFirstLastPara="1" rIns="19050" wrap="square" tIns="19050">
                        <a:noAutofit/>
                      </a:bodyPr>
                      <a:lstStyle/>
                      <a:p>
                        <a:pPr indent="0" lvl="0" marL="0" marR="0" rtl="0" algn="l">
                          <a:lnSpc>
                            <a:spcPct val="110000"/>
                          </a:lnSpc>
                          <a:spcBef>
                            <a:spcPts val="0"/>
                          </a:spcBef>
                          <a:spcAft>
                            <a:spcPts val="0"/>
                          </a:spcAft>
                          <a:buClr>
                            <a:srgbClr val="03363D"/>
                          </a:buClr>
                          <a:buSzPts val="800"/>
                          <a:buFont typeface="Proxima Nova"/>
                          <a:buNone/>
                        </a:pPr>
                        <a:r>
                          <a:rPr b="1" lang="en" sz="750">
                            <a:solidFill>
                              <a:srgbClr val="03363D"/>
                            </a:solidFill>
                            <a:latin typeface="Proxima Nova"/>
                            <a:ea typeface="Proxima Nova"/>
                            <a:cs typeface="Proxima Nova"/>
                            <a:sym typeface="Proxima Nova"/>
                          </a:rPr>
                          <a:t>Determine Business Requirements</a:t>
                        </a:r>
                        <a:endParaRPr b="1" sz="750">
                          <a:latin typeface="Proxima Nova"/>
                          <a:ea typeface="Proxima Nova"/>
                          <a:cs typeface="Proxima Nova"/>
                          <a:sym typeface="Proxima Nova"/>
                        </a:endParaRPr>
                      </a:p>
                    </p:txBody>
                  </p:sp>
                  <p:cxnSp>
                    <p:nvCxnSpPr>
                      <p:cNvPr id="1021" name="Google Shape;1021;p54"/>
                      <p:cNvCxnSpPr/>
                      <p:nvPr/>
                    </p:nvCxnSpPr>
                    <p:spPr>
                      <a:xfrm>
                        <a:off x="1727524" y="1259532"/>
                        <a:ext cx="867900" cy="5400"/>
                      </a:xfrm>
                      <a:prstGeom prst="straightConnector1">
                        <a:avLst/>
                      </a:prstGeom>
                      <a:noFill/>
                      <a:ln cap="flat" cmpd="sng" w="9525">
                        <a:solidFill>
                          <a:srgbClr val="03363D"/>
                        </a:solidFill>
                        <a:prstDash val="solid"/>
                        <a:miter lim="400000"/>
                        <a:headEnd len="med" w="med" type="oval"/>
                        <a:tailEnd len="med" w="med" type="oval"/>
                      </a:ln>
                    </p:spPr>
                  </p:cxnSp>
                  <p:cxnSp>
                    <p:nvCxnSpPr>
                      <p:cNvPr id="1022" name="Google Shape;1022;p54"/>
                      <p:cNvCxnSpPr/>
                      <p:nvPr/>
                    </p:nvCxnSpPr>
                    <p:spPr>
                      <a:xfrm>
                        <a:off x="4933949" y="1162645"/>
                        <a:ext cx="867900" cy="5400"/>
                      </a:xfrm>
                      <a:prstGeom prst="straightConnector1">
                        <a:avLst/>
                      </a:prstGeom>
                      <a:noFill/>
                      <a:ln cap="flat" cmpd="sng" w="9525">
                        <a:solidFill>
                          <a:srgbClr val="03363D"/>
                        </a:solidFill>
                        <a:prstDash val="solid"/>
                        <a:miter lim="400000"/>
                        <a:headEnd len="med" w="med" type="oval"/>
                        <a:tailEnd len="med" w="med" type="oval"/>
                      </a:ln>
                    </p:spPr>
                  </p:cxnSp>
                  <p:sp>
                    <p:nvSpPr>
                      <p:cNvPr id="1023" name="Google Shape;1023;p54"/>
                      <p:cNvSpPr txBox="1"/>
                      <p:nvPr/>
                    </p:nvSpPr>
                    <p:spPr>
                      <a:xfrm>
                        <a:off x="4898025" y="1186038"/>
                        <a:ext cx="1152300" cy="152400"/>
                      </a:xfrm>
                      <a:prstGeom prst="rect">
                        <a:avLst/>
                      </a:prstGeom>
                      <a:noFill/>
                      <a:ln>
                        <a:noFill/>
                      </a:ln>
                    </p:spPr>
                    <p:txBody>
                      <a:bodyPr anchorCtr="0" anchor="t" bIns="19050" lIns="19050" spcFirstLastPara="1" rIns="19050" wrap="square" tIns="19050">
                        <a:noAutofit/>
                      </a:bodyPr>
                      <a:lstStyle/>
                      <a:p>
                        <a:pPr indent="0" lvl="0" marL="0" marR="0" rtl="0" algn="l">
                          <a:lnSpc>
                            <a:spcPct val="110000"/>
                          </a:lnSpc>
                          <a:spcBef>
                            <a:spcPts val="0"/>
                          </a:spcBef>
                          <a:spcAft>
                            <a:spcPts val="0"/>
                          </a:spcAft>
                          <a:buClr>
                            <a:schemeClr val="dk1"/>
                          </a:buClr>
                          <a:buSzPts val="1100"/>
                          <a:buFont typeface="Arial"/>
                          <a:buNone/>
                        </a:pPr>
                        <a:r>
                          <a:rPr b="1" lang="en" sz="750">
                            <a:solidFill>
                              <a:srgbClr val="03363D"/>
                            </a:solidFill>
                            <a:latin typeface="Proxima Nova"/>
                            <a:ea typeface="Proxima Nova"/>
                            <a:cs typeface="Proxima Nova"/>
                            <a:sym typeface="Proxima Nova"/>
                          </a:rPr>
                          <a:t>Prepare Data for ML</a:t>
                        </a:r>
                        <a:endParaRPr b="1" sz="750">
                          <a:solidFill>
                            <a:srgbClr val="03363D"/>
                          </a:solidFill>
                          <a:latin typeface="Proxima Nova"/>
                          <a:ea typeface="Proxima Nova"/>
                          <a:cs typeface="Proxima Nova"/>
                          <a:sym typeface="Proxima Nova"/>
                        </a:endParaRPr>
                      </a:p>
                      <a:p>
                        <a:pPr indent="0" lvl="0" marL="0" marR="0" rtl="0" algn="l">
                          <a:lnSpc>
                            <a:spcPct val="110000"/>
                          </a:lnSpc>
                          <a:spcBef>
                            <a:spcPts val="0"/>
                          </a:spcBef>
                          <a:spcAft>
                            <a:spcPts val="0"/>
                          </a:spcAft>
                          <a:buClr>
                            <a:schemeClr val="dk1"/>
                          </a:buClr>
                          <a:buSzPts val="1100"/>
                          <a:buFont typeface="Arial"/>
                          <a:buNone/>
                        </a:pPr>
                        <a:r>
                          <a:t/>
                        </a:r>
                        <a:endParaRPr b="1" sz="750">
                          <a:solidFill>
                            <a:srgbClr val="03363D"/>
                          </a:solidFill>
                          <a:latin typeface="Proxima Nova"/>
                          <a:ea typeface="Proxima Nova"/>
                          <a:cs typeface="Proxima Nova"/>
                          <a:sym typeface="Proxima Nova"/>
                        </a:endParaRPr>
                      </a:p>
                      <a:p>
                        <a:pPr indent="0" lvl="0" marL="0" marR="0" rtl="0" algn="l">
                          <a:lnSpc>
                            <a:spcPct val="110000"/>
                          </a:lnSpc>
                          <a:spcBef>
                            <a:spcPts val="0"/>
                          </a:spcBef>
                          <a:spcAft>
                            <a:spcPts val="0"/>
                          </a:spcAft>
                          <a:buClr>
                            <a:srgbClr val="03363D"/>
                          </a:buClr>
                          <a:buSzPts val="800"/>
                          <a:buFont typeface="Proxima Nova"/>
                          <a:buNone/>
                        </a:pPr>
                        <a:r>
                          <a:t/>
                        </a:r>
                        <a:endParaRPr b="1" sz="750">
                          <a:solidFill>
                            <a:srgbClr val="03363D"/>
                          </a:solidFill>
                          <a:latin typeface="Proxima Nova"/>
                          <a:ea typeface="Proxima Nova"/>
                          <a:cs typeface="Proxima Nova"/>
                          <a:sym typeface="Proxima Nova"/>
                        </a:endParaRPr>
                      </a:p>
                    </p:txBody>
                  </p:sp>
                  <p:grpSp>
                    <p:nvGrpSpPr>
                      <p:cNvPr id="1024" name="Google Shape;1024;p54"/>
                      <p:cNvGrpSpPr/>
                      <p:nvPr/>
                    </p:nvGrpSpPr>
                    <p:grpSpPr>
                      <a:xfrm>
                        <a:off x="1615979" y="571500"/>
                        <a:ext cx="6233588" cy="556700"/>
                        <a:chOff x="1615979" y="571500"/>
                        <a:chExt cx="6233588" cy="556700"/>
                      </a:xfrm>
                    </p:grpSpPr>
                    <p:sp>
                      <p:nvSpPr>
                        <p:cNvPr id="1025" name="Google Shape;1025;p54"/>
                        <p:cNvSpPr txBox="1"/>
                        <p:nvPr/>
                      </p:nvSpPr>
                      <p:spPr>
                        <a:xfrm>
                          <a:off x="1934625" y="975800"/>
                          <a:ext cx="618600" cy="1524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EBA00"/>
                            </a:buClr>
                            <a:buSzPts val="900"/>
                            <a:buFont typeface="Arial"/>
                            <a:buNone/>
                          </a:pPr>
                          <a:r>
                            <a:rPr b="1" lang="en" sz="900">
                              <a:solidFill>
                                <a:srgbClr val="434343"/>
                              </a:solidFill>
                              <a:latin typeface="Questrial"/>
                              <a:ea typeface="Questrial"/>
                              <a:cs typeface="Questrial"/>
                              <a:sym typeface="Questrial"/>
                            </a:rPr>
                            <a:t>JANUARY</a:t>
                          </a:r>
                          <a:endParaRPr b="1" sz="500">
                            <a:solidFill>
                              <a:srgbClr val="434343"/>
                            </a:solidFill>
                            <a:latin typeface="Questrial"/>
                            <a:ea typeface="Questrial"/>
                            <a:cs typeface="Questrial"/>
                            <a:sym typeface="Questrial"/>
                          </a:endParaRPr>
                        </a:p>
                      </p:txBody>
                    </p:sp>
                    <p:sp>
                      <p:nvSpPr>
                        <p:cNvPr id="1026" name="Google Shape;1026;p54"/>
                        <p:cNvSpPr txBox="1"/>
                        <p:nvPr/>
                      </p:nvSpPr>
                      <p:spPr>
                        <a:xfrm>
                          <a:off x="2982947" y="951950"/>
                          <a:ext cx="652200" cy="1524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EBA00"/>
                            </a:buClr>
                            <a:buSzPts val="900"/>
                            <a:buFont typeface="Arial"/>
                            <a:buNone/>
                          </a:pPr>
                          <a:r>
                            <a:rPr b="1" lang="en" sz="900">
                              <a:solidFill>
                                <a:srgbClr val="434343"/>
                              </a:solidFill>
                              <a:latin typeface="Questrial"/>
                              <a:ea typeface="Questrial"/>
                              <a:cs typeface="Questrial"/>
                              <a:sym typeface="Questrial"/>
                            </a:rPr>
                            <a:t>FEBRUARY</a:t>
                          </a:r>
                          <a:endParaRPr b="1" sz="500">
                            <a:solidFill>
                              <a:srgbClr val="434343"/>
                            </a:solidFill>
                            <a:latin typeface="Questrial"/>
                            <a:ea typeface="Questrial"/>
                            <a:cs typeface="Questrial"/>
                            <a:sym typeface="Questrial"/>
                          </a:endParaRPr>
                        </a:p>
                      </p:txBody>
                    </p:sp>
                    <p:sp>
                      <p:nvSpPr>
                        <p:cNvPr id="1027" name="Google Shape;1027;p54"/>
                        <p:cNvSpPr txBox="1"/>
                        <p:nvPr/>
                      </p:nvSpPr>
                      <p:spPr>
                        <a:xfrm>
                          <a:off x="5112894" y="944108"/>
                          <a:ext cx="652200" cy="1524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EBA00"/>
                            </a:buClr>
                            <a:buSzPts val="900"/>
                            <a:buFont typeface="Arial"/>
                            <a:buNone/>
                          </a:pPr>
                          <a:r>
                            <a:rPr b="1" lang="en" sz="900">
                              <a:solidFill>
                                <a:srgbClr val="434343"/>
                              </a:solidFill>
                              <a:latin typeface="Questrial"/>
                              <a:ea typeface="Questrial"/>
                              <a:cs typeface="Questrial"/>
                              <a:sym typeface="Questrial"/>
                            </a:rPr>
                            <a:t>APRIL</a:t>
                          </a:r>
                          <a:endParaRPr b="1" sz="500">
                            <a:solidFill>
                              <a:srgbClr val="434343"/>
                            </a:solidFill>
                            <a:latin typeface="Questrial"/>
                            <a:ea typeface="Questrial"/>
                            <a:cs typeface="Questrial"/>
                            <a:sym typeface="Questrial"/>
                          </a:endParaRPr>
                        </a:p>
                      </p:txBody>
                    </p:sp>
                    <p:sp>
                      <p:nvSpPr>
                        <p:cNvPr id="1028" name="Google Shape;1028;p54"/>
                        <p:cNvSpPr txBox="1"/>
                        <p:nvPr/>
                      </p:nvSpPr>
                      <p:spPr>
                        <a:xfrm>
                          <a:off x="6118600" y="951950"/>
                          <a:ext cx="785700" cy="1524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EBA00"/>
                            </a:buClr>
                            <a:buSzPts val="900"/>
                            <a:buFont typeface="Arial"/>
                            <a:buNone/>
                          </a:pPr>
                          <a:r>
                            <a:rPr b="1" lang="en" sz="900">
                              <a:solidFill>
                                <a:srgbClr val="434343"/>
                              </a:solidFill>
                              <a:latin typeface="Questrial"/>
                              <a:ea typeface="Questrial"/>
                              <a:cs typeface="Questrial"/>
                              <a:sym typeface="Questrial"/>
                            </a:rPr>
                            <a:t>MAY</a:t>
                          </a:r>
                          <a:endParaRPr b="1" sz="500">
                            <a:solidFill>
                              <a:srgbClr val="434343"/>
                            </a:solidFill>
                            <a:latin typeface="Questrial"/>
                            <a:ea typeface="Questrial"/>
                            <a:cs typeface="Questrial"/>
                            <a:sym typeface="Questrial"/>
                          </a:endParaRPr>
                        </a:p>
                      </p:txBody>
                    </p:sp>
                    <p:sp>
                      <p:nvSpPr>
                        <p:cNvPr id="1029" name="Google Shape;1029;p54"/>
                        <p:cNvSpPr txBox="1"/>
                        <p:nvPr/>
                      </p:nvSpPr>
                      <p:spPr>
                        <a:xfrm>
                          <a:off x="7230967" y="951958"/>
                          <a:ext cx="618600" cy="1524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EBA00"/>
                            </a:buClr>
                            <a:buSzPts val="900"/>
                            <a:buFont typeface="Arial"/>
                            <a:buNone/>
                          </a:pPr>
                          <a:r>
                            <a:rPr b="1" lang="en" sz="900">
                              <a:solidFill>
                                <a:srgbClr val="434343"/>
                              </a:solidFill>
                              <a:latin typeface="Questrial"/>
                              <a:ea typeface="Questrial"/>
                              <a:cs typeface="Questrial"/>
                              <a:sym typeface="Questrial"/>
                            </a:rPr>
                            <a:t>JUNE</a:t>
                          </a:r>
                          <a:endParaRPr b="1" sz="500">
                            <a:solidFill>
                              <a:srgbClr val="434343"/>
                            </a:solidFill>
                            <a:latin typeface="Questrial"/>
                            <a:ea typeface="Questrial"/>
                            <a:cs typeface="Questrial"/>
                            <a:sym typeface="Questrial"/>
                          </a:endParaRPr>
                        </a:p>
                      </p:txBody>
                    </p:sp>
                    <p:sp>
                      <p:nvSpPr>
                        <p:cNvPr id="1030" name="Google Shape;1030;p54"/>
                        <p:cNvSpPr txBox="1"/>
                        <p:nvPr/>
                      </p:nvSpPr>
                      <p:spPr>
                        <a:xfrm>
                          <a:off x="4143613" y="951950"/>
                          <a:ext cx="460800" cy="1524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EBA00"/>
                            </a:buClr>
                            <a:buSzPts val="900"/>
                            <a:buFont typeface="Arial"/>
                            <a:buNone/>
                          </a:pPr>
                          <a:r>
                            <a:rPr b="1" lang="en" sz="900">
                              <a:solidFill>
                                <a:srgbClr val="434343"/>
                              </a:solidFill>
                              <a:latin typeface="Questrial"/>
                              <a:ea typeface="Questrial"/>
                              <a:cs typeface="Questrial"/>
                              <a:sym typeface="Questrial"/>
                            </a:rPr>
                            <a:t>MARCH</a:t>
                          </a:r>
                          <a:endParaRPr b="1" sz="500">
                            <a:solidFill>
                              <a:srgbClr val="434343"/>
                            </a:solidFill>
                            <a:latin typeface="Questrial"/>
                            <a:ea typeface="Questrial"/>
                            <a:cs typeface="Questrial"/>
                            <a:sym typeface="Questrial"/>
                          </a:endParaRPr>
                        </a:p>
                      </p:txBody>
                    </p:sp>
                    <p:sp>
                      <p:nvSpPr>
                        <p:cNvPr id="1031" name="Google Shape;1031;p54"/>
                        <p:cNvSpPr/>
                        <p:nvPr/>
                      </p:nvSpPr>
                      <p:spPr>
                        <a:xfrm>
                          <a:off x="1615979" y="571500"/>
                          <a:ext cx="1029600" cy="15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EB Garamond ExtraBold"/>
                              <a:ea typeface="EB Garamond ExtraBold"/>
                              <a:cs typeface="EB Garamond ExtraBold"/>
                              <a:sym typeface="EB Garamond ExtraBold"/>
                            </a:rPr>
                            <a:t>Sprint 1</a:t>
                          </a:r>
                          <a:endParaRPr sz="1100">
                            <a:latin typeface="EB Garamond ExtraBold"/>
                            <a:ea typeface="EB Garamond ExtraBold"/>
                            <a:cs typeface="EB Garamond ExtraBold"/>
                            <a:sym typeface="EB Garamond ExtraBold"/>
                          </a:endParaRPr>
                        </a:p>
                      </p:txBody>
                    </p:sp>
                  </p:grpSp>
                </p:grpSp>
              </p:grpSp>
            </p:grpSp>
          </p:grpSp>
          <p:grpSp>
            <p:nvGrpSpPr>
              <p:cNvPr id="1032" name="Google Shape;1032;p54"/>
              <p:cNvGrpSpPr/>
              <p:nvPr/>
            </p:nvGrpSpPr>
            <p:grpSpPr>
              <a:xfrm>
                <a:off x="2897921" y="3753068"/>
                <a:ext cx="1069354" cy="772595"/>
                <a:chOff x="2729821" y="2075943"/>
                <a:chExt cx="1069354" cy="772595"/>
              </a:xfrm>
            </p:grpSpPr>
            <p:sp>
              <p:nvSpPr>
                <p:cNvPr id="1033" name="Google Shape;1033;p54"/>
                <p:cNvSpPr txBox="1"/>
                <p:nvPr/>
              </p:nvSpPr>
              <p:spPr>
                <a:xfrm>
                  <a:off x="2769575" y="2615738"/>
                  <a:ext cx="1029600" cy="232800"/>
                </a:xfrm>
                <a:prstGeom prst="rect">
                  <a:avLst/>
                </a:prstGeom>
                <a:noFill/>
                <a:ln>
                  <a:noFill/>
                </a:ln>
              </p:spPr>
              <p:txBody>
                <a:bodyPr anchorCtr="0" anchor="t" bIns="19050" lIns="19050" spcFirstLastPara="1" rIns="19050" wrap="square" tIns="19050">
                  <a:noAutofit/>
                </a:bodyPr>
                <a:lstStyle/>
                <a:p>
                  <a:pPr indent="0" lvl="0" marL="0" marR="0" rtl="0" algn="l">
                    <a:lnSpc>
                      <a:spcPct val="110000"/>
                    </a:lnSpc>
                    <a:spcBef>
                      <a:spcPts val="0"/>
                    </a:spcBef>
                    <a:spcAft>
                      <a:spcPts val="0"/>
                    </a:spcAft>
                    <a:buClr>
                      <a:schemeClr val="dk1"/>
                    </a:buClr>
                    <a:buSzPts val="1100"/>
                    <a:buFont typeface="Arial"/>
                    <a:buNone/>
                  </a:pPr>
                  <a:r>
                    <a:rPr lang="en" sz="750">
                      <a:solidFill>
                        <a:srgbClr val="03363D"/>
                      </a:solidFill>
                      <a:latin typeface="Proxima Nova"/>
                      <a:ea typeface="Proxima Nova"/>
                      <a:cs typeface="Proxima Nova"/>
                      <a:sym typeface="Proxima Nova"/>
                    </a:rPr>
                    <a:t>configure our DataNodes</a:t>
                  </a:r>
                  <a:endParaRPr sz="750">
                    <a:solidFill>
                      <a:srgbClr val="03363D"/>
                    </a:solidFill>
                    <a:latin typeface="Proxima Nova"/>
                    <a:ea typeface="Proxima Nova"/>
                    <a:cs typeface="Proxima Nova"/>
                    <a:sym typeface="Proxima Nova"/>
                  </a:endParaRPr>
                </a:p>
                <a:p>
                  <a:pPr indent="0" lvl="0" marL="0" marR="0" rtl="0" algn="l">
                    <a:lnSpc>
                      <a:spcPct val="110000"/>
                    </a:lnSpc>
                    <a:spcBef>
                      <a:spcPts val="0"/>
                    </a:spcBef>
                    <a:spcAft>
                      <a:spcPts val="0"/>
                    </a:spcAft>
                    <a:buClr>
                      <a:schemeClr val="dk1"/>
                    </a:buClr>
                    <a:buSzPts val="1100"/>
                    <a:buFont typeface="Arial"/>
                    <a:buNone/>
                  </a:pPr>
                  <a:r>
                    <a:t/>
                  </a:r>
                  <a:endParaRPr sz="750">
                    <a:solidFill>
                      <a:srgbClr val="03363D"/>
                    </a:solidFill>
                    <a:latin typeface="Proxima Nova"/>
                    <a:ea typeface="Proxima Nova"/>
                    <a:cs typeface="Proxima Nova"/>
                    <a:sym typeface="Proxima Nova"/>
                  </a:endParaRPr>
                </a:p>
                <a:p>
                  <a:pPr indent="0" lvl="0" marL="0" marR="0" rtl="0" algn="l">
                    <a:lnSpc>
                      <a:spcPct val="110000"/>
                    </a:lnSpc>
                    <a:spcBef>
                      <a:spcPts val="0"/>
                    </a:spcBef>
                    <a:spcAft>
                      <a:spcPts val="0"/>
                    </a:spcAft>
                    <a:buClr>
                      <a:srgbClr val="03363D"/>
                    </a:buClr>
                    <a:buSzPts val="800"/>
                    <a:buFont typeface="Proxima Nova"/>
                    <a:buNone/>
                  </a:pPr>
                  <a:r>
                    <a:t/>
                  </a:r>
                  <a:endParaRPr sz="750">
                    <a:solidFill>
                      <a:srgbClr val="03363D"/>
                    </a:solidFill>
                    <a:latin typeface="Proxima Nova"/>
                    <a:ea typeface="Proxima Nova"/>
                    <a:cs typeface="Proxima Nova"/>
                    <a:sym typeface="Proxima Nova"/>
                  </a:endParaRPr>
                </a:p>
              </p:txBody>
            </p:sp>
            <p:cxnSp>
              <p:nvCxnSpPr>
                <p:cNvPr id="1034" name="Google Shape;1034;p54"/>
                <p:cNvCxnSpPr/>
                <p:nvPr/>
              </p:nvCxnSpPr>
              <p:spPr>
                <a:xfrm flipH="1" rot="10800000">
                  <a:off x="2729821" y="2075943"/>
                  <a:ext cx="956700" cy="1200"/>
                </a:xfrm>
                <a:prstGeom prst="straightConnector1">
                  <a:avLst/>
                </a:prstGeom>
                <a:noFill/>
                <a:ln cap="flat" cmpd="sng" w="9525">
                  <a:solidFill>
                    <a:srgbClr val="03363D"/>
                  </a:solidFill>
                  <a:prstDash val="solid"/>
                  <a:miter lim="400000"/>
                  <a:headEnd len="med" w="med" type="oval"/>
                  <a:tailEnd len="med" w="med" type="oval"/>
                </a:ln>
              </p:spPr>
            </p:cxnSp>
          </p:grpSp>
          <p:sp>
            <p:nvSpPr>
              <p:cNvPr id="1035" name="Google Shape;1035;p54"/>
              <p:cNvSpPr txBox="1"/>
              <p:nvPr/>
            </p:nvSpPr>
            <p:spPr>
              <a:xfrm>
                <a:off x="6115825" y="4384025"/>
                <a:ext cx="912300" cy="7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750">
                    <a:latin typeface="Proxima Nova"/>
                    <a:ea typeface="Proxima Nova"/>
                    <a:cs typeface="Proxima Nova"/>
                    <a:sym typeface="Proxima Nova"/>
                  </a:rPr>
                  <a:t>Incorporate feedback &amp; build library modules</a:t>
                </a:r>
                <a:endParaRPr sz="750">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750">
                  <a:latin typeface="Proxima Nova"/>
                  <a:ea typeface="Proxima Nova"/>
                  <a:cs typeface="Proxima Nova"/>
                  <a:sym typeface="Proxima Nova"/>
                </a:endParaRPr>
              </a:p>
              <a:p>
                <a:pPr indent="0" lvl="0" marL="0" rtl="0" algn="l">
                  <a:spcBef>
                    <a:spcPts val="0"/>
                  </a:spcBef>
                  <a:spcAft>
                    <a:spcPts val="0"/>
                  </a:spcAft>
                  <a:buNone/>
                </a:pPr>
                <a:r>
                  <a:t/>
                </a:r>
                <a:endParaRPr sz="750">
                  <a:latin typeface="Proxima Nova"/>
                  <a:ea typeface="Proxima Nova"/>
                  <a:cs typeface="Proxima Nova"/>
                  <a:sym typeface="Proxima Nova"/>
                </a:endParaRPr>
              </a:p>
            </p:txBody>
          </p:sp>
          <p:sp>
            <p:nvSpPr>
              <p:cNvPr id="1036" name="Google Shape;1036;p54"/>
              <p:cNvSpPr txBox="1"/>
              <p:nvPr/>
            </p:nvSpPr>
            <p:spPr>
              <a:xfrm>
                <a:off x="3927525" y="3569300"/>
                <a:ext cx="1029600" cy="3000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0"/>
                  </a:spcBef>
                  <a:spcAft>
                    <a:spcPts val="0"/>
                  </a:spcAft>
                  <a:buNone/>
                </a:pPr>
                <a:r>
                  <a:rPr lang="en" sz="750">
                    <a:solidFill>
                      <a:srgbClr val="03363D"/>
                    </a:solidFill>
                    <a:latin typeface="Proxima Nova"/>
                    <a:ea typeface="Proxima Nova"/>
                    <a:cs typeface="Proxima Nova"/>
                    <a:sym typeface="Proxima Nova"/>
                  </a:rPr>
                  <a:t>Create RDD</a:t>
                </a:r>
                <a:endParaRPr sz="750">
                  <a:solidFill>
                    <a:srgbClr val="03363D"/>
                  </a:solidFill>
                  <a:latin typeface="Proxima Nova"/>
                  <a:ea typeface="Proxima Nova"/>
                  <a:cs typeface="Proxima Nova"/>
                  <a:sym typeface="Proxima Nova"/>
                </a:endParaRPr>
              </a:p>
            </p:txBody>
          </p:sp>
          <p:cxnSp>
            <p:nvCxnSpPr>
              <p:cNvPr id="1037" name="Google Shape;1037;p54"/>
              <p:cNvCxnSpPr/>
              <p:nvPr/>
            </p:nvCxnSpPr>
            <p:spPr>
              <a:xfrm>
                <a:off x="7301524" y="2361270"/>
                <a:ext cx="867900" cy="5400"/>
              </a:xfrm>
              <a:prstGeom prst="straightConnector1">
                <a:avLst/>
              </a:prstGeom>
              <a:noFill/>
              <a:ln cap="flat" cmpd="sng" w="9525">
                <a:solidFill>
                  <a:srgbClr val="03363D"/>
                </a:solidFill>
                <a:prstDash val="solid"/>
                <a:miter lim="400000"/>
                <a:headEnd len="med" w="med" type="oval"/>
                <a:tailEnd len="med" w="med" type="oval"/>
              </a:ln>
            </p:spPr>
          </p:cxnSp>
          <p:sp>
            <p:nvSpPr>
              <p:cNvPr id="1038" name="Google Shape;1038;p54"/>
              <p:cNvSpPr txBox="1"/>
              <p:nvPr/>
            </p:nvSpPr>
            <p:spPr>
              <a:xfrm>
                <a:off x="7235513" y="2419350"/>
                <a:ext cx="1152300" cy="152400"/>
              </a:xfrm>
              <a:prstGeom prst="rect">
                <a:avLst/>
              </a:prstGeom>
              <a:noFill/>
              <a:ln>
                <a:noFill/>
              </a:ln>
            </p:spPr>
            <p:txBody>
              <a:bodyPr anchorCtr="0" anchor="t" bIns="19050" lIns="19050" spcFirstLastPara="1" rIns="19050" wrap="square" tIns="19050">
                <a:noAutofit/>
              </a:bodyPr>
              <a:lstStyle/>
              <a:p>
                <a:pPr indent="0" lvl="0" marL="0" marR="0" rtl="0" algn="l">
                  <a:lnSpc>
                    <a:spcPct val="110000"/>
                  </a:lnSpc>
                  <a:spcBef>
                    <a:spcPts val="0"/>
                  </a:spcBef>
                  <a:spcAft>
                    <a:spcPts val="0"/>
                  </a:spcAft>
                  <a:buClr>
                    <a:schemeClr val="dk1"/>
                  </a:buClr>
                  <a:buSzPts val="1100"/>
                  <a:buFont typeface="Arial"/>
                  <a:buNone/>
                </a:pPr>
                <a:r>
                  <a:rPr b="1" lang="en" sz="750">
                    <a:solidFill>
                      <a:srgbClr val="03363D"/>
                    </a:solidFill>
                    <a:latin typeface="Proxima Nova"/>
                    <a:ea typeface="Proxima Nova"/>
                    <a:cs typeface="Proxima Nova"/>
                    <a:sym typeface="Proxima Nova"/>
                  </a:rPr>
                  <a:t>Documentation &amp; Dashboards</a:t>
                </a:r>
                <a:endParaRPr b="1" sz="750">
                  <a:solidFill>
                    <a:srgbClr val="03363D"/>
                  </a:solidFill>
                  <a:latin typeface="Proxima Nova"/>
                  <a:ea typeface="Proxima Nova"/>
                  <a:cs typeface="Proxima Nova"/>
                  <a:sym typeface="Proxima Nova"/>
                </a:endParaRPr>
              </a:p>
              <a:p>
                <a:pPr indent="0" lvl="0" marL="0" marR="0" rtl="0" algn="l">
                  <a:lnSpc>
                    <a:spcPct val="110000"/>
                  </a:lnSpc>
                  <a:spcBef>
                    <a:spcPts val="0"/>
                  </a:spcBef>
                  <a:spcAft>
                    <a:spcPts val="0"/>
                  </a:spcAft>
                  <a:buClr>
                    <a:schemeClr val="dk1"/>
                  </a:buClr>
                  <a:buSzPts val="1100"/>
                  <a:buFont typeface="Arial"/>
                  <a:buNone/>
                </a:pPr>
                <a:r>
                  <a:t/>
                </a:r>
                <a:endParaRPr b="1" sz="750">
                  <a:solidFill>
                    <a:srgbClr val="03363D"/>
                  </a:solidFill>
                  <a:latin typeface="Proxima Nova"/>
                  <a:ea typeface="Proxima Nova"/>
                  <a:cs typeface="Proxima Nova"/>
                  <a:sym typeface="Proxima Nova"/>
                </a:endParaRPr>
              </a:p>
              <a:p>
                <a:pPr indent="0" lvl="0" marL="0" marR="0" rtl="0" algn="l">
                  <a:lnSpc>
                    <a:spcPct val="110000"/>
                  </a:lnSpc>
                  <a:spcBef>
                    <a:spcPts val="0"/>
                  </a:spcBef>
                  <a:spcAft>
                    <a:spcPts val="0"/>
                  </a:spcAft>
                  <a:buClr>
                    <a:srgbClr val="03363D"/>
                  </a:buClr>
                  <a:buSzPts val="800"/>
                  <a:buFont typeface="Proxima Nova"/>
                  <a:buNone/>
                </a:pPr>
                <a:r>
                  <a:t/>
                </a:r>
                <a:endParaRPr b="1" sz="750">
                  <a:solidFill>
                    <a:srgbClr val="03363D"/>
                  </a:solidFill>
                  <a:latin typeface="Proxima Nova"/>
                  <a:ea typeface="Proxima Nova"/>
                  <a:cs typeface="Proxima Nova"/>
                  <a:sym typeface="Proxima Nova"/>
                </a:endParaRPr>
              </a:p>
            </p:txBody>
          </p:sp>
          <p:sp>
            <p:nvSpPr>
              <p:cNvPr id="1039" name="Google Shape;1039;p54"/>
              <p:cNvSpPr/>
              <p:nvPr/>
            </p:nvSpPr>
            <p:spPr>
              <a:xfrm>
                <a:off x="2875767" y="1639025"/>
                <a:ext cx="1029600" cy="15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EB Garamond ExtraBold"/>
                    <a:ea typeface="EB Garamond ExtraBold"/>
                    <a:cs typeface="EB Garamond ExtraBold"/>
                    <a:sym typeface="EB Garamond ExtraBold"/>
                  </a:rPr>
                  <a:t>Sprint 2</a:t>
                </a:r>
                <a:endParaRPr sz="1100">
                  <a:latin typeface="EB Garamond ExtraBold"/>
                  <a:ea typeface="EB Garamond ExtraBold"/>
                  <a:cs typeface="EB Garamond ExtraBold"/>
                  <a:sym typeface="EB Garamond ExtraBold"/>
                </a:endParaRPr>
              </a:p>
            </p:txBody>
          </p:sp>
          <p:sp>
            <p:nvSpPr>
              <p:cNvPr id="1040" name="Google Shape;1040;p54"/>
              <p:cNvSpPr/>
              <p:nvPr/>
            </p:nvSpPr>
            <p:spPr>
              <a:xfrm>
                <a:off x="3934429" y="1639013"/>
                <a:ext cx="1029600" cy="15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EB Garamond ExtraBold"/>
                    <a:ea typeface="EB Garamond ExtraBold"/>
                    <a:cs typeface="EB Garamond ExtraBold"/>
                    <a:sym typeface="EB Garamond ExtraBold"/>
                  </a:rPr>
                  <a:t>Sprint 3</a:t>
                </a:r>
                <a:endParaRPr sz="1100">
                  <a:latin typeface="EB Garamond ExtraBold"/>
                  <a:ea typeface="EB Garamond ExtraBold"/>
                  <a:cs typeface="EB Garamond ExtraBold"/>
                  <a:sym typeface="EB Garamond ExtraBold"/>
                </a:endParaRPr>
              </a:p>
            </p:txBody>
          </p:sp>
          <p:sp>
            <p:nvSpPr>
              <p:cNvPr id="1041" name="Google Shape;1041;p54"/>
              <p:cNvSpPr/>
              <p:nvPr/>
            </p:nvSpPr>
            <p:spPr>
              <a:xfrm>
                <a:off x="4993067" y="1639025"/>
                <a:ext cx="1029600" cy="15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EB Garamond ExtraBold"/>
                    <a:ea typeface="EB Garamond ExtraBold"/>
                    <a:cs typeface="EB Garamond ExtraBold"/>
                    <a:sym typeface="EB Garamond ExtraBold"/>
                  </a:rPr>
                  <a:t>Sprint 4</a:t>
                </a:r>
                <a:endParaRPr sz="1100">
                  <a:latin typeface="EB Garamond ExtraBold"/>
                  <a:ea typeface="EB Garamond ExtraBold"/>
                  <a:cs typeface="EB Garamond ExtraBold"/>
                  <a:sym typeface="EB Garamond ExtraBold"/>
                </a:endParaRPr>
              </a:p>
            </p:txBody>
          </p:sp>
          <p:sp>
            <p:nvSpPr>
              <p:cNvPr id="1042" name="Google Shape;1042;p54"/>
              <p:cNvSpPr/>
              <p:nvPr/>
            </p:nvSpPr>
            <p:spPr>
              <a:xfrm>
                <a:off x="6076192" y="1639025"/>
                <a:ext cx="1029600" cy="15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EB Garamond ExtraBold"/>
                    <a:ea typeface="EB Garamond ExtraBold"/>
                    <a:cs typeface="EB Garamond ExtraBold"/>
                    <a:sym typeface="EB Garamond ExtraBold"/>
                  </a:rPr>
                  <a:t>Sprint 5</a:t>
                </a:r>
                <a:endParaRPr sz="1100">
                  <a:latin typeface="EB Garamond ExtraBold"/>
                  <a:ea typeface="EB Garamond ExtraBold"/>
                  <a:cs typeface="EB Garamond ExtraBold"/>
                  <a:sym typeface="EB Garamond ExtraBold"/>
                </a:endParaRPr>
              </a:p>
            </p:txBody>
          </p:sp>
          <p:sp>
            <p:nvSpPr>
              <p:cNvPr id="1043" name="Google Shape;1043;p54"/>
              <p:cNvSpPr/>
              <p:nvPr/>
            </p:nvSpPr>
            <p:spPr>
              <a:xfrm>
                <a:off x="7159317" y="1639025"/>
                <a:ext cx="1029600" cy="15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EB Garamond ExtraBold"/>
                    <a:ea typeface="EB Garamond ExtraBold"/>
                    <a:cs typeface="EB Garamond ExtraBold"/>
                    <a:sym typeface="EB Garamond ExtraBold"/>
                  </a:rPr>
                  <a:t>Sprint 6</a:t>
                </a:r>
                <a:endParaRPr sz="1100">
                  <a:latin typeface="EB Garamond ExtraBold"/>
                  <a:ea typeface="EB Garamond ExtraBold"/>
                  <a:cs typeface="EB Garamond ExtraBold"/>
                  <a:sym typeface="EB Garamond ExtraBold"/>
                </a:endParaRPr>
              </a:p>
            </p:txBody>
          </p:sp>
          <p:sp>
            <p:nvSpPr>
              <p:cNvPr id="1044" name="Google Shape;1044;p54"/>
              <p:cNvSpPr/>
              <p:nvPr/>
            </p:nvSpPr>
            <p:spPr>
              <a:xfrm>
                <a:off x="1792667" y="1860400"/>
                <a:ext cx="1029600" cy="152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EB Garamond ExtraBold"/>
                    <a:ea typeface="EB Garamond ExtraBold"/>
                    <a:cs typeface="EB Garamond ExtraBold"/>
                    <a:sym typeface="EB Garamond ExtraBold"/>
                  </a:rPr>
                  <a:t>Increment</a:t>
                </a:r>
                <a:r>
                  <a:rPr lang="en" sz="1100">
                    <a:latin typeface="EB Garamond ExtraBold"/>
                    <a:ea typeface="EB Garamond ExtraBold"/>
                    <a:cs typeface="EB Garamond ExtraBold"/>
                    <a:sym typeface="EB Garamond ExtraBold"/>
                  </a:rPr>
                  <a:t> 1</a:t>
                </a:r>
                <a:endParaRPr sz="1100">
                  <a:latin typeface="EB Garamond ExtraBold"/>
                  <a:ea typeface="EB Garamond ExtraBold"/>
                  <a:cs typeface="EB Garamond ExtraBold"/>
                  <a:sym typeface="EB Garamond ExtraBold"/>
                </a:endParaRPr>
              </a:p>
            </p:txBody>
          </p:sp>
          <p:sp>
            <p:nvSpPr>
              <p:cNvPr id="1045" name="Google Shape;1045;p54"/>
              <p:cNvSpPr/>
              <p:nvPr/>
            </p:nvSpPr>
            <p:spPr>
              <a:xfrm>
                <a:off x="2861467" y="1860400"/>
                <a:ext cx="1029600" cy="152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EB Garamond ExtraBold"/>
                    <a:ea typeface="EB Garamond ExtraBold"/>
                    <a:cs typeface="EB Garamond ExtraBold"/>
                    <a:sym typeface="EB Garamond ExtraBold"/>
                  </a:rPr>
                  <a:t>Increment</a:t>
                </a:r>
                <a:r>
                  <a:rPr lang="en" sz="1100">
                    <a:latin typeface="EB Garamond ExtraBold"/>
                    <a:ea typeface="EB Garamond ExtraBold"/>
                    <a:cs typeface="EB Garamond ExtraBold"/>
                    <a:sym typeface="EB Garamond ExtraBold"/>
                  </a:rPr>
                  <a:t> 2</a:t>
                </a:r>
                <a:endParaRPr sz="1100">
                  <a:latin typeface="EB Garamond ExtraBold"/>
                  <a:ea typeface="EB Garamond ExtraBold"/>
                  <a:cs typeface="EB Garamond ExtraBold"/>
                  <a:sym typeface="EB Garamond ExtraBold"/>
                </a:endParaRPr>
              </a:p>
            </p:txBody>
          </p:sp>
          <p:sp>
            <p:nvSpPr>
              <p:cNvPr id="1046" name="Google Shape;1046;p54"/>
              <p:cNvSpPr/>
              <p:nvPr/>
            </p:nvSpPr>
            <p:spPr>
              <a:xfrm>
                <a:off x="3930267" y="1860400"/>
                <a:ext cx="1029600" cy="152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EB Garamond ExtraBold"/>
                    <a:ea typeface="EB Garamond ExtraBold"/>
                    <a:cs typeface="EB Garamond ExtraBold"/>
                    <a:sym typeface="EB Garamond ExtraBold"/>
                  </a:rPr>
                  <a:t>Increment</a:t>
                </a:r>
                <a:r>
                  <a:rPr lang="en" sz="1100">
                    <a:latin typeface="EB Garamond ExtraBold"/>
                    <a:ea typeface="EB Garamond ExtraBold"/>
                    <a:cs typeface="EB Garamond ExtraBold"/>
                    <a:sym typeface="EB Garamond ExtraBold"/>
                  </a:rPr>
                  <a:t> 3</a:t>
                </a:r>
                <a:endParaRPr sz="1100">
                  <a:latin typeface="EB Garamond ExtraBold"/>
                  <a:ea typeface="EB Garamond ExtraBold"/>
                  <a:cs typeface="EB Garamond ExtraBold"/>
                  <a:sym typeface="EB Garamond ExtraBold"/>
                </a:endParaRPr>
              </a:p>
            </p:txBody>
          </p:sp>
          <p:sp>
            <p:nvSpPr>
              <p:cNvPr id="1047" name="Google Shape;1047;p54"/>
              <p:cNvSpPr/>
              <p:nvPr/>
            </p:nvSpPr>
            <p:spPr>
              <a:xfrm>
                <a:off x="4999067" y="1860400"/>
                <a:ext cx="1029600" cy="152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EB Garamond ExtraBold"/>
                    <a:ea typeface="EB Garamond ExtraBold"/>
                    <a:cs typeface="EB Garamond ExtraBold"/>
                    <a:sym typeface="EB Garamond ExtraBold"/>
                  </a:rPr>
                  <a:t>Increment</a:t>
                </a:r>
                <a:r>
                  <a:rPr lang="en" sz="1100">
                    <a:latin typeface="EB Garamond ExtraBold"/>
                    <a:ea typeface="EB Garamond ExtraBold"/>
                    <a:cs typeface="EB Garamond ExtraBold"/>
                    <a:sym typeface="EB Garamond ExtraBold"/>
                  </a:rPr>
                  <a:t> 4</a:t>
                </a:r>
                <a:endParaRPr sz="1100">
                  <a:latin typeface="EB Garamond ExtraBold"/>
                  <a:ea typeface="EB Garamond ExtraBold"/>
                  <a:cs typeface="EB Garamond ExtraBold"/>
                  <a:sym typeface="EB Garamond ExtraBold"/>
                </a:endParaRPr>
              </a:p>
            </p:txBody>
          </p:sp>
          <p:sp>
            <p:nvSpPr>
              <p:cNvPr id="1048" name="Google Shape;1048;p54"/>
              <p:cNvSpPr/>
              <p:nvPr/>
            </p:nvSpPr>
            <p:spPr>
              <a:xfrm>
                <a:off x="6067867" y="1860400"/>
                <a:ext cx="1029600" cy="152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EB Garamond ExtraBold"/>
                    <a:ea typeface="EB Garamond ExtraBold"/>
                    <a:cs typeface="EB Garamond ExtraBold"/>
                    <a:sym typeface="EB Garamond ExtraBold"/>
                  </a:rPr>
                  <a:t>Increment</a:t>
                </a:r>
                <a:r>
                  <a:rPr lang="en" sz="1100">
                    <a:latin typeface="EB Garamond ExtraBold"/>
                    <a:ea typeface="EB Garamond ExtraBold"/>
                    <a:cs typeface="EB Garamond ExtraBold"/>
                    <a:sym typeface="EB Garamond ExtraBold"/>
                  </a:rPr>
                  <a:t> 5</a:t>
                </a:r>
                <a:endParaRPr sz="1100">
                  <a:latin typeface="EB Garamond ExtraBold"/>
                  <a:ea typeface="EB Garamond ExtraBold"/>
                  <a:cs typeface="EB Garamond ExtraBold"/>
                  <a:sym typeface="EB Garamond ExtraBold"/>
                </a:endParaRPr>
              </a:p>
            </p:txBody>
          </p:sp>
          <p:sp>
            <p:nvSpPr>
              <p:cNvPr id="1049" name="Google Shape;1049;p54"/>
              <p:cNvSpPr/>
              <p:nvPr/>
            </p:nvSpPr>
            <p:spPr>
              <a:xfrm>
                <a:off x="7136667" y="1860400"/>
                <a:ext cx="1029600" cy="152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EB Garamond ExtraBold"/>
                    <a:ea typeface="EB Garamond ExtraBold"/>
                    <a:cs typeface="EB Garamond ExtraBold"/>
                    <a:sym typeface="EB Garamond ExtraBold"/>
                  </a:rPr>
                  <a:t>Increment</a:t>
                </a:r>
                <a:r>
                  <a:rPr lang="en" sz="1100">
                    <a:latin typeface="EB Garamond ExtraBold"/>
                    <a:ea typeface="EB Garamond ExtraBold"/>
                    <a:cs typeface="EB Garamond ExtraBold"/>
                    <a:sym typeface="EB Garamond ExtraBold"/>
                  </a:rPr>
                  <a:t> 6</a:t>
                </a:r>
                <a:endParaRPr sz="1100">
                  <a:latin typeface="EB Garamond ExtraBold"/>
                  <a:ea typeface="EB Garamond ExtraBold"/>
                  <a:cs typeface="EB Garamond ExtraBold"/>
                  <a:sym typeface="EB Garamond ExtraBold"/>
                </a:endParaRPr>
              </a:p>
            </p:txBody>
          </p:sp>
          <p:sp>
            <p:nvSpPr>
              <p:cNvPr id="1050" name="Google Shape;1050;p54"/>
              <p:cNvSpPr txBox="1"/>
              <p:nvPr/>
            </p:nvSpPr>
            <p:spPr>
              <a:xfrm>
                <a:off x="1861925" y="3102975"/>
                <a:ext cx="956700" cy="314100"/>
              </a:xfrm>
              <a:prstGeom prst="rect">
                <a:avLst/>
              </a:prstGeom>
              <a:noFill/>
              <a:ln>
                <a:noFill/>
              </a:ln>
            </p:spPr>
            <p:txBody>
              <a:bodyPr anchorCtr="0" anchor="t" bIns="19050" lIns="19050" spcFirstLastPara="1" rIns="19050" wrap="square" tIns="19050">
                <a:noAutofit/>
              </a:bodyPr>
              <a:lstStyle/>
              <a:p>
                <a:pPr indent="0" lvl="0" marL="0" marR="0" rtl="0" algn="l">
                  <a:lnSpc>
                    <a:spcPct val="110000"/>
                  </a:lnSpc>
                  <a:spcBef>
                    <a:spcPts val="0"/>
                  </a:spcBef>
                  <a:spcAft>
                    <a:spcPts val="0"/>
                  </a:spcAft>
                  <a:buClr>
                    <a:schemeClr val="dk1"/>
                  </a:buClr>
                  <a:buSzPts val="1100"/>
                  <a:buFont typeface="Arial"/>
                  <a:buNone/>
                </a:pPr>
                <a:r>
                  <a:rPr lang="en" sz="750">
                    <a:solidFill>
                      <a:srgbClr val="03363D"/>
                    </a:solidFill>
                    <a:latin typeface="Proxima Nova"/>
                    <a:ea typeface="Proxima Nova"/>
                    <a:cs typeface="Proxima Nova"/>
                    <a:sym typeface="Proxima Nova"/>
                  </a:rPr>
                  <a:t>Gather Business requirements from product team</a:t>
                </a:r>
                <a:endParaRPr sz="750">
                  <a:solidFill>
                    <a:srgbClr val="03363D"/>
                  </a:solidFill>
                  <a:latin typeface="Proxima Nova"/>
                  <a:ea typeface="Proxima Nova"/>
                  <a:cs typeface="Proxima Nova"/>
                  <a:sym typeface="Proxima Nova"/>
                </a:endParaRPr>
              </a:p>
              <a:p>
                <a:pPr indent="0" lvl="0" marL="0" marR="0" rtl="0" algn="l">
                  <a:lnSpc>
                    <a:spcPct val="110000"/>
                  </a:lnSpc>
                  <a:spcBef>
                    <a:spcPts val="0"/>
                  </a:spcBef>
                  <a:spcAft>
                    <a:spcPts val="0"/>
                  </a:spcAft>
                  <a:buClr>
                    <a:schemeClr val="dk1"/>
                  </a:buClr>
                  <a:buSzPts val="1100"/>
                  <a:buFont typeface="Arial"/>
                  <a:buNone/>
                </a:pPr>
                <a:r>
                  <a:t/>
                </a:r>
                <a:endParaRPr sz="750">
                  <a:solidFill>
                    <a:srgbClr val="03363D"/>
                  </a:solidFill>
                  <a:latin typeface="Proxima Nova"/>
                  <a:ea typeface="Proxima Nova"/>
                  <a:cs typeface="Proxima Nova"/>
                  <a:sym typeface="Proxima Nova"/>
                </a:endParaRPr>
              </a:p>
              <a:p>
                <a:pPr indent="0" lvl="0" marL="0" marR="0" rtl="0" algn="l">
                  <a:lnSpc>
                    <a:spcPct val="110000"/>
                  </a:lnSpc>
                  <a:spcBef>
                    <a:spcPts val="0"/>
                  </a:spcBef>
                  <a:spcAft>
                    <a:spcPts val="0"/>
                  </a:spcAft>
                  <a:buClr>
                    <a:srgbClr val="03363D"/>
                  </a:buClr>
                  <a:buSzPts val="800"/>
                  <a:buFont typeface="Proxima Nova"/>
                  <a:buNone/>
                </a:pPr>
                <a:r>
                  <a:t/>
                </a:r>
                <a:endParaRPr sz="750">
                  <a:solidFill>
                    <a:srgbClr val="03363D"/>
                  </a:solidFill>
                  <a:latin typeface="Proxima Nova"/>
                  <a:ea typeface="Proxima Nova"/>
                  <a:cs typeface="Proxima Nova"/>
                  <a:sym typeface="Proxima Nova"/>
                </a:endParaRPr>
              </a:p>
            </p:txBody>
          </p:sp>
          <p:cxnSp>
            <p:nvCxnSpPr>
              <p:cNvPr id="1051" name="Google Shape;1051;p54"/>
              <p:cNvCxnSpPr/>
              <p:nvPr/>
            </p:nvCxnSpPr>
            <p:spPr>
              <a:xfrm>
                <a:off x="1873524" y="3726407"/>
                <a:ext cx="867900" cy="5400"/>
              </a:xfrm>
              <a:prstGeom prst="straightConnector1">
                <a:avLst/>
              </a:prstGeom>
              <a:noFill/>
              <a:ln cap="flat" cmpd="sng" w="9525">
                <a:solidFill>
                  <a:srgbClr val="03363D"/>
                </a:solidFill>
                <a:prstDash val="solid"/>
                <a:miter lim="400000"/>
                <a:headEnd len="med" w="med" type="oval"/>
                <a:tailEnd len="med" w="med" type="oval"/>
              </a:ln>
            </p:spPr>
          </p:cxnSp>
          <p:sp>
            <p:nvSpPr>
              <p:cNvPr id="1052" name="Google Shape;1052;p54"/>
              <p:cNvSpPr txBox="1"/>
              <p:nvPr/>
            </p:nvSpPr>
            <p:spPr>
              <a:xfrm>
                <a:off x="1938125" y="3788775"/>
                <a:ext cx="956700" cy="314100"/>
              </a:xfrm>
              <a:prstGeom prst="rect">
                <a:avLst/>
              </a:prstGeom>
              <a:noFill/>
              <a:ln>
                <a:noFill/>
              </a:ln>
            </p:spPr>
            <p:txBody>
              <a:bodyPr anchorCtr="0" anchor="t" bIns="19050" lIns="19050" spcFirstLastPara="1" rIns="19050" wrap="square" tIns="19050">
                <a:noAutofit/>
              </a:bodyPr>
              <a:lstStyle/>
              <a:p>
                <a:pPr indent="0" lvl="0" marL="0" marR="0" rtl="0" algn="l">
                  <a:lnSpc>
                    <a:spcPct val="110000"/>
                  </a:lnSpc>
                  <a:spcBef>
                    <a:spcPts val="0"/>
                  </a:spcBef>
                  <a:spcAft>
                    <a:spcPts val="0"/>
                  </a:spcAft>
                  <a:buClr>
                    <a:schemeClr val="dk1"/>
                  </a:buClr>
                  <a:buSzPts val="1100"/>
                  <a:buFont typeface="Arial"/>
                  <a:buNone/>
                </a:pPr>
                <a:r>
                  <a:rPr lang="en" sz="750">
                    <a:solidFill>
                      <a:srgbClr val="03363D"/>
                    </a:solidFill>
                    <a:latin typeface="Proxima Nova"/>
                    <a:ea typeface="Proxima Nova"/>
                    <a:cs typeface="Proxima Nova"/>
                    <a:sym typeface="Proxima Nova"/>
                  </a:rPr>
                  <a:t>Gather Business requirements from marketing team</a:t>
                </a:r>
                <a:endParaRPr sz="750">
                  <a:solidFill>
                    <a:srgbClr val="03363D"/>
                  </a:solidFill>
                  <a:latin typeface="Proxima Nova"/>
                  <a:ea typeface="Proxima Nova"/>
                  <a:cs typeface="Proxima Nova"/>
                  <a:sym typeface="Proxima Nova"/>
                </a:endParaRPr>
              </a:p>
              <a:p>
                <a:pPr indent="0" lvl="0" marL="0" marR="0" rtl="0" algn="l">
                  <a:lnSpc>
                    <a:spcPct val="110000"/>
                  </a:lnSpc>
                  <a:spcBef>
                    <a:spcPts val="0"/>
                  </a:spcBef>
                  <a:spcAft>
                    <a:spcPts val="0"/>
                  </a:spcAft>
                  <a:buClr>
                    <a:schemeClr val="dk1"/>
                  </a:buClr>
                  <a:buSzPts val="1100"/>
                  <a:buFont typeface="Arial"/>
                  <a:buNone/>
                </a:pPr>
                <a:r>
                  <a:t/>
                </a:r>
                <a:endParaRPr sz="750">
                  <a:solidFill>
                    <a:srgbClr val="03363D"/>
                  </a:solidFill>
                  <a:latin typeface="Proxima Nova"/>
                  <a:ea typeface="Proxima Nova"/>
                  <a:cs typeface="Proxima Nova"/>
                  <a:sym typeface="Proxima Nova"/>
                </a:endParaRPr>
              </a:p>
              <a:p>
                <a:pPr indent="0" lvl="0" marL="0" marR="0" rtl="0" algn="l">
                  <a:lnSpc>
                    <a:spcPct val="110000"/>
                  </a:lnSpc>
                  <a:spcBef>
                    <a:spcPts val="0"/>
                  </a:spcBef>
                  <a:spcAft>
                    <a:spcPts val="0"/>
                  </a:spcAft>
                  <a:buClr>
                    <a:srgbClr val="03363D"/>
                  </a:buClr>
                  <a:buSzPts val="800"/>
                  <a:buFont typeface="Proxima Nova"/>
                  <a:buNone/>
                </a:pPr>
                <a:r>
                  <a:t/>
                </a:r>
                <a:endParaRPr sz="750">
                  <a:solidFill>
                    <a:srgbClr val="03363D"/>
                  </a:solidFill>
                  <a:latin typeface="Proxima Nova"/>
                  <a:ea typeface="Proxima Nova"/>
                  <a:cs typeface="Proxima Nova"/>
                  <a:sym typeface="Proxima Nova"/>
                </a:endParaRPr>
              </a:p>
            </p:txBody>
          </p:sp>
          <p:cxnSp>
            <p:nvCxnSpPr>
              <p:cNvPr id="1053" name="Google Shape;1053;p54"/>
              <p:cNvCxnSpPr/>
              <p:nvPr/>
            </p:nvCxnSpPr>
            <p:spPr>
              <a:xfrm>
                <a:off x="6158524" y="2361270"/>
                <a:ext cx="867900" cy="5400"/>
              </a:xfrm>
              <a:prstGeom prst="straightConnector1">
                <a:avLst/>
              </a:prstGeom>
              <a:noFill/>
              <a:ln cap="flat" cmpd="sng" w="9525">
                <a:solidFill>
                  <a:srgbClr val="03363D"/>
                </a:solidFill>
                <a:prstDash val="solid"/>
                <a:miter lim="400000"/>
                <a:headEnd len="med" w="med" type="oval"/>
                <a:tailEnd len="med" w="med" type="oval"/>
              </a:ln>
            </p:spPr>
          </p:cxnSp>
          <p:sp>
            <p:nvSpPr>
              <p:cNvPr id="1054" name="Google Shape;1054;p54"/>
              <p:cNvSpPr txBox="1"/>
              <p:nvPr/>
            </p:nvSpPr>
            <p:spPr>
              <a:xfrm>
                <a:off x="6092513" y="2419350"/>
                <a:ext cx="1152300" cy="152400"/>
              </a:xfrm>
              <a:prstGeom prst="rect">
                <a:avLst/>
              </a:prstGeom>
              <a:noFill/>
              <a:ln>
                <a:noFill/>
              </a:ln>
            </p:spPr>
            <p:txBody>
              <a:bodyPr anchorCtr="0" anchor="t" bIns="19050" lIns="19050" spcFirstLastPara="1" rIns="19050" wrap="square" tIns="19050">
                <a:noAutofit/>
              </a:bodyPr>
              <a:lstStyle/>
              <a:p>
                <a:pPr indent="0" lvl="0" marL="0" marR="0" rtl="0" algn="l">
                  <a:lnSpc>
                    <a:spcPct val="110000"/>
                  </a:lnSpc>
                  <a:spcBef>
                    <a:spcPts val="0"/>
                  </a:spcBef>
                  <a:spcAft>
                    <a:spcPts val="0"/>
                  </a:spcAft>
                  <a:buClr>
                    <a:schemeClr val="dk1"/>
                  </a:buClr>
                  <a:buSzPts val="1100"/>
                  <a:buFont typeface="Arial"/>
                  <a:buNone/>
                </a:pPr>
                <a:r>
                  <a:rPr b="1" lang="en" sz="750">
                    <a:solidFill>
                      <a:srgbClr val="03363D"/>
                    </a:solidFill>
                    <a:latin typeface="Proxima Nova"/>
                    <a:ea typeface="Proxima Nova"/>
                    <a:cs typeface="Proxima Nova"/>
                    <a:sym typeface="Proxima Nova"/>
                  </a:rPr>
                  <a:t>Build ML model  for customer segmentation</a:t>
                </a:r>
                <a:endParaRPr b="1" sz="750">
                  <a:solidFill>
                    <a:srgbClr val="03363D"/>
                  </a:solidFill>
                  <a:latin typeface="Proxima Nova"/>
                  <a:ea typeface="Proxima Nova"/>
                  <a:cs typeface="Proxima Nova"/>
                  <a:sym typeface="Proxima Nova"/>
                </a:endParaRPr>
              </a:p>
              <a:p>
                <a:pPr indent="0" lvl="0" marL="0" marR="0" rtl="0" algn="l">
                  <a:lnSpc>
                    <a:spcPct val="110000"/>
                  </a:lnSpc>
                  <a:spcBef>
                    <a:spcPts val="0"/>
                  </a:spcBef>
                  <a:spcAft>
                    <a:spcPts val="0"/>
                  </a:spcAft>
                  <a:buClr>
                    <a:schemeClr val="dk1"/>
                  </a:buClr>
                  <a:buSzPts val="1100"/>
                  <a:buFont typeface="Arial"/>
                  <a:buNone/>
                </a:pPr>
                <a:r>
                  <a:t/>
                </a:r>
                <a:endParaRPr b="1" sz="750">
                  <a:solidFill>
                    <a:srgbClr val="03363D"/>
                  </a:solidFill>
                  <a:latin typeface="Proxima Nova"/>
                  <a:ea typeface="Proxima Nova"/>
                  <a:cs typeface="Proxima Nova"/>
                  <a:sym typeface="Proxima Nova"/>
                </a:endParaRPr>
              </a:p>
              <a:p>
                <a:pPr indent="0" lvl="0" marL="0" marR="0" rtl="0" algn="l">
                  <a:lnSpc>
                    <a:spcPct val="110000"/>
                  </a:lnSpc>
                  <a:spcBef>
                    <a:spcPts val="0"/>
                  </a:spcBef>
                  <a:spcAft>
                    <a:spcPts val="0"/>
                  </a:spcAft>
                  <a:buClr>
                    <a:srgbClr val="03363D"/>
                  </a:buClr>
                  <a:buSzPts val="800"/>
                  <a:buFont typeface="Proxima Nova"/>
                  <a:buNone/>
                </a:pPr>
                <a:r>
                  <a:t/>
                </a:r>
                <a:endParaRPr b="1" sz="750">
                  <a:solidFill>
                    <a:srgbClr val="03363D"/>
                  </a:solidFill>
                  <a:latin typeface="Proxima Nova"/>
                  <a:ea typeface="Proxima Nova"/>
                  <a:cs typeface="Proxima Nova"/>
                  <a:sym typeface="Proxima Nova"/>
                </a:endParaRPr>
              </a:p>
            </p:txBody>
          </p:sp>
          <p:sp>
            <p:nvSpPr>
              <p:cNvPr id="1055" name="Google Shape;1055;p54"/>
              <p:cNvSpPr txBox="1"/>
              <p:nvPr/>
            </p:nvSpPr>
            <p:spPr>
              <a:xfrm>
                <a:off x="2928725" y="3788775"/>
                <a:ext cx="956700" cy="314100"/>
              </a:xfrm>
              <a:prstGeom prst="rect">
                <a:avLst/>
              </a:prstGeom>
              <a:noFill/>
              <a:ln>
                <a:noFill/>
              </a:ln>
            </p:spPr>
            <p:txBody>
              <a:bodyPr anchorCtr="0" anchor="t" bIns="19050" lIns="19050" spcFirstLastPara="1" rIns="19050" wrap="square" tIns="19050">
                <a:noAutofit/>
              </a:bodyPr>
              <a:lstStyle/>
              <a:p>
                <a:pPr indent="0" lvl="0" marL="0" rtl="0" algn="ctr">
                  <a:spcBef>
                    <a:spcPts val="0"/>
                  </a:spcBef>
                  <a:spcAft>
                    <a:spcPts val="0"/>
                  </a:spcAft>
                  <a:buClr>
                    <a:schemeClr val="dk1"/>
                  </a:buClr>
                  <a:buSzPts val="1100"/>
                  <a:buFont typeface="Arial"/>
                  <a:buNone/>
                </a:pPr>
                <a:r>
                  <a:rPr lang="en" sz="900">
                    <a:solidFill>
                      <a:srgbClr val="434343"/>
                    </a:solidFill>
                    <a:latin typeface="EB Garamond"/>
                    <a:ea typeface="EB Garamond"/>
                    <a:cs typeface="EB Garamond"/>
                    <a:sym typeface="EB Garamond"/>
                  </a:rPr>
                  <a:t>Slave &amp; Master Server Setup</a:t>
                </a:r>
                <a:endParaRPr sz="900">
                  <a:solidFill>
                    <a:schemeClr val="dk1"/>
                  </a:solidFill>
                </a:endParaRPr>
              </a:p>
              <a:p>
                <a:pPr indent="0" lvl="0" marL="0" marR="0" rtl="0" algn="l">
                  <a:lnSpc>
                    <a:spcPct val="110000"/>
                  </a:lnSpc>
                  <a:spcBef>
                    <a:spcPts val="0"/>
                  </a:spcBef>
                  <a:spcAft>
                    <a:spcPts val="0"/>
                  </a:spcAft>
                  <a:buClr>
                    <a:srgbClr val="03363D"/>
                  </a:buClr>
                  <a:buSzPts val="800"/>
                  <a:buFont typeface="Proxima Nova"/>
                  <a:buNone/>
                </a:pPr>
                <a:r>
                  <a:t/>
                </a:r>
                <a:endParaRPr sz="750">
                  <a:solidFill>
                    <a:srgbClr val="03363D"/>
                  </a:solidFill>
                  <a:latin typeface="Proxima Nova"/>
                  <a:ea typeface="Proxima Nova"/>
                  <a:cs typeface="Proxima Nova"/>
                  <a:sym typeface="Proxima Nova"/>
                </a:endParaRPr>
              </a:p>
            </p:txBody>
          </p:sp>
          <p:cxnSp>
            <p:nvCxnSpPr>
              <p:cNvPr id="1056" name="Google Shape;1056;p54"/>
              <p:cNvCxnSpPr/>
              <p:nvPr/>
            </p:nvCxnSpPr>
            <p:spPr>
              <a:xfrm>
                <a:off x="2940324" y="4564607"/>
                <a:ext cx="867900" cy="5400"/>
              </a:xfrm>
              <a:prstGeom prst="straightConnector1">
                <a:avLst/>
              </a:prstGeom>
              <a:noFill/>
              <a:ln cap="flat" cmpd="sng" w="9525">
                <a:solidFill>
                  <a:srgbClr val="03363D"/>
                </a:solidFill>
                <a:prstDash val="solid"/>
                <a:miter lim="400000"/>
                <a:headEnd len="med" w="med" type="oval"/>
                <a:tailEnd len="med" w="med" type="oval"/>
              </a:ln>
            </p:spPr>
          </p:cxnSp>
          <p:sp>
            <p:nvSpPr>
              <p:cNvPr id="1057" name="Google Shape;1057;p54"/>
              <p:cNvSpPr txBox="1"/>
              <p:nvPr/>
            </p:nvSpPr>
            <p:spPr>
              <a:xfrm>
                <a:off x="2937675" y="4597663"/>
                <a:ext cx="1029600" cy="232800"/>
              </a:xfrm>
              <a:prstGeom prst="rect">
                <a:avLst/>
              </a:prstGeom>
              <a:noFill/>
              <a:ln>
                <a:noFill/>
              </a:ln>
            </p:spPr>
            <p:txBody>
              <a:bodyPr anchorCtr="0" anchor="t" bIns="19050" lIns="19050" spcFirstLastPara="1" rIns="19050" wrap="square" tIns="19050">
                <a:noAutofit/>
              </a:bodyPr>
              <a:lstStyle/>
              <a:p>
                <a:pPr indent="0" lvl="0" marL="0" marR="0" rtl="0" algn="l">
                  <a:lnSpc>
                    <a:spcPct val="110000"/>
                  </a:lnSpc>
                  <a:spcBef>
                    <a:spcPts val="0"/>
                  </a:spcBef>
                  <a:spcAft>
                    <a:spcPts val="0"/>
                  </a:spcAft>
                  <a:buClr>
                    <a:schemeClr val="dk1"/>
                  </a:buClr>
                  <a:buSzPts val="1100"/>
                  <a:buFont typeface="Arial"/>
                  <a:buNone/>
                </a:pPr>
                <a:r>
                  <a:rPr lang="en" sz="750">
                    <a:solidFill>
                      <a:srgbClr val="03363D"/>
                    </a:solidFill>
                    <a:latin typeface="Proxima Nova"/>
                    <a:ea typeface="Proxima Nova"/>
                    <a:cs typeface="Proxima Nova"/>
                    <a:sym typeface="Proxima Nova"/>
                  </a:rPr>
                  <a:t>Start Spark Services</a:t>
                </a:r>
                <a:endParaRPr sz="750">
                  <a:solidFill>
                    <a:srgbClr val="03363D"/>
                  </a:solidFill>
                  <a:latin typeface="Proxima Nova"/>
                  <a:ea typeface="Proxima Nova"/>
                  <a:cs typeface="Proxima Nova"/>
                  <a:sym typeface="Proxima Nova"/>
                </a:endParaRPr>
              </a:p>
              <a:p>
                <a:pPr indent="0" lvl="0" marL="0" marR="0" rtl="0" algn="l">
                  <a:lnSpc>
                    <a:spcPct val="110000"/>
                  </a:lnSpc>
                  <a:spcBef>
                    <a:spcPts val="0"/>
                  </a:spcBef>
                  <a:spcAft>
                    <a:spcPts val="0"/>
                  </a:spcAft>
                  <a:buClr>
                    <a:schemeClr val="dk1"/>
                  </a:buClr>
                  <a:buSzPts val="1100"/>
                  <a:buFont typeface="Arial"/>
                  <a:buNone/>
                </a:pPr>
                <a:r>
                  <a:t/>
                </a:r>
                <a:endParaRPr sz="750">
                  <a:solidFill>
                    <a:srgbClr val="03363D"/>
                  </a:solidFill>
                  <a:latin typeface="Proxima Nova"/>
                  <a:ea typeface="Proxima Nova"/>
                  <a:cs typeface="Proxima Nova"/>
                  <a:sym typeface="Proxima Nova"/>
                </a:endParaRPr>
              </a:p>
              <a:p>
                <a:pPr indent="0" lvl="0" marL="0" marR="0" rtl="0" algn="l">
                  <a:lnSpc>
                    <a:spcPct val="110000"/>
                  </a:lnSpc>
                  <a:spcBef>
                    <a:spcPts val="0"/>
                  </a:spcBef>
                  <a:spcAft>
                    <a:spcPts val="0"/>
                  </a:spcAft>
                  <a:buClr>
                    <a:srgbClr val="03363D"/>
                  </a:buClr>
                  <a:buSzPts val="800"/>
                  <a:buFont typeface="Proxima Nova"/>
                  <a:buNone/>
                </a:pPr>
                <a:r>
                  <a:t/>
                </a:r>
                <a:endParaRPr sz="750">
                  <a:solidFill>
                    <a:srgbClr val="03363D"/>
                  </a:solidFill>
                  <a:latin typeface="Proxima Nova"/>
                  <a:ea typeface="Proxima Nova"/>
                  <a:cs typeface="Proxima Nova"/>
                  <a:sym typeface="Proxima Nova"/>
                </a:endParaRPr>
              </a:p>
            </p:txBody>
          </p:sp>
          <p:cxnSp>
            <p:nvCxnSpPr>
              <p:cNvPr id="1058" name="Google Shape;1058;p54"/>
              <p:cNvCxnSpPr/>
              <p:nvPr/>
            </p:nvCxnSpPr>
            <p:spPr>
              <a:xfrm flipH="1" rot="10800000">
                <a:off x="3970884" y="3057355"/>
                <a:ext cx="956700" cy="1200"/>
              </a:xfrm>
              <a:prstGeom prst="straightConnector1">
                <a:avLst/>
              </a:prstGeom>
              <a:noFill/>
              <a:ln cap="flat" cmpd="sng" w="9525">
                <a:solidFill>
                  <a:srgbClr val="03363D"/>
                </a:solidFill>
                <a:prstDash val="solid"/>
                <a:miter lim="400000"/>
                <a:headEnd len="med" w="med" type="oval"/>
                <a:tailEnd len="med" w="med" type="oval"/>
              </a:ln>
            </p:spPr>
          </p:cxnSp>
          <p:sp>
            <p:nvSpPr>
              <p:cNvPr id="1059" name="Google Shape;1059;p54"/>
              <p:cNvSpPr txBox="1"/>
              <p:nvPr/>
            </p:nvSpPr>
            <p:spPr>
              <a:xfrm>
                <a:off x="3992647" y="3138452"/>
                <a:ext cx="951900" cy="150000"/>
              </a:xfrm>
              <a:prstGeom prst="rect">
                <a:avLst/>
              </a:prstGeom>
              <a:noFill/>
              <a:ln>
                <a:noFill/>
              </a:ln>
            </p:spPr>
            <p:txBody>
              <a:bodyPr anchorCtr="0" anchor="t" bIns="19050" lIns="19050" spcFirstLastPara="1" rIns="19050" wrap="square" tIns="19050">
                <a:noAutofit/>
              </a:bodyPr>
              <a:lstStyle/>
              <a:p>
                <a:pPr indent="0" lvl="0" marL="0" marR="0" rtl="0" algn="l">
                  <a:lnSpc>
                    <a:spcPct val="110000"/>
                  </a:lnSpc>
                  <a:spcBef>
                    <a:spcPts val="0"/>
                  </a:spcBef>
                  <a:spcAft>
                    <a:spcPts val="0"/>
                  </a:spcAft>
                  <a:buClr>
                    <a:schemeClr val="dk1"/>
                  </a:buClr>
                  <a:buSzPts val="1100"/>
                  <a:buFont typeface="Arial"/>
                  <a:buNone/>
                </a:pPr>
                <a:r>
                  <a:rPr lang="en" sz="750">
                    <a:solidFill>
                      <a:srgbClr val="03363D"/>
                    </a:solidFill>
                    <a:latin typeface="Proxima Nova"/>
                    <a:ea typeface="Proxima Nova"/>
                    <a:cs typeface="Proxima Nova"/>
                    <a:sym typeface="Proxima Nova"/>
                  </a:rPr>
                  <a:t>Set environment variables</a:t>
                </a:r>
                <a:endParaRPr sz="750">
                  <a:solidFill>
                    <a:srgbClr val="03363D"/>
                  </a:solidFill>
                  <a:latin typeface="Proxima Nova"/>
                  <a:ea typeface="Proxima Nova"/>
                  <a:cs typeface="Proxima Nova"/>
                  <a:sym typeface="Proxima Nova"/>
                </a:endParaRPr>
              </a:p>
              <a:p>
                <a:pPr indent="0" lvl="0" marL="0" marR="0" rtl="0" algn="l">
                  <a:lnSpc>
                    <a:spcPct val="110000"/>
                  </a:lnSpc>
                  <a:spcBef>
                    <a:spcPts val="0"/>
                  </a:spcBef>
                  <a:spcAft>
                    <a:spcPts val="0"/>
                  </a:spcAft>
                  <a:buClr>
                    <a:schemeClr val="dk1"/>
                  </a:buClr>
                  <a:buSzPts val="1100"/>
                  <a:buFont typeface="Arial"/>
                  <a:buNone/>
                </a:pPr>
                <a:r>
                  <a:t/>
                </a:r>
                <a:endParaRPr sz="750">
                  <a:solidFill>
                    <a:srgbClr val="03363D"/>
                  </a:solidFill>
                  <a:latin typeface="Proxima Nova"/>
                  <a:ea typeface="Proxima Nova"/>
                  <a:cs typeface="Proxima Nova"/>
                  <a:sym typeface="Proxima Nova"/>
                </a:endParaRPr>
              </a:p>
              <a:p>
                <a:pPr indent="0" lvl="0" marL="0" marR="0" rtl="0" algn="l">
                  <a:lnSpc>
                    <a:spcPct val="110000"/>
                  </a:lnSpc>
                  <a:spcBef>
                    <a:spcPts val="0"/>
                  </a:spcBef>
                  <a:spcAft>
                    <a:spcPts val="0"/>
                  </a:spcAft>
                  <a:buClr>
                    <a:srgbClr val="03363D"/>
                  </a:buClr>
                  <a:buSzPts val="800"/>
                  <a:buFont typeface="Proxima Nova"/>
                  <a:buNone/>
                </a:pPr>
                <a:r>
                  <a:t/>
                </a:r>
                <a:endParaRPr sz="750">
                  <a:solidFill>
                    <a:srgbClr val="03363D"/>
                  </a:solidFill>
                  <a:latin typeface="Proxima Nova"/>
                  <a:ea typeface="Proxima Nova"/>
                  <a:cs typeface="Proxima Nova"/>
                  <a:sym typeface="Proxima Nova"/>
                </a:endParaRPr>
              </a:p>
            </p:txBody>
          </p:sp>
          <p:sp>
            <p:nvSpPr>
              <p:cNvPr id="1060" name="Google Shape;1060;p54"/>
              <p:cNvSpPr txBox="1"/>
              <p:nvPr/>
            </p:nvSpPr>
            <p:spPr>
              <a:xfrm>
                <a:off x="3927525" y="3797900"/>
                <a:ext cx="1263000" cy="4272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0"/>
                  </a:spcBef>
                  <a:spcAft>
                    <a:spcPts val="0"/>
                  </a:spcAft>
                  <a:buNone/>
                </a:pPr>
                <a:r>
                  <a:rPr lang="en" sz="750">
                    <a:solidFill>
                      <a:srgbClr val="03363D"/>
                    </a:solidFill>
                    <a:latin typeface="Proxima Nova"/>
                    <a:ea typeface="Proxima Nova"/>
                    <a:cs typeface="Proxima Nova"/>
                    <a:sym typeface="Proxima Nova"/>
                  </a:rPr>
                  <a:t>validate the services running in nodes</a:t>
                </a:r>
                <a:endParaRPr sz="750">
                  <a:solidFill>
                    <a:srgbClr val="03363D"/>
                  </a:solidFill>
                  <a:latin typeface="Proxima Nova"/>
                  <a:ea typeface="Proxima Nova"/>
                  <a:cs typeface="Proxima Nova"/>
                  <a:sym typeface="Proxima Nova"/>
                </a:endParaRPr>
              </a:p>
            </p:txBody>
          </p:sp>
          <p:sp>
            <p:nvSpPr>
              <p:cNvPr id="1061" name="Google Shape;1061;p54"/>
              <p:cNvSpPr txBox="1"/>
              <p:nvPr/>
            </p:nvSpPr>
            <p:spPr>
              <a:xfrm>
                <a:off x="4058425" y="4384025"/>
                <a:ext cx="912300" cy="30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50">
                    <a:latin typeface="Proxima Nova"/>
                    <a:ea typeface="Proxima Nova"/>
                    <a:cs typeface="Proxima Nova"/>
                    <a:sym typeface="Proxima Nova"/>
                  </a:rPr>
                  <a:t>Run queries </a:t>
                </a:r>
                <a:endParaRPr sz="750">
                  <a:latin typeface="Proxima Nova"/>
                  <a:ea typeface="Proxima Nova"/>
                  <a:cs typeface="Proxima Nova"/>
                  <a:sym typeface="Proxima Nova"/>
                </a:endParaRPr>
              </a:p>
            </p:txBody>
          </p:sp>
          <p:cxnSp>
            <p:nvCxnSpPr>
              <p:cNvPr id="1062" name="Google Shape;1062;p54"/>
              <p:cNvCxnSpPr/>
              <p:nvPr/>
            </p:nvCxnSpPr>
            <p:spPr>
              <a:xfrm flipH="1" rot="10800000">
                <a:off x="5037543" y="3720113"/>
                <a:ext cx="951900" cy="1200"/>
              </a:xfrm>
              <a:prstGeom prst="straightConnector1">
                <a:avLst/>
              </a:prstGeom>
              <a:noFill/>
              <a:ln cap="flat" cmpd="sng" w="9525">
                <a:solidFill>
                  <a:srgbClr val="03363D"/>
                </a:solidFill>
                <a:prstDash val="solid"/>
                <a:miter lim="400000"/>
                <a:headEnd len="med" w="med" type="oval"/>
                <a:tailEnd len="med" w="med" type="oval"/>
              </a:ln>
            </p:spPr>
          </p:cxnSp>
          <p:sp>
            <p:nvSpPr>
              <p:cNvPr id="1063" name="Google Shape;1063;p54"/>
              <p:cNvSpPr txBox="1"/>
              <p:nvPr/>
            </p:nvSpPr>
            <p:spPr>
              <a:xfrm>
                <a:off x="5190522" y="3846275"/>
                <a:ext cx="612900" cy="229200"/>
              </a:xfrm>
              <a:prstGeom prst="rect">
                <a:avLst/>
              </a:prstGeom>
              <a:noFill/>
              <a:ln>
                <a:noFill/>
              </a:ln>
            </p:spPr>
            <p:txBody>
              <a:bodyPr anchorCtr="0" anchor="t" bIns="19050" lIns="19050" spcFirstLastPara="1" rIns="19050" wrap="square" tIns="19050">
                <a:noAutofit/>
              </a:bodyPr>
              <a:lstStyle/>
              <a:p>
                <a:pPr indent="0" lvl="0" marL="0" marR="0" rtl="0" algn="l">
                  <a:lnSpc>
                    <a:spcPct val="110000"/>
                  </a:lnSpc>
                  <a:spcBef>
                    <a:spcPts val="0"/>
                  </a:spcBef>
                  <a:spcAft>
                    <a:spcPts val="0"/>
                  </a:spcAft>
                  <a:buClr>
                    <a:srgbClr val="03363D"/>
                  </a:buClr>
                  <a:buSzPts val="800"/>
                  <a:buFont typeface="Proxima Nova"/>
                  <a:buNone/>
                </a:pPr>
                <a:r>
                  <a:rPr lang="en" sz="750">
                    <a:solidFill>
                      <a:srgbClr val="03363D"/>
                    </a:solidFill>
                    <a:latin typeface="Proxima Nova"/>
                    <a:ea typeface="Proxima Nova"/>
                    <a:cs typeface="Proxima Nova"/>
                    <a:sym typeface="Proxima Nova"/>
                  </a:rPr>
                  <a:t>Clean data</a:t>
                </a:r>
                <a:endParaRPr sz="750">
                  <a:solidFill>
                    <a:srgbClr val="03363D"/>
                  </a:solidFill>
                  <a:latin typeface="Proxima Nova"/>
                  <a:ea typeface="Proxima Nova"/>
                  <a:cs typeface="Proxima Nova"/>
                  <a:sym typeface="Proxima Nova"/>
                </a:endParaRPr>
              </a:p>
            </p:txBody>
          </p:sp>
          <p:cxnSp>
            <p:nvCxnSpPr>
              <p:cNvPr id="1064" name="Google Shape;1064;p54"/>
              <p:cNvCxnSpPr/>
              <p:nvPr/>
            </p:nvCxnSpPr>
            <p:spPr>
              <a:xfrm>
                <a:off x="7445250" y="3037321"/>
                <a:ext cx="618900" cy="2400"/>
              </a:xfrm>
              <a:prstGeom prst="straightConnector1">
                <a:avLst/>
              </a:prstGeom>
              <a:noFill/>
              <a:ln cap="flat" cmpd="sng" w="9525">
                <a:solidFill>
                  <a:srgbClr val="03363D"/>
                </a:solidFill>
                <a:prstDash val="solid"/>
                <a:miter lim="400000"/>
                <a:headEnd len="med" w="med" type="oval"/>
                <a:tailEnd len="med" w="med" type="oval"/>
              </a:ln>
            </p:spPr>
          </p:cxnSp>
          <p:sp>
            <p:nvSpPr>
              <p:cNvPr id="1065" name="Google Shape;1065;p54"/>
              <p:cNvSpPr txBox="1"/>
              <p:nvPr/>
            </p:nvSpPr>
            <p:spPr>
              <a:xfrm>
                <a:off x="7445624" y="3085075"/>
                <a:ext cx="867900" cy="273600"/>
              </a:xfrm>
              <a:prstGeom prst="rect">
                <a:avLst/>
              </a:prstGeom>
              <a:noFill/>
              <a:ln>
                <a:noFill/>
              </a:ln>
            </p:spPr>
            <p:txBody>
              <a:bodyPr anchorCtr="0" anchor="t" bIns="19050" lIns="19050" spcFirstLastPara="1" rIns="19050" wrap="square" tIns="19050">
                <a:noAutofit/>
              </a:bodyPr>
              <a:lstStyle/>
              <a:p>
                <a:pPr indent="0" lvl="0" marL="0" marR="0" rtl="0" algn="l">
                  <a:lnSpc>
                    <a:spcPct val="110000"/>
                  </a:lnSpc>
                  <a:spcBef>
                    <a:spcPts val="0"/>
                  </a:spcBef>
                  <a:spcAft>
                    <a:spcPts val="0"/>
                  </a:spcAft>
                  <a:buClr>
                    <a:schemeClr val="dk1"/>
                  </a:buClr>
                  <a:buSzPts val="1100"/>
                  <a:buFont typeface="Arial"/>
                  <a:buNone/>
                </a:pPr>
                <a:r>
                  <a:rPr lang="en" sz="750">
                    <a:solidFill>
                      <a:srgbClr val="03363D"/>
                    </a:solidFill>
                    <a:latin typeface="Proxima Nova"/>
                    <a:ea typeface="Proxima Nova"/>
                    <a:cs typeface="Proxima Nova"/>
                    <a:sym typeface="Proxima Nova"/>
                  </a:rPr>
                  <a:t>Update API document</a:t>
                </a:r>
                <a:endParaRPr sz="750">
                  <a:solidFill>
                    <a:srgbClr val="03363D"/>
                  </a:solidFill>
                  <a:latin typeface="Proxima Nova"/>
                  <a:ea typeface="Proxima Nova"/>
                  <a:cs typeface="Proxima Nova"/>
                  <a:sym typeface="Proxima Nova"/>
                </a:endParaRPr>
              </a:p>
            </p:txBody>
          </p:sp>
          <p:cxnSp>
            <p:nvCxnSpPr>
              <p:cNvPr id="1066" name="Google Shape;1066;p54"/>
              <p:cNvCxnSpPr/>
              <p:nvPr/>
            </p:nvCxnSpPr>
            <p:spPr>
              <a:xfrm flipH="1" rot="10800000">
                <a:off x="7380099" y="3734762"/>
                <a:ext cx="951900" cy="1200"/>
              </a:xfrm>
              <a:prstGeom prst="straightConnector1">
                <a:avLst/>
              </a:prstGeom>
              <a:noFill/>
              <a:ln cap="flat" cmpd="sng" w="9525">
                <a:solidFill>
                  <a:srgbClr val="03363D"/>
                </a:solidFill>
                <a:prstDash val="solid"/>
                <a:miter lim="400000"/>
                <a:headEnd len="med" w="med" type="oval"/>
                <a:tailEnd len="med" w="med" type="oval"/>
              </a:ln>
            </p:spPr>
          </p:cxnSp>
          <p:cxnSp>
            <p:nvCxnSpPr>
              <p:cNvPr id="1067" name="Google Shape;1067;p54"/>
              <p:cNvCxnSpPr/>
              <p:nvPr/>
            </p:nvCxnSpPr>
            <p:spPr>
              <a:xfrm flipH="1" rot="10800000">
                <a:off x="7303899" y="4344362"/>
                <a:ext cx="951900" cy="1200"/>
              </a:xfrm>
              <a:prstGeom prst="straightConnector1">
                <a:avLst/>
              </a:prstGeom>
              <a:noFill/>
              <a:ln cap="flat" cmpd="sng" w="9525">
                <a:solidFill>
                  <a:srgbClr val="03363D"/>
                </a:solidFill>
                <a:prstDash val="solid"/>
                <a:miter lim="400000"/>
                <a:headEnd len="med" w="med" type="oval"/>
                <a:tailEnd len="med" w="med" type="oval"/>
              </a:ln>
            </p:spPr>
          </p:cxnSp>
          <p:sp>
            <p:nvSpPr>
              <p:cNvPr id="1068" name="Google Shape;1068;p54"/>
              <p:cNvSpPr txBox="1"/>
              <p:nvPr/>
            </p:nvSpPr>
            <p:spPr>
              <a:xfrm>
                <a:off x="7324118" y="4455868"/>
                <a:ext cx="1024500" cy="229200"/>
              </a:xfrm>
              <a:prstGeom prst="rect">
                <a:avLst/>
              </a:prstGeom>
              <a:noFill/>
              <a:ln>
                <a:noFill/>
              </a:ln>
            </p:spPr>
            <p:txBody>
              <a:bodyPr anchorCtr="0" anchor="t" bIns="19050" lIns="19050" spcFirstLastPara="1" rIns="19050" wrap="square" tIns="19050">
                <a:noAutofit/>
              </a:bodyPr>
              <a:lstStyle/>
              <a:p>
                <a:pPr indent="0" lvl="0" marL="0" marR="0" rtl="0" algn="l">
                  <a:lnSpc>
                    <a:spcPct val="110000"/>
                  </a:lnSpc>
                  <a:spcBef>
                    <a:spcPts val="0"/>
                  </a:spcBef>
                  <a:spcAft>
                    <a:spcPts val="0"/>
                  </a:spcAft>
                  <a:buClr>
                    <a:schemeClr val="dk1"/>
                  </a:buClr>
                  <a:buSzPts val="1100"/>
                  <a:buFont typeface="Arial"/>
                  <a:buNone/>
                </a:pPr>
                <a:r>
                  <a:rPr lang="en" sz="750">
                    <a:solidFill>
                      <a:srgbClr val="03363D"/>
                    </a:solidFill>
                    <a:latin typeface="Proxima Nova"/>
                    <a:ea typeface="Proxima Nova"/>
                    <a:cs typeface="Proxima Nova"/>
                    <a:sym typeface="Proxima Nova"/>
                  </a:rPr>
                  <a:t>Business decision based on insights</a:t>
                </a:r>
                <a:endParaRPr sz="750">
                  <a:solidFill>
                    <a:srgbClr val="03363D"/>
                  </a:solidFill>
                  <a:latin typeface="Proxima Nova"/>
                  <a:ea typeface="Proxima Nova"/>
                  <a:cs typeface="Proxima Nova"/>
                  <a:sym typeface="Proxima Nova"/>
                </a:endParaRPr>
              </a:p>
              <a:p>
                <a:pPr indent="0" lvl="0" marL="0" marR="0" rtl="0" algn="l">
                  <a:lnSpc>
                    <a:spcPct val="110000"/>
                  </a:lnSpc>
                  <a:spcBef>
                    <a:spcPts val="0"/>
                  </a:spcBef>
                  <a:spcAft>
                    <a:spcPts val="0"/>
                  </a:spcAft>
                  <a:buClr>
                    <a:schemeClr val="dk1"/>
                  </a:buClr>
                  <a:buSzPts val="1100"/>
                  <a:buFont typeface="Arial"/>
                  <a:buNone/>
                </a:pPr>
                <a:r>
                  <a:t/>
                </a:r>
                <a:endParaRPr sz="750">
                  <a:solidFill>
                    <a:srgbClr val="03363D"/>
                  </a:solidFill>
                  <a:latin typeface="Proxima Nova"/>
                  <a:ea typeface="Proxima Nova"/>
                  <a:cs typeface="Proxima Nova"/>
                  <a:sym typeface="Proxima Nova"/>
                </a:endParaRPr>
              </a:p>
              <a:p>
                <a:pPr indent="0" lvl="0" marL="0" marR="0" rtl="0" algn="l">
                  <a:lnSpc>
                    <a:spcPct val="110000"/>
                  </a:lnSpc>
                  <a:spcBef>
                    <a:spcPts val="0"/>
                  </a:spcBef>
                  <a:spcAft>
                    <a:spcPts val="0"/>
                  </a:spcAft>
                  <a:buClr>
                    <a:srgbClr val="03363D"/>
                  </a:buClr>
                  <a:buSzPts val="800"/>
                  <a:buFont typeface="Proxima Nova"/>
                  <a:buNone/>
                </a:pPr>
                <a:r>
                  <a:t/>
                </a:r>
                <a:endParaRPr sz="750">
                  <a:solidFill>
                    <a:srgbClr val="03363D"/>
                  </a:solidFill>
                  <a:latin typeface="Proxima Nova"/>
                  <a:ea typeface="Proxima Nova"/>
                  <a:cs typeface="Proxima Nova"/>
                  <a:sym typeface="Proxima Nova"/>
                </a:endParaRPr>
              </a:p>
            </p:txBody>
          </p:sp>
        </p:gr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55"/>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Burn Up Chart</a:t>
            </a:r>
            <a:endParaRPr/>
          </a:p>
        </p:txBody>
      </p:sp>
      <p:sp>
        <p:nvSpPr>
          <p:cNvPr id="1074" name="Google Shape;1074;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75" name="Google Shape;1075;p55"/>
          <p:cNvPicPr preferRelativeResize="0"/>
          <p:nvPr/>
        </p:nvPicPr>
        <p:blipFill>
          <a:blip r:embed="rId3">
            <a:alphaModFix/>
          </a:blip>
          <a:stretch>
            <a:fillRect/>
          </a:stretch>
        </p:blipFill>
        <p:spPr>
          <a:xfrm>
            <a:off x="2209800" y="1186500"/>
            <a:ext cx="5498261" cy="3804601"/>
          </a:xfrm>
          <a:prstGeom prst="rect">
            <a:avLst/>
          </a:prstGeom>
          <a:noFill/>
          <a:ln>
            <a:noFill/>
          </a:ln>
        </p:spPr>
      </p:pic>
      <p:sp>
        <p:nvSpPr>
          <p:cNvPr id="1076" name="Google Shape;1076;p55"/>
          <p:cNvSpPr txBox="1"/>
          <p:nvPr/>
        </p:nvSpPr>
        <p:spPr>
          <a:xfrm>
            <a:off x="8079825" y="1497725"/>
            <a:ext cx="1014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t>X - axis</a:t>
            </a:r>
            <a:r>
              <a:rPr lang="en" sz="900"/>
              <a:t> : Sprints</a:t>
            </a:r>
            <a:endParaRPr sz="900"/>
          </a:p>
          <a:p>
            <a:pPr indent="0" lvl="0" marL="0" rtl="0" algn="l">
              <a:spcBef>
                <a:spcPts val="0"/>
              </a:spcBef>
              <a:spcAft>
                <a:spcPts val="0"/>
              </a:spcAft>
              <a:buNone/>
            </a:pPr>
            <a:r>
              <a:rPr b="1" lang="en" sz="900"/>
              <a:t>Y - axis</a:t>
            </a:r>
            <a:r>
              <a:rPr lang="en" sz="900"/>
              <a:t> : points (project)</a:t>
            </a:r>
            <a:endParaRPr sz="9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56"/>
          <p:cNvSpPr txBox="1"/>
          <p:nvPr>
            <p:ph idx="1" type="body"/>
          </p:nvPr>
        </p:nvSpPr>
        <p:spPr>
          <a:xfrm>
            <a:off x="311700" y="575275"/>
            <a:ext cx="8520600" cy="3416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3000">
                <a:solidFill>
                  <a:schemeClr val="dk1"/>
                </a:solidFill>
                <a:latin typeface="Montserrat"/>
                <a:ea typeface="Montserrat"/>
                <a:cs typeface="Montserrat"/>
                <a:sym typeface="Montserrat"/>
              </a:rPr>
              <a:t>ROI &amp; ROV</a:t>
            </a:r>
            <a:endParaRPr b="1" sz="3000">
              <a:solidFill>
                <a:schemeClr val="dk1"/>
              </a:solidFill>
              <a:latin typeface="Montserrat"/>
              <a:ea typeface="Montserrat"/>
              <a:cs typeface="Montserrat"/>
              <a:sym typeface="Montserrat"/>
            </a:endParaRPr>
          </a:p>
        </p:txBody>
      </p:sp>
      <p:sp>
        <p:nvSpPr>
          <p:cNvPr id="1082" name="Google Shape;1082;p5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83" name="Google Shape;1083;p56"/>
          <p:cNvPicPr preferRelativeResize="0"/>
          <p:nvPr/>
        </p:nvPicPr>
        <p:blipFill>
          <a:blip r:embed="rId3">
            <a:alphaModFix/>
          </a:blip>
          <a:stretch>
            <a:fillRect/>
          </a:stretch>
        </p:blipFill>
        <p:spPr>
          <a:xfrm>
            <a:off x="1995863" y="1501925"/>
            <a:ext cx="5152261" cy="3030474"/>
          </a:xfrm>
          <a:prstGeom prst="rect">
            <a:avLst/>
          </a:prstGeom>
          <a:noFill/>
          <a:ln>
            <a:noFill/>
          </a:ln>
        </p:spPr>
      </p:pic>
      <p:sp>
        <p:nvSpPr>
          <p:cNvPr id="1084" name="Google Shape;1084;p56"/>
          <p:cNvSpPr/>
          <p:nvPr/>
        </p:nvSpPr>
        <p:spPr>
          <a:xfrm>
            <a:off x="8124645" y="3736010"/>
            <a:ext cx="711615" cy="1192282"/>
          </a:xfrm>
          <a:custGeom>
            <a:rect b="b" l="l" r="r" t="t"/>
            <a:pathLst>
              <a:path extrusionOk="0" h="50371" w="30064">
                <a:moveTo>
                  <a:pt x="15034" y="1"/>
                </a:moveTo>
                <a:cubicBezTo>
                  <a:pt x="14716" y="1"/>
                  <a:pt x="14399" y="57"/>
                  <a:pt x="14096" y="171"/>
                </a:cubicBezTo>
                <a:cubicBezTo>
                  <a:pt x="11145" y="1148"/>
                  <a:pt x="10358" y="8034"/>
                  <a:pt x="10150" y="11614"/>
                </a:cubicBezTo>
                <a:cubicBezTo>
                  <a:pt x="10106" y="12369"/>
                  <a:pt x="9716" y="12953"/>
                  <a:pt x="9249" y="12953"/>
                </a:cubicBezTo>
                <a:cubicBezTo>
                  <a:pt x="9232" y="12953"/>
                  <a:pt x="9215" y="12952"/>
                  <a:pt x="9197" y="12951"/>
                </a:cubicBezTo>
                <a:cubicBezTo>
                  <a:pt x="9141" y="12946"/>
                  <a:pt x="9082" y="12943"/>
                  <a:pt x="9022" y="12943"/>
                </a:cubicBezTo>
                <a:cubicBezTo>
                  <a:pt x="7939" y="12943"/>
                  <a:pt x="6280" y="13762"/>
                  <a:pt x="5326" y="15294"/>
                </a:cubicBezTo>
                <a:cubicBezTo>
                  <a:pt x="3929" y="17538"/>
                  <a:pt x="4074" y="23910"/>
                  <a:pt x="4247" y="27122"/>
                </a:cubicBezTo>
                <a:cubicBezTo>
                  <a:pt x="4295" y="28002"/>
                  <a:pt x="3856" y="28713"/>
                  <a:pt x="3308" y="28713"/>
                </a:cubicBezTo>
                <a:cubicBezTo>
                  <a:pt x="3304" y="28713"/>
                  <a:pt x="3301" y="28713"/>
                  <a:pt x="3297" y="28713"/>
                </a:cubicBezTo>
                <a:cubicBezTo>
                  <a:pt x="3288" y="28712"/>
                  <a:pt x="3279" y="28712"/>
                  <a:pt x="3270" y="28712"/>
                </a:cubicBezTo>
                <a:cubicBezTo>
                  <a:pt x="1277" y="28712"/>
                  <a:pt x="578" y="32075"/>
                  <a:pt x="578" y="32075"/>
                </a:cubicBezTo>
                <a:cubicBezTo>
                  <a:pt x="82" y="33866"/>
                  <a:pt x="1" y="35689"/>
                  <a:pt x="228" y="37501"/>
                </a:cubicBezTo>
                <a:cubicBezTo>
                  <a:pt x="1304" y="46079"/>
                  <a:pt x="8158" y="50371"/>
                  <a:pt x="15017" y="50371"/>
                </a:cubicBezTo>
                <a:cubicBezTo>
                  <a:pt x="21864" y="50371"/>
                  <a:pt x="28714" y="46095"/>
                  <a:pt x="29828" y="37537"/>
                </a:cubicBezTo>
                <a:cubicBezTo>
                  <a:pt x="30064" y="35713"/>
                  <a:pt x="29988" y="33878"/>
                  <a:pt x="29489" y="32075"/>
                </a:cubicBezTo>
                <a:cubicBezTo>
                  <a:pt x="29489" y="32075"/>
                  <a:pt x="28791" y="28712"/>
                  <a:pt x="26797" y="28712"/>
                </a:cubicBezTo>
                <a:cubicBezTo>
                  <a:pt x="26788" y="28712"/>
                  <a:pt x="26779" y="28712"/>
                  <a:pt x="26770" y="28713"/>
                </a:cubicBezTo>
                <a:cubicBezTo>
                  <a:pt x="26767" y="28713"/>
                  <a:pt x="26763" y="28713"/>
                  <a:pt x="26760" y="28713"/>
                </a:cubicBezTo>
                <a:cubicBezTo>
                  <a:pt x="26214" y="28713"/>
                  <a:pt x="25773" y="28002"/>
                  <a:pt x="25821" y="27122"/>
                </a:cubicBezTo>
                <a:cubicBezTo>
                  <a:pt x="25993" y="23910"/>
                  <a:pt x="26141" y="17538"/>
                  <a:pt x="24741" y="15294"/>
                </a:cubicBezTo>
                <a:cubicBezTo>
                  <a:pt x="23787" y="13759"/>
                  <a:pt x="22129" y="12943"/>
                  <a:pt x="21046" y="12943"/>
                </a:cubicBezTo>
                <a:cubicBezTo>
                  <a:pt x="20986" y="12943"/>
                  <a:pt x="20927" y="12946"/>
                  <a:pt x="20870" y="12951"/>
                </a:cubicBezTo>
                <a:cubicBezTo>
                  <a:pt x="20853" y="12952"/>
                  <a:pt x="20835" y="12953"/>
                  <a:pt x="20818" y="12953"/>
                </a:cubicBezTo>
                <a:cubicBezTo>
                  <a:pt x="20351" y="12953"/>
                  <a:pt x="19961" y="12369"/>
                  <a:pt x="19918" y="11614"/>
                </a:cubicBezTo>
                <a:cubicBezTo>
                  <a:pt x="19709" y="8034"/>
                  <a:pt x="18923" y="1148"/>
                  <a:pt x="15971" y="171"/>
                </a:cubicBezTo>
                <a:cubicBezTo>
                  <a:pt x="15669" y="57"/>
                  <a:pt x="15351" y="1"/>
                  <a:pt x="150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6"/>
          <p:cNvSpPr/>
          <p:nvPr/>
        </p:nvSpPr>
        <p:spPr>
          <a:xfrm>
            <a:off x="8346273" y="4112419"/>
            <a:ext cx="258145" cy="1222627"/>
          </a:xfrm>
          <a:custGeom>
            <a:rect b="b" l="l" r="r" t="t"/>
            <a:pathLst>
              <a:path extrusionOk="0" h="51653" w="10906">
                <a:moveTo>
                  <a:pt x="5689" y="0"/>
                </a:moveTo>
                <a:cubicBezTo>
                  <a:pt x="5311" y="0"/>
                  <a:pt x="5005" y="306"/>
                  <a:pt x="5005" y="684"/>
                </a:cubicBezTo>
                <a:lnTo>
                  <a:pt x="5005" y="9641"/>
                </a:lnTo>
                <a:lnTo>
                  <a:pt x="887" y="4890"/>
                </a:lnTo>
                <a:cubicBezTo>
                  <a:pt x="792" y="4786"/>
                  <a:pt x="663" y="4734"/>
                  <a:pt x="534" y="4734"/>
                </a:cubicBezTo>
                <a:cubicBezTo>
                  <a:pt x="422" y="4734"/>
                  <a:pt x="311" y="4773"/>
                  <a:pt x="221" y="4851"/>
                </a:cubicBezTo>
                <a:cubicBezTo>
                  <a:pt x="25" y="5020"/>
                  <a:pt x="0" y="5314"/>
                  <a:pt x="164" y="5516"/>
                </a:cubicBezTo>
                <a:lnTo>
                  <a:pt x="5005" y="11096"/>
                </a:lnTo>
                <a:lnTo>
                  <a:pt x="5005" y="21399"/>
                </a:lnTo>
                <a:lnTo>
                  <a:pt x="1156" y="16781"/>
                </a:lnTo>
                <a:cubicBezTo>
                  <a:pt x="1058" y="16653"/>
                  <a:pt x="909" y="16585"/>
                  <a:pt x="759" y="16585"/>
                </a:cubicBezTo>
                <a:cubicBezTo>
                  <a:pt x="647" y="16585"/>
                  <a:pt x="535" y="16622"/>
                  <a:pt x="442" y="16700"/>
                </a:cubicBezTo>
                <a:cubicBezTo>
                  <a:pt x="224" y="16881"/>
                  <a:pt x="203" y="17205"/>
                  <a:pt x="391" y="17416"/>
                </a:cubicBezTo>
                <a:lnTo>
                  <a:pt x="5005" y="22953"/>
                </a:lnTo>
                <a:lnTo>
                  <a:pt x="5005" y="50969"/>
                </a:lnTo>
                <a:cubicBezTo>
                  <a:pt x="5005" y="51347"/>
                  <a:pt x="5311" y="51652"/>
                  <a:pt x="5689" y="51652"/>
                </a:cubicBezTo>
                <a:cubicBezTo>
                  <a:pt x="6064" y="51652"/>
                  <a:pt x="6369" y="51347"/>
                  <a:pt x="6369" y="50969"/>
                </a:cubicBezTo>
                <a:lnTo>
                  <a:pt x="6369" y="21689"/>
                </a:lnTo>
                <a:lnTo>
                  <a:pt x="10730" y="16660"/>
                </a:lnTo>
                <a:cubicBezTo>
                  <a:pt x="10905" y="16461"/>
                  <a:pt x="10881" y="16158"/>
                  <a:pt x="10682" y="15986"/>
                </a:cubicBezTo>
                <a:cubicBezTo>
                  <a:pt x="10593" y="15908"/>
                  <a:pt x="10482" y="15869"/>
                  <a:pt x="10371" y="15869"/>
                </a:cubicBezTo>
                <a:cubicBezTo>
                  <a:pt x="10238" y="15869"/>
                  <a:pt x="10105" y="15925"/>
                  <a:pt x="10010" y="16034"/>
                </a:cubicBezTo>
                <a:lnTo>
                  <a:pt x="6372" y="20232"/>
                </a:lnTo>
                <a:lnTo>
                  <a:pt x="6372" y="11162"/>
                </a:lnTo>
                <a:lnTo>
                  <a:pt x="10733" y="6136"/>
                </a:lnTo>
                <a:cubicBezTo>
                  <a:pt x="10905" y="5937"/>
                  <a:pt x="10884" y="5634"/>
                  <a:pt x="10685" y="5462"/>
                </a:cubicBezTo>
                <a:cubicBezTo>
                  <a:pt x="10594" y="5384"/>
                  <a:pt x="10483" y="5345"/>
                  <a:pt x="10372" y="5345"/>
                </a:cubicBezTo>
                <a:cubicBezTo>
                  <a:pt x="10238" y="5345"/>
                  <a:pt x="10105" y="5401"/>
                  <a:pt x="10010" y="5510"/>
                </a:cubicBezTo>
                <a:lnTo>
                  <a:pt x="6372" y="9705"/>
                </a:lnTo>
                <a:lnTo>
                  <a:pt x="6372" y="684"/>
                </a:lnTo>
                <a:cubicBezTo>
                  <a:pt x="6372" y="306"/>
                  <a:pt x="6064" y="0"/>
                  <a:pt x="568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6"/>
          <p:cNvSpPr/>
          <p:nvPr/>
        </p:nvSpPr>
        <p:spPr>
          <a:xfrm>
            <a:off x="76660" y="3453301"/>
            <a:ext cx="1081101" cy="1399756"/>
          </a:xfrm>
          <a:custGeom>
            <a:rect b="b" l="l" r="r" t="t"/>
            <a:pathLst>
              <a:path extrusionOk="0" h="65570" w="50643">
                <a:moveTo>
                  <a:pt x="25739" y="0"/>
                </a:moveTo>
                <a:cubicBezTo>
                  <a:pt x="25667" y="0"/>
                  <a:pt x="25596" y="1"/>
                  <a:pt x="25524" y="2"/>
                </a:cubicBezTo>
                <a:cubicBezTo>
                  <a:pt x="16739" y="108"/>
                  <a:pt x="9629" y="6736"/>
                  <a:pt x="9590" y="14932"/>
                </a:cubicBezTo>
                <a:cubicBezTo>
                  <a:pt x="9587" y="15255"/>
                  <a:pt x="9596" y="15576"/>
                  <a:pt x="9617" y="15893"/>
                </a:cubicBezTo>
                <a:cubicBezTo>
                  <a:pt x="9901" y="20378"/>
                  <a:pt x="8519" y="24796"/>
                  <a:pt x="5613" y="28386"/>
                </a:cubicBezTo>
                <a:cubicBezTo>
                  <a:pt x="1930" y="32928"/>
                  <a:pt x="0" y="38765"/>
                  <a:pt x="759" y="45037"/>
                </a:cubicBezTo>
                <a:cubicBezTo>
                  <a:pt x="2044" y="55682"/>
                  <a:pt x="11153" y="64170"/>
                  <a:pt x="22612" y="65407"/>
                </a:cubicBezTo>
                <a:cubicBezTo>
                  <a:pt x="23621" y="65516"/>
                  <a:pt x="24620" y="65569"/>
                  <a:pt x="25606" y="65569"/>
                </a:cubicBezTo>
                <a:cubicBezTo>
                  <a:pt x="39363" y="65569"/>
                  <a:pt x="50550" y="55243"/>
                  <a:pt x="50615" y="42451"/>
                </a:cubicBezTo>
                <a:cubicBezTo>
                  <a:pt x="50642" y="36969"/>
                  <a:pt x="48622" y="31921"/>
                  <a:pt x="45220" y="27935"/>
                </a:cubicBezTo>
                <a:cubicBezTo>
                  <a:pt x="42550" y="24799"/>
                  <a:pt x="41240" y="20838"/>
                  <a:pt x="41772" y="16870"/>
                </a:cubicBezTo>
                <a:cubicBezTo>
                  <a:pt x="41872" y="16132"/>
                  <a:pt x="41912" y="15388"/>
                  <a:pt x="41893" y="14644"/>
                </a:cubicBezTo>
                <a:cubicBezTo>
                  <a:pt x="41689" y="6537"/>
                  <a:pt x="34447" y="0"/>
                  <a:pt x="25739"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6"/>
          <p:cNvSpPr/>
          <p:nvPr/>
        </p:nvSpPr>
        <p:spPr>
          <a:xfrm>
            <a:off x="404800" y="3991678"/>
            <a:ext cx="433141" cy="1320556"/>
          </a:xfrm>
          <a:custGeom>
            <a:rect b="b" l="l" r="r" t="t"/>
            <a:pathLst>
              <a:path extrusionOk="0" h="61860" w="20290">
                <a:moveTo>
                  <a:pt x="10419" y="1"/>
                </a:moveTo>
                <a:cubicBezTo>
                  <a:pt x="9684" y="1"/>
                  <a:pt x="9082" y="595"/>
                  <a:pt x="9079" y="1334"/>
                </a:cubicBezTo>
                <a:lnTo>
                  <a:pt x="8973" y="23985"/>
                </a:lnTo>
                <a:lnTo>
                  <a:pt x="2520" y="16237"/>
                </a:lnTo>
                <a:cubicBezTo>
                  <a:pt x="2255" y="15928"/>
                  <a:pt x="1879" y="15770"/>
                  <a:pt x="1502" y="15770"/>
                </a:cubicBezTo>
                <a:cubicBezTo>
                  <a:pt x="1199" y="15770"/>
                  <a:pt x="895" y="15872"/>
                  <a:pt x="645" y="16080"/>
                </a:cubicBezTo>
                <a:cubicBezTo>
                  <a:pt x="82" y="16549"/>
                  <a:pt x="1" y="17380"/>
                  <a:pt x="460" y="17952"/>
                </a:cubicBezTo>
                <a:lnTo>
                  <a:pt x="8952" y="28149"/>
                </a:lnTo>
                <a:lnTo>
                  <a:pt x="8801" y="60513"/>
                </a:lnTo>
                <a:cubicBezTo>
                  <a:pt x="8798" y="61254"/>
                  <a:pt x="9397" y="61856"/>
                  <a:pt x="10135" y="61859"/>
                </a:cubicBezTo>
                <a:cubicBezTo>
                  <a:pt x="10138" y="61859"/>
                  <a:pt x="10142" y="61859"/>
                  <a:pt x="10146" y="61859"/>
                </a:cubicBezTo>
                <a:cubicBezTo>
                  <a:pt x="10882" y="61859"/>
                  <a:pt x="11477" y="61263"/>
                  <a:pt x="11480" y="60529"/>
                </a:cubicBezTo>
                <a:lnTo>
                  <a:pt x="11683" y="17846"/>
                </a:lnTo>
                <a:cubicBezTo>
                  <a:pt x="11864" y="17752"/>
                  <a:pt x="12025" y="17616"/>
                  <a:pt x="12146" y="17453"/>
                </a:cubicBezTo>
                <a:lnTo>
                  <a:pt x="19854" y="6959"/>
                </a:lnTo>
                <a:cubicBezTo>
                  <a:pt x="20290" y="6364"/>
                  <a:pt x="20163" y="5526"/>
                  <a:pt x="19567" y="5087"/>
                </a:cubicBezTo>
                <a:cubicBezTo>
                  <a:pt x="19328" y="4912"/>
                  <a:pt x="19050" y="4827"/>
                  <a:pt x="18774" y="4827"/>
                </a:cubicBezTo>
                <a:cubicBezTo>
                  <a:pt x="18362" y="4827"/>
                  <a:pt x="17956" y="5016"/>
                  <a:pt x="17695" y="5375"/>
                </a:cubicBezTo>
                <a:lnTo>
                  <a:pt x="11701" y="13531"/>
                </a:lnTo>
                <a:lnTo>
                  <a:pt x="11759" y="1347"/>
                </a:lnTo>
                <a:cubicBezTo>
                  <a:pt x="11762" y="609"/>
                  <a:pt x="11166" y="4"/>
                  <a:pt x="10425" y="1"/>
                </a:cubicBezTo>
                <a:cubicBezTo>
                  <a:pt x="10423" y="1"/>
                  <a:pt x="10421" y="1"/>
                  <a:pt x="10419"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6"/>
          <p:cNvSpPr/>
          <p:nvPr/>
        </p:nvSpPr>
        <p:spPr>
          <a:xfrm>
            <a:off x="7705626" y="4667826"/>
            <a:ext cx="711558" cy="489052"/>
          </a:xfrm>
          <a:custGeom>
            <a:rect b="b" l="l" r="r" t="t"/>
            <a:pathLst>
              <a:path extrusionOk="0" h="27894" w="39145">
                <a:moveTo>
                  <a:pt x="16693" y="1"/>
                </a:moveTo>
                <a:cubicBezTo>
                  <a:pt x="16372" y="1"/>
                  <a:pt x="16051" y="15"/>
                  <a:pt x="15729" y="45"/>
                </a:cubicBezTo>
                <a:cubicBezTo>
                  <a:pt x="11229" y="453"/>
                  <a:pt x="7645" y="3628"/>
                  <a:pt x="6505" y="7738"/>
                </a:cubicBezTo>
                <a:cubicBezTo>
                  <a:pt x="6299" y="8488"/>
                  <a:pt x="5652" y="9032"/>
                  <a:pt x="4881" y="9108"/>
                </a:cubicBezTo>
                <a:cubicBezTo>
                  <a:pt x="4588" y="9138"/>
                  <a:pt x="4297" y="9193"/>
                  <a:pt x="4013" y="9268"/>
                </a:cubicBezTo>
                <a:cubicBezTo>
                  <a:pt x="1781" y="9873"/>
                  <a:pt x="151" y="11899"/>
                  <a:pt x="64" y="14213"/>
                </a:cubicBezTo>
                <a:cubicBezTo>
                  <a:pt x="0" y="15631"/>
                  <a:pt x="505" y="17019"/>
                  <a:pt x="1467" y="18068"/>
                </a:cubicBezTo>
                <a:cubicBezTo>
                  <a:pt x="2026" y="18679"/>
                  <a:pt x="2268" y="19508"/>
                  <a:pt x="2078" y="20315"/>
                </a:cubicBezTo>
                <a:cubicBezTo>
                  <a:pt x="1718" y="21824"/>
                  <a:pt x="1663" y="23394"/>
                  <a:pt x="1914" y="24927"/>
                </a:cubicBezTo>
                <a:cubicBezTo>
                  <a:pt x="2081" y="25952"/>
                  <a:pt x="2386" y="26950"/>
                  <a:pt x="2822" y="27894"/>
                </a:cubicBezTo>
                <a:lnTo>
                  <a:pt x="37357" y="27891"/>
                </a:lnTo>
                <a:cubicBezTo>
                  <a:pt x="38534" y="26001"/>
                  <a:pt x="39144" y="23745"/>
                  <a:pt x="38933" y="21392"/>
                </a:cubicBezTo>
                <a:cubicBezTo>
                  <a:pt x="38769" y="19565"/>
                  <a:pt x="38131" y="17811"/>
                  <a:pt x="37085" y="16305"/>
                </a:cubicBezTo>
                <a:cubicBezTo>
                  <a:pt x="36468" y="15413"/>
                  <a:pt x="36232" y="14309"/>
                  <a:pt x="36426" y="13242"/>
                </a:cubicBezTo>
                <a:cubicBezTo>
                  <a:pt x="36613" y="12199"/>
                  <a:pt x="36604" y="11125"/>
                  <a:pt x="36402" y="10085"/>
                </a:cubicBezTo>
                <a:cubicBezTo>
                  <a:pt x="35642" y="6114"/>
                  <a:pt x="32122" y="3172"/>
                  <a:pt x="28082" y="3123"/>
                </a:cubicBezTo>
                <a:cubicBezTo>
                  <a:pt x="28034" y="3122"/>
                  <a:pt x="27985" y="3122"/>
                  <a:pt x="27937" y="3122"/>
                </a:cubicBezTo>
                <a:cubicBezTo>
                  <a:pt x="27285" y="3122"/>
                  <a:pt x="26638" y="3198"/>
                  <a:pt x="26005" y="3347"/>
                </a:cubicBezTo>
                <a:cubicBezTo>
                  <a:pt x="25830" y="3387"/>
                  <a:pt x="25654" y="3407"/>
                  <a:pt x="25479" y="3407"/>
                </a:cubicBezTo>
                <a:cubicBezTo>
                  <a:pt x="24852" y="3407"/>
                  <a:pt x="24242" y="3157"/>
                  <a:pt x="23767" y="2727"/>
                </a:cubicBezTo>
                <a:cubicBezTo>
                  <a:pt x="21820" y="963"/>
                  <a:pt x="19296" y="1"/>
                  <a:pt x="16693"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6"/>
          <p:cNvSpPr/>
          <p:nvPr/>
        </p:nvSpPr>
        <p:spPr>
          <a:xfrm>
            <a:off x="885645" y="3888410"/>
            <a:ext cx="711615" cy="1192282"/>
          </a:xfrm>
          <a:custGeom>
            <a:rect b="b" l="l" r="r" t="t"/>
            <a:pathLst>
              <a:path extrusionOk="0" h="50371" w="30064">
                <a:moveTo>
                  <a:pt x="15034" y="1"/>
                </a:moveTo>
                <a:cubicBezTo>
                  <a:pt x="14716" y="1"/>
                  <a:pt x="14399" y="57"/>
                  <a:pt x="14096" y="171"/>
                </a:cubicBezTo>
                <a:cubicBezTo>
                  <a:pt x="11145" y="1148"/>
                  <a:pt x="10358" y="8034"/>
                  <a:pt x="10150" y="11614"/>
                </a:cubicBezTo>
                <a:cubicBezTo>
                  <a:pt x="10106" y="12369"/>
                  <a:pt x="9716" y="12953"/>
                  <a:pt x="9249" y="12953"/>
                </a:cubicBezTo>
                <a:cubicBezTo>
                  <a:pt x="9232" y="12953"/>
                  <a:pt x="9215" y="12952"/>
                  <a:pt x="9197" y="12951"/>
                </a:cubicBezTo>
                <a:cubicBezTo>
                  <a:pt x="9141" y="12946"/>
                  <a:pt x="9082" y="12943"/>
                  <a:pt x="9022" y="12943"/>
                </a:cubicBezTo>
                <a:cubicBezTo>
                  <a:pt x="7939" y="12943"/>
                  <a:pt x="6280" y="13762"/>
                  <a:pt x="5326" y="15294"/>
                </a:cubicBezTo>
                <a:cubicBezTo>
                  <a:pt x="3929" y="17538"/>
                  <a:pt x="4074" y="23910"/>
                  <a:pt x="4247" y="27122"/>
                </a:cubicBezTo>
                <a:cubicBezTo>
                  <a:pt x="4295" y="28002"/>
                  <a:pt x="3856" y="28713"/>
                  <a:pt x="3308" y="28713"/>
                </a:cubicBezTo>
                <a:cubicBezTo>
                  <a:pt x="3304" y="28713"/>
                  <a:pt x="3301" y="28713"/>
                  <a:pt x="3297" y="28713"/>
                </a:cubicBezTo>
                <a:cubicBezTo>
                  <a:pt x="3288" y="28712"/>
                  <a:pt x="3279" y="28712"/>
                  <a:pt x="3270" y="28712"/>
                </a:cubicBezTo>
                <a:cubicBezTo>
                  <a:pt x="1277" y="28712"/>
                  <a:pt x="578" y="32075"/>
                  <a:pt x="578" y="32075"/>
                </a:cubicBezTo>
                <a:cubicBezTo>
                  <a:pt x="82" y="33866"/>
                  <a:pt x="1" y="35689"/>
                  <a:pt x="228" y="37501"/>
                </a:cubicBezTo>
                <a:cubicBezTo>
                  <a:pt x="1304" y="46079"/>
                  <a:pt x="8158" y="50371"/>
                  <a:pt x="15017" y="50371"/>
                </a:cubicBezTo>
                <a:cubicBezTo>
                  <a:pt x="21864" y="50371"/>
                  <a:pt x="28714" y="46095"/>
                  <a:pt x="29828" y="37537"/>
                </a:cubicBezTo>
                <a:cubicBezTo>
                  <a:pt x="30064" y="35713"/>
                  <a:pt x="29988" y="33878"/>
                  <a:pt x="29489" y="32075"/>
                </a:cubicBezTo>
                <a:cubicBezTo>
                  <a:pt x="29489" y="32075"/>
                  <a:pt x="28791" y="28712"/>
                  <a:pt x="26797" y="28712"/>
                </a:cubicBezTo>
                <a:cubicBezTo>
                  <a:pt x="26788" y="28712"/>
                  <a:pt x="26779" y="28712"/>
                  <a:pt x="26770" y="28713"/>
                </a:cubicBezTo>
                <a:cubicBezTo>
                  <a:pt x="26767" y="28713"/>
                  <a:pt x="26763" y="28713"/>
                  <a:pt x="26760" y="28713"/>
                </a:cubicBezTo>
                <a:cubicBezTo>
                  <a:pt x="26214" y="28713"/>
                  <a:pt x="25773" y="28002"/>
                  <a:pt x="25821" y="27122"/>
                </a:cubicBezTo>
                <a:cubicBezTo>
                  <a:pt x="25993" y="23910"/>
                  <a:pt x="26141" y="17538"/>
                  <a:pt x="24741" y="15294"/>
                </a:cubicBezTo>
                <a:cubicBezTo>
                  <a:pt x="23787" y="13759"/>
                  <a:pt x="22129" y="12943"/>
                  <a:pt x="21046" y="12943"/>
                </a:cubicBezTo>
                <a:cubicBezTo>
                  <a:pt x="20986" y="12943"/>
                  <a:pt x="20927" y="12946"/>
                  <a:pt x="20870" y="12951"/>
                </a:cubicBezTo>
                <a:cubicBezTo>
                  <a:pt x="20853" y="12952"/>
                  <a:pt x="20835" y="12953"/>
                  <a:pt x="20818" y="12953"/>
                </a:cubicBezTo>
                <a:cubicBezTo>
                  <a:pt x="20351" y="12953"/>
                  <a:pt x="19961" y="12369"/>
                  <a:pt x="19918" y="11614"/>
                </a:cubicBezTo>
                <a:cubicBezTo>
                  <a:pt x="19709" y="8034"/>
                  <a:pt x="18923" y="1148"/>
                  <a:pt x="15971" y="171"/>
                </a:cubicBezTo>
                <a:cubicBezTo>
                  <a:pt x="15669" y="57"/>
                  <a:pt x="15351" y="1"/>
                  <a:pt x="150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6"/>
          <p:cNvSpPr/>
          <p:nvPr/>
        </p:nvSpPr>
        <p:spPr>
          <a:xfrm>
            <a:off x="1107273" y="4264819"/>
            <a:ext cx="258145" cy="1222627"/>
          </a:xfrm>
          <a:custGeom>
            <a:rect b="b" l="l" r="r" t="t"/>
            <a:pathLst>
              <a:path extrusionOk="0" h="51653" w="10906">
                <a:moveTo>
                  <a:pt x="5689" y="0"/>
                </a:moveTo>
                <a:cubicBezTo>
                  <a:pt x="5311" y="0"/>
                  <a:pt x="5005" y="306"/>
                  <a:pt x="5005" y="684"/>
                </a:cubicBezTo>
                <a:lnTo>
                  <a:pt x="5005" y="9641"/>
                </a:lnTo>
                <a:lnTo>
                  <a:pt x="887" y="4890"/>
                </a:lnTo>
                <a:cubicBezTo>
                  <a:pt x="792" y="4786"/>
                  <a:pt x="663" y="4734"/>
                  <a:pt x="534" y="4734"/>
                </a:cubicBezTo>
                <a:cubicBezTo>
                  <a:pt x="422" y="4734"/>
                  <a:pt x="311" y="4773"/>
                  <a:pt x="221" y="4851"/>
                </a:cubicBezTo>
                <a:cubicBezTo>
                  <a:pt x="25" y="5020"/>
                  <a:pt x="0" y="5314"/>
                  <a:pt x="164" y="5516"/>
                </a:cubicBezTo>
                <a:lnTo>
                  <a:pt x="5005" y="11096"/>
                </a:lnTo>
                <a:lnTo>
                  <a:pt x="5005" y="21399"/>
                </a:lnTo>
                <a:lnTo>
                  <a:pt x="1156" y="16781"/>
                </a:lnTo>
                <a:cubicBezTo>
                  <a:pt x="1058" y="16653"/>
                  <a:pt x="909" y="16585"/>
                  <a:pt x="759" y="16585"/>
                </a:cubicBezTo>
                <a:cubicBezTo>
                  <a:pt x="647" y="16585"/>
                  <a:pt x="535" y="16622"/>
                  <a:pt x="442" y="16700"/>
                </a:cubicBezTo>
                <a:cubicBezTo>
                  <a:pt x="224" y="16881"/>
                  <a:pt x="203" y="17205"/>
                  <a:pt x="391" y="17416"/>
                </a:cubicBezTo>
                <a:lnTo>
                  <a:pt x="5005" y="22953"/>
                </a:lnTo>
                <a:lnTo>
                  <a:pt x="5005" y="50969"/>
                </a:lnTo>
                <a:cubicBezTo>
                  <a:pt x="5005" y="51347"/>
                  <a:pt x="5311" y="51652"/>
                  <a:pt x="5689" y="51652"/>
                </a:cubicBezTo>
                <a:cubicBezTo>
                  <a:pt x="6064" y="51652"/>
                  <a:pt x="6369" y="51347"/>
                  <a:pt x="6369" y="50969"/>
                </a:cubicBezTo>
                <a:lnTo>
                  <a:pt x="6369" y="21689"/>
                </a:lnTo>
                <a:lnTo>
                  <a:pt x="10730" y="16660"/>
                </a:lnTo>
                <a:cubicBezTo>
                  <a:pt x="10905" y="16461"/>
                  <a:pt x="10881" y="16158"/>
                  <a:pt x="10682" y="15986"/>
                </a:cubicBezTo>
                <a:cubicBezTo>
                  <a:pt x="10593" y="15908"/>
                  <a:pt x="10482" y="15869"/>
                  <a:pt x="10371" y="15869"/>
                </a:cubicBezTo>
                <a:cubicBezTo>
                  <a:pt x="10238" y="15869"/>
                  <a:pt x="10105" y="15925"/>
                  <a:pt x="10010" y="16034"/>
                </a:cubicBezTo>
                <a:lnTo>
                  <a:pt x="6372" y="20232"/>
                </a:lnTo>
                <a:lnTo>
                  <a:pt x="6372" y="11162"/>
                </a:lnTo>
                <a:lnTo>
                  <a:pt x="10733" y="6136"/>
                </a:lnTo>
                <a:cubicBezTo>
                  <a:pt x="10905" y="5937"/>
                  <a:pt x="10884" y="5634"/>
                  <a:pt x="10685" y="5462"/>
                </a:cubicBezTo>
                <a:cubicBezTo>
                  <a:pt x="10594" y="5384"/>
                  <a:pt x="10483" y="5345"/>
                  <a:pt x="10372" y="5345"/>
                </a:cubicBezTo>
                <a:cubicBezTo>
                  <a:pt x="10238" y="5345"/>
                  <a:pt x="10105" y="5401"/>
                  <a:pt x="10010" y="5510"/>
                </a:cubicBezTo>
                <a:lnTo>
                  <a:pt x="6372" y="9705"/>
                </a:lnTo>
                <a:lnTo>
                  <a:pt x="6372" y="684"/>
                </a:lnTo>
                <a:cubicBezTo>
                  <a:pt x="6372" y="306"/>
                  <a:pt x="6064" y="0"/>
                  <a:pt x="568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57"/>
          <p:cNvSpPr txBox="1"/>
          <p:nvPr>
            <p:ph idx="4294967295" type="body"/>
          </p:nvPr>
        </p:nvSpPr>
        <p:spPr>
          <a:xfrm>
            <a:off x="311700" y="900125"/>
            <a:ext cx="8520600" cy="44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1"/>
                </a:solidFill>
              </a:rPr>
              <a:t>Given:</a:t>
            </a:r>
            <a:endParaRPr b="1" sz="900">
              <a:solidFill>
                <a:schemeClr val="dk1"/>
              </a:solidFill>
            </a:endParaRPr>
          </a:p>
          <a:p>
            <a:pPr indent="-285750" lvl="0" marL="457200" rtl="0" algn="l">
              <a:spcBef>
                <a:spcPts val="1200"/>
              </a:spcBef>
              <a:spcAft>
                <a:spcPts val="0"/>
              </a:spcAft>
              <a:buClr>
                <a:schemeClr val="dk1"/>
              </a:buClr>
              <a:buSzPts val="900"/>
              <a:buFont typeface="Lato"/>
              <a:buChar char="●"/>
            </a:pPr>
            <a:r>
              <a:rPr lang="en" sz="900">
                <a:solidFill>
                  <a:schemeClr val="dk1"/>
                </a:solidFill>
              </a:rPr>
              <a:t>1 year Project </a:t>
            </a:r>
            <a:endParaRPr sz="900">
              <a:solidFill>
                <a:schemeClr val="dk1"/>
              </a:solidFill>
            </a:endParaRPr>
          </a:p>
          <a:p>
            <a:pPr indent="-285750" lvl="0" marL="457200" rtl="0" algn="l">
              <a:spcBef>
                <a:spcPts val="0"/>
              </a:spcBef>
              <a:spcAft>
                <a:spcPts val="0"/>
              </a:spcAft>
              <a:buClr>
                <a:schemeClr val="dk1"/>
              </a:buClr>
              <a:buSzPts val="900"/>
              <a:buFont typeface="EB Garamond"/>
              <a:buChar char="●"/>
            </a:pPr>
            <a:r>
              <a:rPr lang="en" sz="900">
                <a:solidFill>
                  <a:schemeClr val="dk1"/>
                </a:solidFill>
              </a:rPr>
              <a:t>Number of Full Time Employees Associated: 7; with  5 Data Analyst, 2 Data Architect</a:t>
            </a:r>
            <a:endParaRPr sz="900">
              <a:solidFill>
                <a:schemeClr val="dk1"/>
              </a:solidFill>
            </a:endParaRPr>
          </a:p>
          <a:p>
            <a:pPr indent="-285750" lvl="0" marL="457200" rtl="0" algn="l">
              <a:spcBef>
                <a:spcPts val="0"/>
              </a:spcBef>
              <a:spcAft>
                <a:spcPts val="0"/>
              </a:spcAft>
              <a:buClr>
                <a:schemeClr val="dk1"/>
              </a:buClr>
              <a:buSzPts val="900"/>
              <a:buFont typeface="EB Garamond"/>
              <a:buChar char="●"/>
            </a:pPr>
            <a:r>
              <a:rPr lang="en" sz="900">
                <a:solidFill>
                  <a:schemeClr val="dk1"/>
                </a:solidFill>
              </a:rPr>
              <a:t>Average Yearly Salary : $100K</a:t>
            </a:r>
            <a:endParaRPr sz="900">
              <a:solidFill>
                <a:schemeClr val="dk1"/>
              </a:solidFill>
            </a:endParaRPr>
          </a:p>
          <a:p>
            <a:pPr indent="-285750" lvl="0" marL="457200" rtl="0" algn="l">
              <a:spcBef>
                <a:spcPts val="0"/>
              </a:spcBef>
              <a:spcAft>
                <a:spcPts val="0"/>
              </a:spcAft>
              <a:buClr>
                <a:schemeClr val="dk1"/>
              </a:buClr>
              <a:buSzPts val="900"/>
              <a:buFont typeface="EB Garamond"/>
              <a:buChar char="●"/>
            </a:pPr>
            <a:r>
              <a:rPr lang="en" sz="900">
                <a:solidFill>
                  <a:schemeClr val="dk1"/>
                </a:solidFill>
              </a:rPr>
              <a:t>Cost of Employees per year : 7*100*1 = $700K</a:t>
            </a:r>
            <a:endParaRPr sz="1100">
              <a:solidFill>
                <a:schemeClr val="dk1"/>
              </a:solidFill>
            </a:endParaRPr>
          </a:p>
          <a:p>
            <a:pPr indent="-285750" lvl="0" marL="457200" rtl="0" algn="l">
              <a:spcBef>
                <a:spcPts val="0"/>
              </a:spcBef>
              <a:spcAft>
                <a:spcPts val="0"/>
              </a:spcAft>
              <a:buClr>
                <a:schemeClr val="dk1"/>
              </a:buClr>
              <a:buSzPts val="900"/>
              <a:buFont typeface="EB Garamond"/>
              <a:buChar char="●"/>
            </a:pPr>
            <a:r>
              <a:rPr lang="en" sz="900">
                <a:solidFill>
                  <a:schemeClr val="dk1"/>
                </a:solidFill>
              </a:rPr>
              <a:t>Other costs (burden rate) : 700K * .27 = $189K</a:t>
            </a:r>
            <a:endParaRPr sz="900">
              <a:solidFill>
                <a:schemeClr val="dk1"/>
              </a:solidFill>
            </a:endParaRPr>
          </a:p>
          <a:p>
            <a:pPr indent="-285750" lvl="0" marL="457200" rtl="0" algn="l">
              <a:spcBef>
                <a:spcPts val="0"/>
              </a:spcBef>
              <a:spcAft>
                <a:spcPts val="0"/>
              </a:spcAft>
              <a:buClr>
                <a:schemeClr val="dk1"/>
              </a:buClr>
              <a:buSzPts val="900"/>
              <a:buFont typeface="EB Garamond"/>
              <a:buChar char="●"/>
            </a:pPr>
            <a:r>
              <a:rPr lang="en" sz="900">
                <a:solidFill>
                  <a:schemeClr val="dk1"/>
                </a:solidFill>
              </a:rPr>
              <a:t>Total Cost per year : $889K</a:t>
            </a:r>
            <a:endParaRPr sz="900">
              <a:solidFill>
                <a:schemeClr val="dk1"/>
              </a:solidFill>
            </a:endParaRPr>
          </a:p>
          <a:p>
            <a:pPr indent="0" lvl="0" marL="0" rtl="0" algn="l">
              <a:spcBef>
                <a:spcPts val="1200"/>
              </a:spcBef>
              <a:spcAft>
                <a:spcPts val="0"/>
              </a:spcAft>
              <a:buNone/>
            </a:pPr>
            <a:r>
              <a:rPr b="1" lang="en" sz="900">
                <a:solidFill>
                  <a:schemeClr val="dk1"/>
                </a:solidFill>
              </a:rPr>
              <a:t>Labor Saving Methodology Applied:</a:t>
            </a:r>
            <a:endParaRPr b="1" sz="900">
              <a:solidFill>
                <a:schemeClr val="dk1"/>
              </a:solidFill>
            </a:endParaRPr>
          </a:p>
          <a:p>
            <a:pPr indent="-285750" lvl="0" marL="457200" rtl="0" algn="l">
              <a:spcBef>
                <a:spcPts val="1200"/>
              </a:spcBef>
              <a:spcAft>
                <a:spcPts val="0"/>
              </a:spcAft>
              <a:buClr>
                <a:schemeClr val="dk1"/>
              </a:buClr>
              <a:buSzPts val="900"/>
              <a:buFont typeface="Lato"/>
              <a:buChar char="●"/>
            </a:pPr>
            <a:r>
              <a:rPr lang="en" sz="900">
                <a:solidFill>
                  <a:schemeClr val="dk1"/>
                </a:solidFill>
              </a:rPr>
              <a:t>50 GB of data  with 100 queries requires 5 hours with Hadoop[1]</a:t>
            </a:r>
            <a:endParaRPr sz="900">
              <a:solidFill>
                <a:schemeClr val="dk1"/>
              </a:solidFill>
            </a:endParaRPr>
          </a:p>
          <a:p>
            <a:pPr indent="-285750" lvl="0" marL="457200" rtl="0" algn="l">
              <a:spcBef>
                <a:spcPts val="0"/>
              </a:spcBef>
              <a:spcAft>
                <a:spcPts val="0"/>
              </a:spcAft>
              <a:buClr>
                <a:schemeClr val="dk1"/>
              </a:buClr>
              <a:buSzPts val="900"/>
              <a:buFont typeface="Lato"/>
              <a:buChar char="●"/>
            </a:pPr>
            <a:r>
              <a:rPr lang="en" sz="900">
                <a:solidFill>
                  <a:schemeClr val="dk1"/>
                </a:solidFill>
              </a:rPr>
              <a:t>50 GB of data with 100 queries requires 1 hour with Spark[1]</a:t>
            </a:r>
            <a:endParaRPr sz="900">
              <a:solidFill>
                <a:schemeClr val="dk1"/>
              </a:solidFill>
            </a:endParaRPr>
          </a:p>
          <a:p>
            <a:pPr indent="-285750" lvl="0" marL="457200" rtl="0" algn="l">
              <a:spcBef>
                <a:spcPts val="0"/>
              </a:spcBef>
              <a:spcAft>
                <a:spcPts val="0"/>
              </a:spcAft>
              <a:buClr>
                <a:schemeClr val="dk1"/>
              </a:buClr>
              <a:buSzPts val="900"/>
              <a:buFont typeface="Lato"/>
              <a:buChar char="●"/>
            </a:pPr>
            <a:r>
              <a:rPr lang="en" sz="900">
                <a:solidFill>
                  <a:schemeClr val="dk1"/>
                </a:solidFill>
              </a:rPr>
              <a:t>4 hours of saving per day per employee</a:t>
            </a:r>
            <a:endParaRPr sz="900">
              <a:solidFill>
                <a:schemeClr val="dk1"/>
              </a:solidFill>
            </a:endParaRPr>
          </a:p>
          <a:p>
            <a:pPr indent="-285750" lvl="0" marL="457200" rtl="0" algn="l">
              <a:spcBef>
                <a:spcPts val="0"/>
              </a:spcBef>
              <a:spcAft>
                <a:spcPts val="0"/>
              </a:spcAft>
              <a:buClr>
                <a:schemeClr val="dk1"/>
              </a:buClr>
              <a:buSzPts val="900"/>
              <a:buFont typeface="Lato"/>
              <a:buChar char="●"/>
            </a:pPr>
            <a:r>
              <a:rPr lang="en" sz="900">
                <a:solidFill>
                  <a:schemeClr val="dk1"/>
                </a:solidFill>
              </a:rPr>
              <a:t>4 hours per day * 30 days * 5 employees =120 * 5 hours= 600 man-hours</a:t>
            </a:r>
            <a:endParaRPr sz="900">
              <a:solidFill>
                <a:schemeClr val="dk1"/>
              </a:solidFill>
            </a:endParaRPr>
          </a:p>
          <a:p>
            <a:pPr indent="-285750" lvl="0" marL="457200" rtl="0" algn="l">
              <a:spcBef>
                <a:spcPts val="0"/>
              </a:spcBef>
              <a:spcAft>
                <a:spcPts val="0"/>
              </a:spcAft>
              <a:buClr>
                <a:schemeClr val="dk1"/>
              </a:buClr>
              <a:buSzPts val="900"/>
              <a:buFont typeface="Lato"/>
              <a:buChar char="●"/>
            </a:pPr>
            <a:r>
              <a:rPr lang="en" sz="900">
                <a:solidFill>
                  <a:schemeClr val="dk1"/>
                </a:solidFill>
              </a:rPr>
              <a:t>An employee works 170 hours per month</a:t>
            </a:r>
            <a:endParaRPr sz="900">
              <a:solidFill>
                <a:schemeClr val="dk1"/>
              </a:solidFill>
            </a:endParaRPr>
          </a:p>
          <a:p>
            <a:pPr indent="-285750" lvl="0" marL="457200" rtl="0" algn="l">
              <a:spcBef>
                <a:spcPts val="0"/>
              </a:spcBef>
              <a:spcAft>
                <a:spcPts val="0"/>
              </a:spcAft>
              <a:buClr>
                <a:schemeClr val="dk1"/>
              </a:buClr>
              <a:buSzPts val="900"/>
              <a:buFont typeface="Lato"/>
              <a:buChar char="●"/>
            </a:pPr>
            <a:r>
              <a:rPr lang="en" sz="900">
                <a:solidFill>
                  <a:schemeClr val="dk1"/>
                </a:solidFill>
              </a:rPr>
              <a:t>600/170 = 3.5 ~ 3 Full time employees ~ 107K per month saving per employee~ </a:t>
            </a:r>
            <a:r>
              <a:rPr b="1" lang="en" sz="900">
                <a:solidFill>
                  <a:schemeClr val="dk1"/>
                </a:solidFill>
              </a:rPr>
              <a:t>321 K per year of saving  if we move 3 employees to other complex projects</a:t>
            </a:r>
            <a:endParaRPr b="1" sz="900">
              <a:solidFill>
                <a:schemeClr val="dk1"/>
              </a:solidFill>
            </a:endParaRPr>
          </a:p>
          <a:p>
            <a:pPr indent="0" lvl="0" marL="0" rtl="0" algn="l">
              <a:spcBef>
                <a:spcPts val="1200"/>
              </a:spcBef>
              <a:spcAft>
                <a:spcPts val="0"/>
              </a:spcAft>
              <a:buNone/>
            </a:pPr>
            <a:r>
              <a:rPr b="1" lang="en" sz="900">
                <a:solidFill>
                  <a:schemeClr val="dk1"/>
                </a:solidFill>
              </a:rPr>
              <a:t>Assumptions:</a:t>
            </a:r>
            <a:endParaRPr b="1" sz="900">
              <a:solidFill>
                <a:schemeClr val="dk1"/>
              </a:solidFill>
            </a:endParaRPr>
          </a:p>
          <a:p>
            <a:pPr indent="-285750" lvl="0" marL="457200" rtl="0" algn="l">
              <a:spcBef>
                <a:spcPts val="1200"/>
              </a:spcBef>
              <a:spcAft>
                <a:spcPts val="0"/>
              </a:spcAft>
              <a:buClr>
                <a:schemeClr val="dk1"/>
              </a:buClr>
              <a:buSzPts val="900"/>
              <a:buChar char="●"/>
            </a:pPr>
            <a:r>
              <a:rPr lang="en" sz="900">
                <a:solidFill>
                  <a:schemeClr val="dk1"/>
                </a:solidFill>
              </a:rPr>
              <a:t>Salary of Data Analyst and Data Architect according to the industry standards ($100K)</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Number of working hours of a Full Time employee (8 Hours per day)</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Burden Rate (27%)</a:t>
            </a:r>
            <a:endParaRPr sz="900">
              <a:solidFill>
                <a:schemeClr val="dk1"/>
              </a:solidFill>
            </a:endParaRPr>
          </a:p>
          <a:p>
            <a:pPr indent="0" lvl="0" marL="457200" rtl="0" algn="l">
              <a:spcBef>
                <a:spcPts val="1200"/>
              </a:spcBef>
              <a:spcAft>
                <a:spcPts val="0"/>
              </a:spcAft>
              <a:buNone/>
            </a:pPr>
            <a:r>
              <a:rPr lang="en" sz="900">
                <a:solidFill>
                  <a:schemeClr val="dk1"/>
                </a:solidFill>
              </a:rPr>
              <a:t>[1]:</a:t>
            </a:r>
            <a:r>
              <a:rPr lang="en" sz="600">
                <a:solidFill>
                  <a:srgbClr val="1B212C"/>
                </a:solidFill>
              </a:rPr>
              <a:t>[</a:t>
            </a:r>
            <a:r>
              <a:rPr lang="en" sz="600">
                <a:solidFill>
                  <a:schemeClr val="dk1"/>
                </a:solidFill>
              </a:rPr>
              <a:t>glensheffield. (2013, November 3). </a:t>
            </a:r>
            <a:r>
              <a:rPr i="1" lang="en" sz="600">
                <a:solidFill>
                  <a:schemeClr val="dk1"/>
                </a:solidFill>
              </a:rPr>
              <a:t>IBM Big SQL Benchmark vs. Cloudera Impala and Hortonworks Hive/Tez</a:t>
            </a:r>
            <a:r>
              <a:rPr lang="en" sz="600">
                <a:solidFill>
                  <a:schemeClr val="dk1"/>
                </a:solidFill>
              </a:rPr>
              <a:t>. Retrieved from shefsite.wordpress.com:https://shefsite.wordpress.com/2014/11/03/ibm-big-sql-benchmark-vs-cloudera-impala-and-hortonworks-hivetez/</a:t>
            </a:r>
            <a:endParaRPr sz="600">
              <a:solidFill>
                <a:schemeClr val="dk1"/>
              </a:solidFill>
            </a:endParaRPr>
          </a:p>
          <a:p>
            <a:pPr indent="0" lvl="0" marL="457200" rtl="0" algn="l">
              <a:spcBef>
                <a:spcPts val="1200"/>
              </a:spcBef>
              <a:spcAft>
                <a:spcPts val="0"/>
              </a:spcAft>
              <a:buNone/>
            </a:pPr>
            <a:r>
              <a:t/>
            </a:r>
            <a:endParaRPr sz="1000">
              <a:solidFill>
                <a:schemeClr val="dk1"/>
              </a:solidFill>
            </a:endParaRPr>
          </a:p>
          <a:p>
            <a:pPr indent="0" lvl="0" marL="0" rtl="0" algn="l">
              <a:spcBef>
                <a:spcPts val="1200"/>
              </a:spcBef>
              <a:spcAft>
                <a:spcPts val="0"/>
              </a:spcAft>
              <a:buNone/>
            </a:pPr>
            <a:r>
              <a:t/>
            </a:r>
            <a:endParaRPr sz="1000">
              <a:solidFill>
                <a:schemeClr val="dk1"/>
              </a:solidFill>
            </a:endParaRPr>
          </a:p>
          <a:p>
            <a:pPr indent="0" lvl="0" marL="0" rtl="0" algn="l">
              <a:spcBef>
                <a:spcPts val="1200"/>
              </a:spcBef>
              <a:spcAft>
                <a:spcPts val="0"/>
              </a:spcAft>
              <a:buNone/>
            </a:pPr>
            <a:r>
              <a:t/>
            </a:r>
            <a:endParaRPr sz="1100">
              <a:solidFill>
                <a:schemeClr val="dk1"/>
              </a:solidFill>
            </a:endParaRPr>
          </a:p>
          <a:p>
            <a:pPr indent="0" lvl="0" marL="0" rtl="0" algn="l">
              <a:spcBef>
                <a:spcPts val="1200"/>
              </a:spcBef>
              <a:spcAft>
                <a:spcPts val="0"/>
              </a:spcAft>
              <a:buNone/>
            </a:pPr>
            <a:r>
              <a:t/>
            </a:r>
            <a:endParaRPr sz="1100">
              <a:solidFill>
                <a:schemeClr val="dk1"/>
              </a:solidFill>
            </a:endParaRPr>
          </a:p>
          <a:p>
            <a:pPr indent="0" lvl="0" marL="0" rtl="0" algn="l">
              <a:spcBef>
                <a:spcPts val="1200"/>
              </a:spcBef>
              <a:spcAft>
                <a:spcPts val="0"/>
              </a:spcAft>
              <a:buNone/>
            </a:pPr>
            <a:r>
              <a:t/>
            </a:r>
            <a:endParaRPr b="1" sz="800">
              <a:solidFill>
                <a:schemeClr val="dk1"/>
              </a:solidFill>
            </a:endParaRPr>
          </a:p>
          <a:p>
            <a:pPr indent="0" lvl="0" marL="0" rtl="0" algn="l">
              <a:spcBef>
                <a:spcPts val="1200"/>
              </a:spcBef>
              <a:spcAft>
                <a:spcPts val="0"/>
              </a:spcAft>
              <a:buNone/>
            </a:pPr>
            <a:r>
              <a:t/>
            </a:r>
            <a:endParaRPr b="1" sz="1000">
              <a:solidFill>
                <a:schemeClr val="dk1"/>
              </a:solidFill>
            </a:endParaRPr>
          </a:p>
          <a:p>
            <a:pPr indent="0" lvl="0" marL="0" rtl="0" algn="l">
              <a:spcBef>
                <a:spcPts val="1200"/>
              </a:spcBef>
              <a:spcAft>
                <a:spcPts val="0"/>
              </a:spcAft>
              <a:buNone/>
            </a:pPr>
            <a:r>
              <a:rPr lang="en"/>
              <a:t> </a:t>
            </a:r>
            <a:endParaRPr/>
          </a:p>
          <a:p>
            <a:pPr indent="0" lvl="0" marL="0" rtl="0" algn="l">
              <a:spcBef>
                <a:spcPts val="1600"/>
              </a:spcBef>
              <a:spcAft>
                <a:spcPts val="1600"/>
              </a:spcAft>
              <a:buNone/>
            </a:pPr>
            <a:r>
              <a:t/>
            </a:r>
            <a:endParaRPr/>
          </a:p>
        </p:txBody>
      </p:sp>
      <p:sp>
        <p:nvSpPr>
          <p:cNvPr id="1096" name="Google Shape;1096;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97" name="Google Shape;1097;p57"/>
          <p:cNvSpPr txBox="1"/>
          <p:nvPr>
            <p:ph type="ctrTitle"/>
          </p:nvPr>
        </p:nvSpPr>
        <p:spPr>
          <a:xfrm>
            <a:off x="773475" y="65875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Estimated Labor Saving</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58"/>
          <p:cNvSpPr txBox="1"/>
          <p:nvPr>
            <p:ph idx="4294967295" type="body"/>
          </p:nvPr>
        </p:nvSpPr>
        <p:spPr>
          <a:xfrm>
            <a:off x="311700" y="1017725"/>
            <a:ext cx="8520600" cy="3093600"/>
          </a:xfrm>
          <a:prstGeom prst="rect">
            <a:avLst/>
          </a:prstGeom>
        </p:spPr>
        <p:txBody>
          <a:bodyPr anchorCtr="0" anchor="t" bIns="91425" lIns="91425" spcFirstLastPara="1" rIns="91425" wrap="square" tIns="91425">
            <a:noAutofit/>
          </a:bodyPr>
          <a:lstStyle/>
          <a:p>
            <a:pPr indent="-288925" lvl="0" marL="457200" rtl="0" algn="l">
              <a:spcBef>
                <a:spcPts val="0"/>
              </a:spcBef>
              <a:spcAft>
                <a:spcPts val="0"/>
              </a:spcAft>
              <a:buClr>
                <a:srgbClr val="383838"/>
              </a:buClr>
              <a:buSzPts val="950"/>
              <a:buChar char="●"/>
            </a:pPr>
            <a:r>
              <a:rPr lang="en" sz="1150">
                <a:solidFill>
                  <a:srgbClr val="383838"/>
                </a:solidFill>
                <a:highlight>
                  <a:srgbClr val="FCFCFC"/>
                </a:highlight>
              </a:rPr>
              <a:t>Under Hadoop the company was maintaining </a:t>
            </a:r>
            <a:r>
              <a:rPr lang="en">
                <a:solidFill>
                  <a:schemeClr val="dk1"/>
                </a:solidFill>
                <a:highlight>
                  <a:srgbClr val="FFFFFF"/>
                </a:highlight>
              </a:rPr>
              <a:t>Small Data Center (500 square feet) </a:t>
            </a:r>
            <a:r>
              <a:rPr lang="en" sz="1150">
                <a:solidFill>
                  <a:srgbClr val="383838"/>
                </a:solidFill>
                <a:highlight>
                  <a:srgbClr val="FCFCFC"/>
                </a:highlight>
              </a:rPr>
              <a:t>with costs from the following table[1][3]</a:t>
            </a:r>
            <a:endParaRPr sz="1150">
              <a:solidFill>
                <a:srgbClr val="383838"/>
              </a:solidFill>
              <a:highlight>
                <a:srgbClr val="FCFCFC"/>
              </a:highlight>
            </a:endParaRPr>
          </a:p>
          <a:p>
            <a:pPr indent="-304800" lvl="0" marL="457200" rtl="0" algn="l">
              <a:spcBef>
                <a:spcPts val="0"/>
              </a:spcBef>
              <a:spcAft>
                <a:spcPts val="0"/>
              </a:spcAft>
              <a:buClr>
                <a:schemeClr val="dk1"/>
              </a:buClr>
              <a:buSzPts val="1200"/>
              <a:buChar char="●"/>
            </a:pPr>
            <a:r>
              <a:rPr lang="en">
                <a:solidFill>
                  <a:schemeClr val="dk1"/>
                </a:solidFill>
                <a:highlight>
                  <a:srgbClr val="FFFFFF"/>
                </a:highlight>
              </a:rPr>
              <a:t>In a Data Center, the hierarchy is as follows:</a:t>
            </a:r>
            <a:endParaRPr>
              <a:solidFill>
                <a:schemeClr val="dk1"/>
              </a:solidFill>
              <a:highlight>
                <a:srgbClr val="FFFFFF"/>
              </a:highlight>
            </a:endParaRPr>
          </a:p>
          <a:p>
            <a:pPr indent="0" lvl="0" marL="0" rtl="0" algn="l">
              <a:spcBef>
                <a:spcPts val="1600"/>
              </a:spcBef>
              <a:spcAft>
                <a:spcPts val="0"/>
              </a:spcAft>
              <a:buNone/>
            </a:pPr>
            <a:r>
              <a:t/>
            </a:r>
            <a:endParaRPr>
              <a:solidFill>
                <a:schemeClr val="dk1"/>
              </a:solidFill>
              <a:highlight>
                <a:srgbClr val="FFFFFF"/>
              </a:highlight>
            </a:endParaRPr>
          </a:p>
          <a:p>
            <a:pPr indent="0" lvl="0" marL="0" rtl="0" algn="l">
              <a:spcBef>
                <a:spcPts val="1600"/>
              </a:spcBef>
              <a:spcAft>
                <a:spcPts val="0"/>
              </a:spcAft>
              <a:buNone/>
            </a:pPr>
            <a:r>
              <a:t/>
            </a:r>
            <a:endParaRPr>
              <a:solidFill>
                <a:schemeClr val="dk1"/>
              </a:solidFill>
              <a:highlight>
                <a:srgbClr val="FFFFFF"/>
              </a:highlight>
            </a:endParaRPr>
          </a:p>
          <a:p>
            <a:pPr indent="-298450" lvl="0" marL="457200" rtl="0" algn="l">
              <a:spcBef>
                <a:spcPts val="1600"/>
              </a:spcBef>
              <a:spcAft>
                <a:spcPts val="0"/>
              </a:spcAft>
              <a:buClr>
                <a:schemeClr val="dk1"/>
              </a:buClr>
              <a:buSzPts val="1100"/>
              <a:buChar char="●"/>
            </a:pPr>
            <a:r>
              <a:rPr lang="en" sz="1100">
                <a:solidFill>
                  <a:schemeClr val="dk1"/>
                </a:solidFill>
                <a:highlight>
                  <a:srgbClr val="FFFFFF"/>
                </a:highlight>
              </a:rPr>
              <a:t>For Sprinters the Operational Cost Savings come from calculating costs for </a:t>
            </a:r>
            <a:r>
              <a:rPr b="1" lang="en" sz="1100">
                <a:solidFill>
                  <a:schemeClr val="dk1"/>
                </a:solidFill>
                <a:highlight>
                  <a:srgbClr val="FFFFFF"/>
                </a:highlight>
              </a:rPr>
              <a:t>3 Racks/6700 Nodes (Hadoop) and 1 Rack/2500 Nodes (Spark)</a:t>
            </a:r>
            <a:endParaRPr b="1" sz="1100">
              <a:solidFill>
                <a:schemeClr val="dk1"/>
              </a:solidFill>
              <a:highlight>
                <a:srgbClr val="FFFFFF"/>
              </a:highlight>
            </a:endParaRPr>
          </a:p>
        </p:txBody>
      </p:sp>
      <p:sp>
        <p:nvSpPr>
          <p:cNvPr id="1103" name="Google Shape;1103;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04" name="Google Shape;1104;p58"/>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Estimated Operational Cost Savings</a:t>
            </a:r>
            <a:endParaRPr/>
          </a:p>
        </p:txBody>
      </p:sp>
      <p:sp>
        <p:nvSpPr>
          <p:cNvPr id="1105" name="Google Shape;1105;p58"/>
          <p:cNvSpPr/>
          <p:nvPr/>
        </p:nvSpPr>
        <p:spPr>
          <a:xfrm>
            <a:off x="7520735" y="2945951"/>
            <a:ext cx="1081101" cy="1399756"/>
          </a:xfrm>
          <a:custGeom>
            <a:rect b="b" l="l" r="r" t="t"/>
            <a:pathLst>
              <a:path extrusionOk="0" h="65570" w="50643">
                <a:moveTo>
                  <a:pt x="25739" y="0"/>
                </a:moveTo>
                <a:cubicBezTo>
                  <a:pt x="25667" y="0"/>
                  <a:pt x="25596" y="1"/>
                  <a:pt x="25524" y="2"/>
                </a:cubicBezTo>
                <a:cubicBezTo>
                  <a:pt x="16739" y="108"/>
                  <a:pt x="9629" y="6736"/>
                  <a:pt x="9590" y="14932"/>
                </a:cubicBezTo>
                <a:cubicBezTo>
                  <a:pt x="9587" y="15255"/>
                  <a:pt x="9596" y="15576"/>
                  <a:pt x="9617" y="15893"/>
                </a:cubicBezTo>
                <a:cubicBezTo>
                  <a:pt x="9901" y="20378"/>
                  <a:pt x="8519" y="24796"/>
                  <a:pt x="5613" y="28386"/>
                </a:cubicBezTo>
                <a:cubicBezTo>
                  <a:pt x="1930" y="32928"/>
                  <a:pt x="0" y="38765"/>
                  <a:pt x="759" y="45037"/>
                </a:cubicBezTo>
                <a:cubicBezTo>
                  <a:pt x="2044" y="55682"/>
                  <a:pt x="11153" y="64170"/>
                  <a:pt x="22612" y="65407"/>
                </a:cubicBezTo>
                <a:cubicBezTo>
                  <a:pt x="23621" y="65516"/>
                  <a:pt x="24620" y="65569"/>
                  <a:pt x="25606" y="65569"/>
                </a:cubicBezTo>
                <a:cubicBezTo>
                  <a:pt x="39363" y="65569"/>
                  <a:pt x="50550" y="55243"/>
                  <a:pt x="50615" y="42451"/>
                </a:cubicBezTo>
                <a:cubicBezTo>
                  <a:pt x="50642" y="36969"/>
                  <a:pt x="48622" y="31921"/>
                  <a:pt x="45220" y="27935"/>
                </a:cubicBezTo>
                <a:cubicBezTo>
                  <a:pt x="42550" y="24799"/>
                  <a:pt x="41240" y="20838"/>
                  <a:pt x="41772" y="16870"/>
                </a:cubicBezTo>
                <a:cubicBezTo>
                  <a:pt x="41872" y="16132"/>
                  <a:pt x="41912" y="15388"/>
                  <a:pt x="41893" y="14644"/>
                </a:cubicBezTo>
                <a:cubicBezTo>
                  <a:pt x="41689" y="6537"/>
                  <a:pt x="34447" y="0"/>
                  <a:pt x="25739"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8"/>
          <p:cNvSpPr/>
          <p:nvPr/>
        </p:nvSpPr>
        <p:spPr>
          <a:xfrm>
            <a:off x="7844700" y="3877953"/>
            <a:ext cx="433141" cy="1320556"/>
          </a:xfrm>
          <a:custGeom>
            <a:rect b="b" l="l" r="r" t="t"/>
            <a:pathLst>
              <a:path extrusionOk="0" h="61860" w="20290">
                <a:moveTo>
                  <a:pt x="10419" y="1"/>
                </a:moveTo>
                <a:cubicBezTo>
                  <a:pt x="9684" y="1"/>
                  <a:pt x="9082" y="595"/>
                  <a:pt x="9079" y="1334"/>
                </a:cubicBezTo>
                <a:lnTo>
                  <a:pt x="8973" y="23985"/>
                </a:lnTo>
                <a:lnTo>
                  <a:pt x="2520" y="16237"/>
                </a:lnTo>
                <a:cubicBezTo>
                  <a:pt x="2255" y="15928"/>
                  <a:pt x="1879" y="15770"/>
                  <a:pt x="1502" y="15770"/>
                </a:cubicBezTo>
                <a:cubicBezTo>
                  <a:pt x="1199" y="15770"/>
                  <a:pt x="895" y="15872"/>
                  <a:pt x="645" y="16080"/>
                </a:cubicBezTo>
                <a:cubicBezTo>
                  <a:pt x="82" y="16549"/>
                  <a:pt x="1" y="17380"/>
                  <a:pt x="460" y="17952"/>
                </a:cubicBezTo>
                <a:lnTo>
                  <a:pt x="8952" y="28149"/>
                </a:lnTo>
                <a:lnTo>
                  <a:pt x="8801" y="60513"/>
                </a:lnTo>
                <a:cubicBezTo>
                  <a:pt x="8798" y="61254"/>
                  <a:pt x="9397" y="61856"/>
                  <a:pt x="10135" y="61859"/>
                </a:cubicBezTo>
                <a:cubicBezTo>
                  <a:pt x="10138" y="61859"/>
                  <a:pt x="10142" y="61859"/>
                  <a:pt x="10146" y="61859"/>
                </a:cubicBezTo>
                <a:cubicBezTo>
                  <a:pt x="10882" y="61859"/>
                  <a:pt x="11477" y="61263"/>
                  <a:pt x="11480" y="60529"/>
                </a:cubicBezTo>
                <a:lnTo>
                  <a:pt x="11683" y="17846"/>
                </a:lnTo>
                <a:cubicBezTo>
                  <a:pt x="11864" y="17752"/>
                  <a:pt x="12025" y="17616"/>
                  <a:pt x="12146" y="17453"/>
                </a:cubicBezTo>
                <a:lnTo>
                  <a:pt x="19854" y="6959"/>
                </a:lnTo>
                <a:cubicBezTo>
                  <a:pt x="20290" y="6364"/>
                  <a:pt x="20163" y="5526"/>
                  <a:pt x="19567" y="5087"/>
                </a:cubicBezTo>
                <a:cubicBezTo>
                  <a:pt x="19328" y="4912"/>
                  <a:pt x="19050" y="4827"/>
                  <a:pt x="18774" y="4827"/>
                </a:cubicBezTo>
                <a:cubicBezTo>
                  <a:pt x="18362" y="4827"/>
                  <a:pt x="17956" y="5016"/>
                  <a:pt x="17695" y="5375"/>
                </a:cubicBezTo>
                <a:lnTo>
                  <a:pt x="11701" y="13531"/>
                </a:lnTo>
                <a:lnTo>
                  <a:pt x="11759" y="1347"/>
                </a:lnTo>
                <a:cubicBezTo>
                  <a:pt x="11762" y="609"/>
                  <a:pt x="11166" y="4"/>
                  <a:pt x="10425" y="1"/>
                </a:cubicBezTo>
                <a:cubicBezTo>
                  <a:pt x="10423" y="1"/>
                  <a:pt x="10421" y="1"/>
                  <a:pt x="10419"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8"/>
          <p:cNvSpPr/>
          <p:nvPr/>
        </p:nvSpPr>
        <p:spPr>
          <a:xfrm>
            <a:off x="7011798" y="3877944"/>
            <a:ext cx="258145" cy="1222627"/>
          </a:xfrm>
          <a:custGeom>
            <a:rect b="b" l="l" r="r" t="t"/>
            <a:pathLst>
              <a:path extrusionOk="0" h="51653" w="10906">
                <a:moveTo>
                  <a:pt x="5689" y="0"/>
                </a:moveTo>
                <a:cubicBezTo>
                  <a:pt x="5311" y="0"/>
                  <a:pt x="5005" y="306"/>
                  <a:pt x="5005" y="684"/>
                </a:cubicBezTo>
                <a:lnTo>
                  <a:pt x="5005" y="9641"/>
                </a:lnTo>
                <a:lnTo>
                  <a:pt x="887" y="4890"/>
                </a:lnTo>
                <a:cubicBezTo>
                  <a:pt x="792" y="4786"/>
                  <a:pt x="663" y="4734"/>
                  <a:pt x="534" y="4734"/>
                </a:cubicBezTo>
                <a:cubicBezTo>
                  <a:pt x="422" y="4734"/>
                  <a:pt x="311" y="4773"/>
                  <a:pt x="221" y="4851"/>
                </a:cubicBezTo>
                <a:cubicBezTo>
                  <a:pt x="25" y="5020"/>
                  <a:pt x="0" y="5314"/>
                  <a:pt x="164" y="5516"/>
                </a:cubicBezTo>
                <a:lnTo>
                  <a:pt x="5005" y="11096"/>
                </a:lnTo>
                <a:lnTo>
                  <a:pt x="5005" y="21399"/>
                </a:lnTo>
                <a:lnTo>
                  <a:pt x="1156" y="16781"/>
                </a:lnTo>
                <a:cubicBezTo>
                  <a:pt x="1058" y="16653"/>
                  <a:pt x="909" y="16585"/>
                  <a:pt x="759" y="16585"/>
                </a:cubicBezTo>
                <a:cubicBezTo>
                  <a:pt x="647" y="16585"/>
                  <a:pt x="535" y="16622"/>
                  <a:pt x="442" y="16700"/>
                </a:cubicBezTo>
                <a:cubicBezTo>
                  <a:pt x="224" y="16881"/>
                  <a:pt x="203" y="17205"/>
                  <a:pt x="391" y="17416"/>
                </a:cubicBezTo>
                <a:lnTo>
                  <a:pt x="5005" y="22953"/>
                </a:lnTo>
                <a:lnTo>
                  <a:pt x="5005" y="50969"/>
                </a:lnTo>
                <a:cubicBezTo>
                  <a:pt x="5005" y="51347"/>
                  <a:pt x="5311" y="51652"/>
                  <a:pt x="5689" y="51652"/>
                </a:cubicBezTo>
                <a:cubicBezTo>
                  <a:pt x="6064" y="51652"/>
                  <a:pt x="6369" y="51347"/>
                  <a:pt x="6369" y="50969"/>
                </a:cubicBezTo>
                <a:lnTo>
                  <a:pt x="6369" y="21689"/>
                </a:lnTo>
                <a:lnTo>
                  <a:pt x="10730" y="16660"/>
                </a:lnTo>
                <a:cubicBezTo>
                  <a:pt x="10905" y="16461"/>
                  <a:pt x="10881" y="16158"/>
                  <a:pt x="10682" y="15986"/>
                </a:cubicBezTo>
                <a:cubicBezTo>
                  <a:pt x="10593" y="15908"/>
                  <a:pt x="10482" y="15869"/>
                  <a:pt x="10371" y="15869"/>
                </a:cubicBezTo>
                <a:cubicBezTo>
                  <a:pt x="10238" y="15869"/>
                  <a:pt x="10105" y="15925"/>
                  <a:pt x="10010" y="16034"/>
                </a:cubicBezTo>
                <a:lnTo>
                  <a:pt x="6372" y="20232"/>
                </a:lnTo>
                <a:lnTo>
                  <a:pt x="6372" y="11162"/>
                </a:lnTo>
                <a:lnTo>
                  <a:pt x="10733" y="6136"/>
                </a:lnTo>
                <a:cubicBezTo>
                  <a:pt x="10905" y="5937"/>
                  <a:pt x="10884" y="5634"/>
                  <a:pt x="10685" y="5462"/>
                </a:cubicBezTo>
                <a:cubicBezTo>
                  <a:pt x="10594" y="5384"/>
                  <a:pt x="10483" y="5345"/>
                  <a:pt x="10372" y="5345"/>
                </a:cubicBezTo>
                <a:cubicBezTo>
                  <a:pt x="10238" y="5345"/>
                  <a:pt x="10105" y="5401"/>
                  <a:pt x="10010" y="5510"/>
                </a:cubicBezTo>
                <a:lnTo>
                  <a:pt x="6372" y="9705"/>
                </a:lnTo>
                <a:lnTo>
                  <a:pt x="6372" y="684"/>
                </a:lnTo>
                <a:cubicBezTo>
                  <a:pt x="6372" y="306"/>
                  <a:pt x="6064" y="0"/>
                  <a:pt x="568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8"/>
          <p:cNvSpPr/>
          <p:nvPr/>
        </p:nvSpPr>
        <p:spPr>
          <a:xfrm>
            <a:off x="6785070" y="3403272"/>
            <a:ext cx="711615" cy="1192282"/>
          </a:xfrm>
          <a:custGeom>
            <a:rect b="b" l="l" r="r" t="t"/>
            <a:pathLst>
              <a:path extrusionOk="0" h="50371" w="30064">
                <a:moveTo>
                  <a:pt x="15034" y="1"/>
                </a:moveTo>
                <a:cubicBezTo>
                  <a:pt x="14716" y="1"/>
                  <a:pt x="14399" y="57"/>
                  <a:pt x="14096" y="171"/>
                </a:cubicBezTo>
                <a:cubicBezTo>
                  <a:pt x="11145" y="1148"/>
                  <a:pt x="10358" y="8034"/>
                  <a:pt x="10150" y="11614"/>
                </a:cubicBezTo>
                <a:cubicBezTo>
                  <a:pt x="10106" y="12369"/>
                  <a:pt x="9716" y="12953"/>
                  <a:pt x="9249" y="12953"/>
                </a:cubicBezTo>
                <a:cubicBezTo>
                  <a:pt x="9232" y="12953"/>
                  <a:pt x="9215" y="12952"/>
                  <a:pt x="9197" y="12951"/>
                </a:cubicBezTo>
                <a:cubicBezTo>
                  <a:pt x="9141" y="12946"/>
                  <a:pt x="9082" y="12943"/>
                  <a:pt x="9022" y="12943"/>
                </a:cubicBezTo>
                <a:cubicBezTo>
                  <a:pt x="7939" y="12943"/>
                  <a:pt x="6280" y="13762"/>
                  <a:pt x="5326" y="15294"/>
                </a:cubicBezTo>
                <a:cubicBezTo>
                  <a:pt x="3929" y="17538"/>
                  <a:pt x="4074" y="23910"/>
                  <a:pt x="4247" y="27122"/>
                </a:cubicBezTo>
                <a:cubicBezTo>
                  <a:pt x="4295" y="28002"/>
                  <a:pt x="3856" y="28713"/>
                  <a:pt x="3308" y="28713"/>
                </a:cubicBezTo>
                <a:cubicBezTo>
                  <a:pt x="3304" y="28713"/>
                  <a:pt x="3301" y="28713"/>
                  <a:pt x="3297" y="28713"/>
                </a:cubicBezTo>
                <a:cubicBezTo>
                  <a:pt x="3288" y="28712"/>
                  <a:pt x="3279" y="28712"/>
                  <a:pt x="3270" y="28712"/>
                </a:cubicBezTo>
                <a:cubicBezTo>
                  <a:pt x="1277" y="28712"/>
                  <a:pt x="578" y="32075"/>
                  <a:pt x="578" y="32075"/>
                </a:cubicBezTo>
                <a:cubicBezTo>
                  <a:pt x="82" y="33866"/>
                  <a:pt x="1" y="35689"/>
                  <a:pt x="228" y="37501"/>
                </a:cubicBezTo>
                <a:cubicBezTo>
                  <a:pt x="1304" y="46079"/>
                  <a:pt x="8158" y="50371"/>
                  <a:pt x="15017" y="50371"/>
                </a:cubicBezTo>
                <a:cubicBezTo>
                  <a:pt x="21864" y="50371"/>
                  <a:pt x="28714" y="46095"/>
                  <a:pt x="29828" y="37537"/>
                </a:cubicBezTo>
                <a:cubicBezTo>
                  <a:pt x="30064" y="35713"/>
                  <a:pt x="29988" y="33878"/>
                  <a:pt x="29489" y="32075"/>
                </a:cubicBezTo>
                <a:cubicBezTo>
                  <a:pt x="29489" y="32075"/>
                  <a:pt x="28791" y="28712"/>
                  <a:pt x="26797" y="28712"/>
                </a:cubicBezTo>
                <a:cubicBezTo>
                  <a:pt x="26788" y="28712"/>
                  <a:pt x="26779" y="28712"/>
                  <a:pt x="26770" y="28713"/>
                </a:cubicBezTo>
                <a:cubicBezTo>
                  <a:pt x="26767" y="28713"/>
                  <a:pt x="26763" y="28713"/>
                  <a:pt x="26760" y="28713"/>
                </a:cubicBezTo>
                <a:cubicBezTo>
                  <a:pt x="26214" y="28713"/>
                  <a:pt x="25773" y="28002"/>
                  <a:pt x="25821" y="27122"/>
                </a:cubicBezTo>
                <a:cubicBezTo>
                  <a:pt x="25993" y="23910"/>
                  <a:pt x="26141" y="17538"/>
                  <a:pt x="24741" y="15294"/>
                </a:cubicBezTo>
                <a:cubicBezTo>
                  <a:pt x="23787" y="13759"/>
                  <a:pt x="22129" y="12943"/>
                  <a:pt x="21046" y="12943"/>
                </a:cubicBezTo>
                <a:cubicBezTo>
                  <a:pt x="20986" y="12943"/>
                  <a:pt x="20927" y="12946"/>
                  <a:pt x="20870" y="12951"/>
                </a:cubicBezTo>
                <a:cubicBezTo>
                  <a:pt x="20853" y="12952"/>
                  <a:pt x="20835" y="12953"/>
                  <a:pt x="20818" y="12953"/>
                </a:cubicBezTo>
                <a:cubicBezTo>
                  <a:pt x="20351" y="12953"/>
                  <a:pt x="19961" y="12369"/>
                  <a:pt x="19918" y="11614"/>
                </a:cubicBezTo>
                <a:cubicBezTo>
                  <a:pt x="19709" y="8034"/>
                  <a:pt x="18923" y="1148"/>
                  <a:pt x="15971" y="171"/>
                </a:cubicBezTo>
                <a:cubicBezTo>
                  <a:pt x="15669" y="57"/>
                  <a:pt x="15351" y="1"/>
                  <a:pt x="150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8"/>
          <p:cNvSpPr/>
          <p:nvPr/>
        </p:nvSpPr>
        <p:spPr>
          <a:xfrm>
            <a:off x="1268725" y="1645925"/>
            <a:ext cx="822900" cy="822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NODE</a:t>
            </a:r>
            <a:endParaRPr sz="1200"/>
          </a:p>
        </p:txBody>
      </p:sp>
      <p:sp>
        <p:nvSpPr>
          <p:cNvPr id="1110" name="Google Shape;1110;p58"/>
          <p:cNvSpPr/>
          <p:nvPr/>
        </p:nvSpPr>
        <p:spPr>
          <a:xfrm>
            <a:off x="2357425" y="1851575"/>
            <a:ext cx="822900" cy="411600"/>
          </a:xfrm>
          <a:prstGeom prst="right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8"/>
          <p:cNvSpPr/>
          <p:nvPr/>
        </p:nvSpPr>
        <p:spPr>
          <a:xfrm>
            <a:off x="3332800" y="1645925"/>
            <a:ext cx="822900" cy="822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SERVER</a:t>
            </a:r>
            <a:endParaRPr sz="1200"/>
          </a:p>
        </p:txBody>
      </p:sp>
      <p:sp>
        <p:nvSpPr>
          <p:cNvPr id="1112" name="Google Shape;1112;p58"/>
          <p:cNvSpPr/>
          <p:nvPr/>
        </p:nvSpPr>
        <p:spPr>
          <a:xfrm>
            <a:off x="6294138" y="1851575"/>
            <a:ext cx="822900" cy="411600"/>
          </a:xfrm>
          <a:prstGeom prst="right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8"/>
          <p:cNvSpPr/>
          <p:nvPr/>
        </p:nvSpPr>
        <p:spPr>
          <a:xfrm>
            <a:off x="4308175" y="1851575"/>
            <a:ext cx="822900" cy="411600"/>
          </a:xfrm>
          <a:prstGeom prst="right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8"/>
          <p:cNvSpPr/>
          <p:nvPr/>
        </p:nvSpPr>
        <p:spPr>
          <a:xfrm>
            <a:off x="7347625" y="1645925"/>
            <a:ext cx="822900" cy="822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DATA</a:t>
            </a:r>
            <a:endParaRPr sz="1200"/>
          </a:p>
          <a:p>
            <a:pPr indent="0" lvl="0" marL="0" rtl="0" algn="l">
              <a:spcBef>
                <a:spcPts val="0"/>
              </a:spcBef>
              <a:spcAft>
                <a:spcPts val="0"/>
              </a:spcAft>
              <a:buNone/>
            </a:pPr>
            <a:r>
              <a:rPr lang="en" sz="1200"/>
              <a:t>CENTER</a:t>
            </a:r>
            <a:endParaRPr sz="1200"/>
          </a:p>
        </p:txBody>
      </p:sp>
      <p:sp>
        <p:nvSpPr>
          <p:cNvPr id="1115" name="Google Shape;1115;p58"/>
          <p:cNvSpPr/>
          <p:nvPr/>
        </p:nvSpPr>
        <p:spPr>
          <a:xfrm>
            <a:off x="5240650" y="1645925"/>
            <a:ext cx="822900" cy="822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RACK</a:t>
            </a:r>
            <a:endParaRPr sz="1200"/>
          </a:p>
        </p:txBody>
      </p:sp>
      <p:sp>
        <p:nvSpPr>
          <p:cNvPr id="1116" name="Google Shape;1116;p58"/>
          <p:cNvSpPr/>
          <p:nvPr/>
        </p:nvSpPr>
        <p:spPr>
          <a:xfrm>
            <a:off x="1483050" y="2945950"/>
            <a:ext cx="1768200" cy="508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Clr>
                <a:schemeClr val="dk1"/>
              </a:buClr>
              <a:buSzPts val="1100"/>
              <a:buFont typeface="Arial"/>
              <a:buNone/>
            </a:pPr>
            <a:r>
              <a:rPr lang="en" sz="1200">
                <a:solidFill>
                  <a:schemeClr val="dk1"/>
                </a:solidFill>
                <a:highlight>
                  <a:schemeClr val="lt1"/>
                </a:highlight>
                <a:latin typeface="EB Garamond"/>
                <a:ea typeface="EB Garamond"/>
                <a:cs typeface="EB Garamond"/>
                <a:sym typeface="EB Garamond"/>
              </a:rPr>
              <a:t>1 Server</a:t>
            </a:r>
            <a:endParaRPr sz="1500">
              <a:solidFill>
                <a:schemeClr val="dk1"/>
              </a:solidFill>
            </a:endParaRPr>
          </a:p>
        </p:txBody>
      </p:sp>
      <p:sp>
        <p:nvSpPr>
          <p:cNvPr id="1117" name="Google Shape;1117;p58"/>
          <p:cNvSpPr/>
          <p:nvPr/>
        </p:nvSpPr>
        <p:spPr>
          <a:xfrm>
            <a:off x="1483050" y="3536375"/>
            <a:ext cx="1768200" cy="508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en" sz="1200">
                <a:solidFill>
                  <a:schemeClr val="dk1"/>
                </a:solidFill>
                <a:highlight>
                  <a:schemeClr val="lt1"/>
                </a:highlight>
                <a:latin typeface="EB Garamond"/>
                <a:ea typeface="EB Garamond"/>
                <a:cs typeface="EB Garamond"/>
                <a:sym typeface="EB Garamond"/>
              </a:rPr>
              <a:t>1 Rack</a:t>
            </a:r>
            <a:endParaRPr sz="1500">
              <a:solidFill>
                <a:schemeClr val="dk1"/>
              </a:solidFill>
            </a:endParaRPr>
          </a:p>
        </p:txBody>
      </p:sp>
      <p:sp>
        <p:nvSpPr>
          <p:cNvPr id="1118" name="Google Shape;1118;p58"/>
          <p:cNvSpPr/>
          <p:nvPr/>
        </p:nvSpPr>
        <p:spPr>
          <a:xfrm>
            <a:off x="1483025" y="4177350"/>
            <a:ext cx="1768200" cy="508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en" sz="1200">
                <a:solidFill>
                  <a:schemeClr val="dk1"/>
                </a:solidFill>
                <a:highlight>
                  <a:schemeClr val="lt1"/>
                </a:highlight>
                <a:latin typeface="EB Garamond"/>
                <a:ea typeface="EB Garamond"/>
                <a:cs typeface="EB Garamond"/>
                <a:sym typeface="EB Garamond"/>
              </a:rPr>
              <a:t>1 Datacenter</a:t>
            </a:r>
            <a:endParaRPr sz="1000">
              <a:solidFill>
                <a:schemeClr val="dk1"/>
              </a:solidFill>
            </a:endParaRPr>
          </a:p>
        </p:txBody>
      </p:sp>
      <p:sp>
        <p:nvSpPr>
          <p:cNvPr id="1119" name="Google Shape;1119;p58"/>
          <p:cNvSpPr/>
          <p:nvPr/>
        </p:nvSpPr>
        <p:spPr>
          <a:xfrm>
            <a:off x="4590675" y="4177350"/>
            <a:ext cx="2009400" cy="508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en" sz="1200">
                <a:solidFill>
                  <a:schemeClr val="dk1"/>
                </a:solidFill>
                <a:highlight>
                  <a:schemeClr val="lt1"/>
                </a:highlight>
                <a:latin typeface="EB Garamond"/>
                <a:ea typeface="EB Garamond"/>
                <a:cs typeface="EB Garamond"/>
                <a:sym typeface="EB Garamond"/>
              </a:rPr>
              <a:t>5 Racks</a:t>
            </a:r>
            <a:endParaRPr sz="1500">
              <a:solidFill>
                <a:schemeClr val="dk1"/>
              </a:solidFill>
            </a:endParaRPr>
          </a:p>
        </p:txBody>
      </p:sp>
      <p:sp>
        <p:nvSpPr>
          <p:cNvPr id="1120" name="Google Shape;1120;p58"/>
          <p:cNvSpPr/>
          <p:nvPr/>
        </p:nvSpPr>
        <p:spPr>
          <a:xfrm>
            <a:off x="4590675" y="3536375"/>
            <a:ext cx="2009400" cy="508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en" sz="1200">
                <a:solidFill>
                  <a:schemeClr val="dk1"/>
                </a:solidFill>
                <a:highlight>
                  <a:schemeClr val="lt1"/>
                </a:highlight>
                <a:latin typeface="EB Garamond"/>
                <a:ea typeface="EB Garamond"/>
                <a:cs typeface="EB Garamond"/>
                <a:sym typeface="EB Garamond"/>
              </a:rPr>
              <a:t>14 Servers</a:t>
            </a:r>
            <a:endParaRPr sz="1500">
              <a:solidFill>
                <a:schemeClr val="dk1"/>
              </a:solidFill>
            </a:endParaRPr>
          </a:p>
        </p:txBody>
      </p:sp>
      <p:sp>
        <p:nvSpPr>
          <p:cNvPr id="1121" name="Google Shape;1121;p58"/>
          <p:cNvSpPr/>
          <p:nvPr/>
        </p:nvSpPr>
        <p:spPr>
          <a:xfrm>
            <a:off x="4608600" y="2967700"/>
            <a:ext cx="2009400" cy="508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en" sz="1200">
                <a:solidFill>
                  <a:schemeClr val="dk1"/>
                </a:solidFill>
                <a:highlight>
                  <a:schemeClr val="lt1"/>
                </a:highlight>
                <a:latin typeface="EB Garamond"/>
                <a:ea typeface="EB Garamond"/>
                <a:cs typeface="EB Garamond"/>
                <a:sym typeface="EB Garamond"/>
              </a:rPr>
              <a:t>256 Nodes</a:t>
            </a:r>
            <a:endParaRPr sz="1500">
              <a:solidFill>
                <a:schemeClr val="dk1"/>
              </a:solidFill>
            </a:endParaRPr>
          </a:p>
        </p:txBody>
      </p:sp>
      <p:sp>
        <p:nvSpPr>
          <p:cNvPr id="1122" name="Google Shape;1122;p58"/>
          <p:cNvSpPr/>
          <p:nvPr/>
        </p:nvSpPr>
        <p:spPr>
          <a:xfrm>
            <a:off x="3582775" y="3080650"/>
            <a:ext cx="822900" cy="274500"/>
          </a:xfrm>
          <a:prstGeom prst="right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1123" name="Google Shape;1123;p58"/>
          <p:cNvSpPr/>
          <p:nvPr/>
        </p:nvSpPr>
        <p:spPr>
          <a:xfrm>
            <a:off x="3582763" y="3652813"/>
            <a:ext cx="822900" cy="274500"/>
          </a:xfrm>
          <a:prstGeom prst="right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8"/>
          <p:cNvSpPr/>
          <p:nvPr/>
        </p:nvSpPr>
        <p:spPr>
          <a:xfrm>
            <a:off x="3582775" y="4268200"/>
            <a:ext cx="822900" cy="274500"/>
          </a:xfrm>
          <a:prstGeom prst="right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8"/>
          <p:cNvSpPr txBox="1"/>
          <p:nvPr/>
        </p:nvSpPr>
        <p:spPr>
          <a:xfrm>
            <a:off x="62925" y="4718800"/>
            <a:ext cx="68736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EB Garamond"/>
                <a:ea typeface="EB Garamond"/>
                <a:cs typeface="EB Garamond"/>
                <a:sym typeface="EB Garamond"/>
              </a:rPr>
              <a:t>[1]: </a:t>
            </a:r>
            <a:r>
              <a:rPr lang="en" sz="700">
                <a:solidFill>
                  <a:schemeClr val="dk1"/>
                </a:solidFill>
                <a:latin typeface="EB Garamond"/>
                <a:ea typeface="EB Garamond"/>
                <a:cs typeface="EB Garamond"/>
                <a:sym typeface="EB Garamond"/>
              </a:rPr>
              <a:t>Hall, A. (2019, March 6). </a:t>
            </a:r>
            <a:r>
              <a:rPr i="1" lang="en" sz="700">
                <a:solidFill>
                  <a:schemeClr val="dk1"/>
                </a:solidFill>
                <a:latin typeface="EB Garamond"/>
                <a:ea typeface="EB Garamond"/>
                <a:cs typeface="EB Garamond"/>
                <a:sym typeface="EB Garamond"/>
              </a:rPr>
              <a:t>Cassandra Datacenter and Racks</a:t>
            </a:r>
            <a:r>
              <a:rPr lang="en" sz="700">
                <a:solidFill>
                  <a:schemeClr val="dk1"/>
                </a:solidFill>
                <a:latin typeface="EB Garamond"/>
                <a:ea typeface="EB Garamond"/>
                <a:cs typeface="EB Garamond"/>
                <a:sym typeface="EB Garamond"/>
              </a:rPr>
              <a:t>. Retrieved from datastax.com: https://www.datastax.com/blog/distributed-database-things-know-cassandra-datacenter-racks</a:t>
            </a:r>
            <a:endParaRPr sz="700">
              <a:solidFill>
                <a:schemeClr val="dk1"/>
              </a:solidFill>
              <a:latin typeface="EB Garamond"/>
              <a:ea typeface="EB Garamond"/>
              <a:cs typeface="EB Garamond"/>
              <a:sym typeface="EB Garamond"/>
            </a:endParaRPr>
          </a:p>
          <a:p>
            <a:pPr indent="0" lvl="0" marL="0" rtl="0" algn="l">
              <a:spcBef>
                <a:spcPts val="0"/>
              </a:spcBef>
              <a:spcAft>
                <a:spcPts val="0"/>
              </a:spcAft>
              <a:buNone/>
            </a:pPr>
            <a:r>
              <a:rPr lang="en" sz="700">
                <a:latin typeface="EB Garamond"/>
                <a:ea typeface="EB Garamond"/>
                <a:cs typeface="EB Garamond"/>
                <a:sym typeface="EB Garamond"/>
              </a:rPr>
              <a:t>[2]: </a:t>
            </a:r>
            <a:r>
              <a:rPr i="1" lang="en" sz="700">
                <a:solidFill>
                  <a:schemeClr val="dk1"/>
                </a:solidFill>
                <a:latin typeface="EB Garamond"/>
                <a:ea typeface="EB Garamond"/>
                <a:cs typeface="EB Garamond"/>
                <a:sym typeface="EB Garamond"/>
              </a:rPr>
              <a:t>Data Center Colocation – Build vs. Buy</a:t>
            </a:r>
            <a:r>
              <a:rPr lang="en" sz="700">
                <a:solidFill>
                  <a:schemeClr val="dk1"/>
                </a:solidFill>
                <a:latin typeface="EB Garamond"/>
                <a:ea typeface="EB Garamond"/>
                <a:cs typeface="EB Garamond"/>
                <a:sym typeface="EB Garamond"/>
              </a:rPr>
              <a:t>. (n.d.). Retrieved from 365datacenters.com: https://365datacenters.com/resources/white-papers/data-center-colocation-build-vs-buy/</a:t>
            </a:r>
            <a:endParaRPr sz="700">
              <a:solidFill>
                <a:schemeClr val="dk1"/>
              </a:solidFill>
              <a:latin typeface="EB Garamond"/>
              <a:ea typeface="EB Garamond"/>
              <a:cs typeface="EB Garamond"/>
              <a:sym typeface="EB Garamond"/>
            </a:endParaRPr>
          </a:p>
          <a:p>
            <a:pPr indent="0" lvl="0" marL="0" rtl="0" algn="l">
              <a:spcBef>
                <a:spcPts val="0"/>
              </a:spcBef>
              <a:spcAft>
                <a:spcPts val="0"/>
              </a:spcAft>
              <a:buNone/>
            </a:pPr>
            <a:r>
              <a:rPr lang="en" sz="700">
                <a:latin typeface="EB Garamond"/>
                <a:ea typeface="EB Garamond"/>
                <a:cs typeface="EB Garamond"/>
                <a:sym typeface="EB Garamond"/>
              </a:rPr>
              <a:t>[3]: </a:t>
            </a:r>
            <a:r>
              <a:rPr lang="en" sz="700">
                <a:solidFill>
                  <a:schemeClr val="dk1"/>
                </a:solidFill>
                <a:latin typeface="EB Garamond"/>
                <a:ea typeface="EB Garamond"/>
                <a:cs typeface="EB Garamond"/>
                <a:sym typeface="EB Garamond"/>
              </a:rPr>
              <a:t>baeldung. (2021, October 9). </a:t>
            </a:r>
            <a:r>
              <a:rPr i="1" lang="en" sz="700">
                <a:solidFill>
                  <a:schemeClr val="dk1"/>
                </a:solidFill>
                <a:latin typeface="EB Garamond"/>
                <a:ea typeface="EB Garamond"/>
                <a:cs typeface="EB Garamond"/>
                <a:sym typeface="EB Garamond"/>
              </a:rPr>
              <a:t>Cluster, Datacenters, Racks and Nodes in Cassandra</a:t>
            </a:r>
            <a:r>
              <a:rPr lang="en" sz="700">
                <a:solidFill>
                  <a:schemeClr val="dk1"/>
                </a:solidFill>
                <a:latin typeface="EB Garamond"/>
                <a:ea typeface="EB Garamond"/>
                <a:cs typeface="EB Garamond"/>
                <a:sym typeface="EB Garamond"/>
              </a:rPr>
              <a:t>. Retrieved from baeldung.com: https://www.baeldung.com/cassandra-cluster-datacenters-racks-nodes</a:t>
            </a:r>
            <a:endParaRPr sz="7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a:latin typeface="EB Garamond"/>
              <a:ea typeface="EB Garamond"/>
              <a:cs typeface="EB Garamond"/>
              <a:sym typeface="EB Garamon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59"/>
          <p:cNvSpPr txBox="1"/>
          <p:nvPr>
            <p:ph idx="4294967295" type="title"/>
          </p:nvPr>
        </p:nvSpPr>
        <p:spPr>
          <a:xfrm>
            <a:off x="311700" y="0"/>
            <a:ext cx="8520600" cy="303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chemeClr val="dk1"/>
              </a:buClr>
              <a:buSzPts val="1100"/>
              <a:buFont typeface="Arial"/>
              <a:buNone/>
            </a:pPr>
            <a:r>
              <a:rPr b="1" lang="en" sz="1350">
                <a:solidFill>
                  <a:srgbClr val="383838"/>
                </a:solidFill>
                <a:highlight>
                  <a:srgbClr val="FCFCFC"/>
                </a:highlight>
                <a:latin typeface="EB Garamond"/>
                <a:ea typeface="EB Garamond"/>
                <a:cs typeface="EB Garamond"/>
                <a:sym typeface="EB Garamond"/>
              </a:rPr>
              <a:t>Architectural, Engineering, Power Construction and Environment Costs of DataCenter </a:t>
            </a:r>
            <a:endParaRPr b="1" sz="1800">
              <a:latin typeface="EB Garamond"/>
              <a:ea typeface="EB Garamond"/>
              <a:cs typeface="EB Garamond"/>
              <a:sym typeface="EB Garamond"/>
            </a:endParaRPr>
          </a:p>
        </p:txBody>
      </p:sp>
      <p:sp>
        <p:nvSpPr>
          <p:cNvPr id="1131" name="Google Shape;1131;p59"/>
          <p:cNvSpPr txBox="1"/>
          <p:nvPr>
            <p:ph idx="1" type="body"/>
          </p:nvPr>
        </p:nvSpPr>
        <p:spPr>
          <a:xfrm>
            <a:off x="642050" y="1220400"/>
            <a:ext cx="5308200" cy="14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rgbClr val="383838"/>
              </a:solidFill>
              <a:highlight>
                <a:srgbClr val="FCFCFC"/>
              </a:highlight>
              <a:latin typeface="Arial"/>
              <a:ea typeface="Arial"/>
              <a:cs typeface="Arial"/>
              <a:sym typeface="Arial"/>
            </a:endParaRPr>
          </a:p>
          <a:p>
            <a:pPr indent="0" lvl="0" marL="457200" rtl="0" algn="l">
              <a:spcBef>
                <a:spcPts val="1600"/>
              </a:spcBef>
              <a:spcAft>
                <a:spcPts val="1600"/>
              </a:spcAft>
              <a:buNone/>
            </a:pPr>
            <a:r>
              <a:t/>
            </a:r>
            <a:endParaRPr sz="1050">
              <a:solidFill>
                <a:srgbClr val="383838"/>
              </a:solidFill>
              <a:highlight>
                <a:srgbClr val="FCFCFC"/>
              </a:highlight>
              <a:latin typeface="Arial"/>
              <a:ea typeface="Arial"/>
              <a:cs typeface="Arial"/>
              <a:sym typeface="Arial"/>
            </a:endParaRPr>
          </a:p>
        </p:txBody>
      </p:sp>
      <p:sp>
        <p:nvSpPr>
          <p:cNvPr id="1132" name="Google Shape;1132;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000000"/>
                </a:solidFill>
              </a:rPr>
              <a:t>‹#›</a:t>
            </a:fld>
            <a:endParaRPr>
              <a:solidFill>
                <a:srgbClr val="000000"/>
              </a:solidFill>
            </a:endParaRPr>
          </a:p>
        </p:txBody>
      </p:sp>
      <p:graphicFrame>
        <p:nvGraphicFramePr>
          <p:cNvPr id="1133" name="Google Shape;1133;p59"/>
          <p:cNvGraphicFramePr/>
          <p:nvPr/>
        </p:nvGraphicFramePr>
        <p:xfrm>
          <a:off x="952500" y="503975"/>
          <a:ext cx="3000000" cy="3000000"/>
        </p:xfrm>
        <a:graphic>
          <a:graphicData uri="http://schemas.openxmlformats.org/drawingml/2006/table">
            <a:tbl>
              <a:tblPr>
                <a:noFill/>
                <a:tableStyleId>{8C577D0D-909D-4F2A-B3C5-32B6E3C17CE5}</a:tableStyleId>
              </a:tblPr>
              <a:tblGrid>
                <a:gridCol w="2190175"/>
                <a:gridCol w="2190175"/>
                <a:gridCol w="2190175"/>
              </a:tblGrid>
              <a:tr h="243500">
                <a:tc>
                  <a:txBody>
                    <a:bodyPr/>
                    <a:lstStyle/>
                    <a:p>
                      <a:pPr indent="0" lvl="0" marL="0" rtl="0" algn="l">
                        <a:spcBef>
                          <a:spcPts val="0"/>
                        </a:spcBef>
                        <a:spcAft>
                          <a:spcPts val="0"/>
                        </a:spcAft>
                        <a:buNone/>
                      </a:pPr>
                      <a:r>
                        <a:t/>
                      </a:r>
                      <a:endParaRPr sz="700"/>
                    </a:p>
                  </a:txBody>
                  <a:tcPr marT="91425" marB="91425" marR="91425" marL="91425">
                    <a:lnL cap="flat" cmpd="sng" w="9525">
                      <a:solidFill>
                        <a:srgbClr val="A2C4C9"/>
                      </a:solidFill>
                      <a:prstDash val="solid"/>
                      <a:round/>
                      <a:headEnd len="sm" w="sm" type="none"/>
                      <a:tailEnd len="sm" w="sm" type="none"/>
                    </a:lnL>
                    <a:lnR cap="flat" cmpd="sng" w="9525">
                      <a:solidFill>
                        <a:srgbClr val="A2C4C9"/>
                      </a:solidFill>
                      <a:prstDash val="solid"/>
                      <a:round/>
                      <a:headEnd len="sm" w="sm" type="none"/>
                      <a:tailEnd len="sm" w="sm" type="none"/>
                    </a:lnR>
                    <a:lnT cap="flat" cmpd="sng" w="9525">
                      <a:solidFill>
                        <a:srgbClr val="A2C4C9"/>
                      </a:solidFill>
                      <a:prstDash val="solid"/>
                      <a:round/>
                      <a:headEnd len="sm" w="sm" type="none"/>
                      <a:tailEnd len="sm" w="sm" type="none"/>
                    </a:lnT>
                    <a:lnB cap="flat" cmpd="sng" w="9525">
                      <a:solidFill>
                        <a:srgbClr val="A2C4C9"/>
                      </a:solidFill>
                      <a:prstDash val="solid"/>
                      <a:round/>
                      <a:headEnd len="sm" w="sm" type="none"/>
                      <a:tailEnd len="sm" w="sm" type="none"/>
                    </a:lnB>
                  </a:tcPr>
                </a:tc>
                <a:tc>
                  <a:txBody>
                    <a:bodyPr/>
                    <a:lstStyle/>
                    <a:p>
                      <a:pPr indent="0" lvl="0" marL="0" rtl="0" algn="ctr">
                        <a:spcBef>
                          <a:spcPts val="0"/>
                        </a:spcBef>
                        <a:spcAft>
                          <a:spcPts val="0"/>
                        </a:spcAft>
                        <a:buNone/>
                      </a:pPr>
                      <a:r>
                        <a:rPr b="1" lang="en" sz="700"/>
                        <a:t>Hadoop[1][2]</a:t>
                      </a:r>
                      <a:endParaRPr b="1" sz="700"/>
                    </a:p>
                  </a:txBody>
                  <a:tcPr marT="91425" marB="91425" marR="91425" marL="91425">
                    <a:lnL cap="flat" cmpd="sng" w="9525">
                      <a:solidFill>
                        <a:srgbClr val="A2C4C9"/>
                      </a:solidFill>
                      <a:prstDash val="solid"/>
                      <a:round/>
                      <a:headEnd len="sm" w="sm" type="none"/>
                      <a:tailEnd len="sm" w="sm" type="none"/>
                    </a:lnL>
                    <a:lnR cap="flat" cmpd="sng" w="9525">
                      <a:solidFill>
                        <a:srgbClr val="A2C4C9"/>
                      </a:solidFill>
                      <a:prstDash val="solid"/>
                      <a:round/>
                      <a:headEnd len="sm" w="sm" type="none"/>
                      <a:tailEnd len="sm" w="sm" type="none"/>
                    </a:lnR>
                    <a:lnT cap="flat" cmpd="sng" w="9525">
                      <a:solidFill>
                        <a:srgbClr val="A2C4C9"/>
                      </a:solidFill>
                      <a:prstDash val="solid"/>
                      <a:round/>
                      <a:headEnd len="sm" w="sm" type="none"/>
                      <a:tailEnd len="sm" w="sm" type="none"/>
                    </a:lnT>
                    <a:lnB cap="flat" cmpd="sng" w="9525">
                      <a:solidFill>
                        <a:srgbClr val="A2C4C9"/>
                      </a:solidFill>
                      <a:prstDash val="solid"/>
                      <a:round/>
                      <a:headEnd len="sm" w="sm" type="none"/>
                      <a:tailEnd len="sm" w="sm" type="none"/>
                    </a:lnB>
                  </a:tcPr>
                </a:tc>
                <a:tc>
                  <a:txBody>
                    <a:bodyPr/>
                    <a:lstStyle/>
                    <a:p>
                      <a:pPr indent="0" lvl="0" marL="0" rtl="0" algn="ctr">
                        <a:spcBef>
                          <a:spcPts val="0"/>
                        </a:spcBef>
                        <a:spcAft>
                          <a:spcPts val="0"/>
                        </a:spcAft>
                        <a:buNone/>
                      </a:pPr>
                      <a:r>
                        <a:rPr b="1" lang="en" sz="700"/>
                        <a:t>Spark [1][2]</a:t>
                      </a:r>
                      <a:endParaRPr b="1" sz="700"/>
                    </a:p>
                  </a:txBody>
                  <a:tcPr marT="91425" marB="91425" marR="91425" marL="91425">
                    <a:lnL cap="flat" cmpd="sng" w="9525">
                      <a:solidFill>
                        <a:srgbClr val="A2C4C9"/>
                      </a:solidFill>
                      <a:prstDash val="solid"/>
                      <a:round/>
                      <a:headEnd len="sm" w="sm" type="none"/>
                      <a:tailEnd len="sm" w="sm" type="none"/>
                    </a:lnL>
                    <a:lnR cap="flat" cmpd="sng" w="9525">
                      <a:solidFill>
                        <a:srgbClr val="A2C4C9"/>
                      </a:solidFill>
                      <a:prstDash val="solid"/>
                      <a:round/>
                      <a:headEnd len="sm" w="sm" type="none"/>
                      <a:tailEnd len="sm" w="sm" type="none"/>
                    </a:lnR>
                    <a:lnT cap="flat" cmpd="sng" w="9525">
                      <a:solidFill>
                        <a:srgbClr val="A2C4C9"/>
                      </a:solidFill>
                      <a:prstDash val="solid"/>
                      <a:round/>
                      <a:headEnd len="sm" w="sm" type="none"/>
                      <a:tailEnd len="sm" w="sm" type="none"/>
                    </a:lnT>
                    <a:lnB cap="flat" cmpd="sng" w="9525">
                      <a:solidFill>
                        <a:srgbClr val="A2C4C9"/>
                      </a:solidFill>
                      <a:prstDash val="solid"/>
                      <a:round/>
                      <a:headEnd len="sm" w="sm" type="none"/>
                      <a:tailEnd len="sm" w="sm" type="none"/>
                    </a:lnB>
                  </a:tcPr>
                </a:tc>
              </a:tr>
              <a:tr h="256325">
                <a:tc>
                  <a:txBody>
                    <a:bodyPr/>
                    <a:lstStyle/>
                    <a:p>
                      <a:pPr indent="0" lvl="0" marL="0" rtl="0" algn="ctr">
                        <a:spcBef>
                          <a:spcPts val="0"/>
                        </a:spcBef>
                        <a:spcAft>
                          <a:spcPts val="0"/>
                        </a:spcAft>
                        <a:buNone/>
                      </a:pPr>
                      <a:r>
                        <a:rPr b="1" lang="en" sz="800">
                          <a:solidFill>
                            <a:schemeClr val="dk1"/>
                          </a:solidFill>
                          <a:latin typeface="EB Garamond"/>
                          <a:ea typeface="EB Garamond"/>
                          <a:cs typeface="EB Garamond"/>
                          <a:sym typeface="EB Garamond"/>
                        </a:rPr>
                        <a:t>Total Data</a:t>
                      </a:r>
                      <a:endParaRPr b="1" sz="800">
                        <a:latin typeface="EB Garamond"/>
                        <a:ea typeface="EB Garamond"/>
                        <a:cs typeface="EB Garamond"/>
                        <a:sym typeface="EB Garamon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A2C4C9"/>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800">
                          <a:latin typeface="EB Garamond"/>
                          <a:ea typeface="EB Garamond"/>
                          <a:cs typeface="EB Garamond"/>
                          <a:sym typeface="EB Garamond"/>
                        </a:rPr>
                        <a:t>10000 Gb</a:t>
                      </a:r>
                      <a:endParaRPr b="1" sz="800">
                        <a:latin typeface="EB Garamond"/>
                        <a:ea typeface="EB Garamond"/>
                        <a:cs typeface="EB Garamond"/>
                        <a:sym typeface="EB Garamon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A2C4C9"/>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800">
                          <a:latin typeface="EB Garamond"/>
                          <a:ea typeface="EB Garamond"/>
                          <a:cs typeface="EB Garamond"/>
                          <a:sym typeface="EB Garamond"/>
                        </a:rPr>
                        <a:t>10000 Gb</a:t>
                      </a:r>
                      <a:endParaRPr b="1" sz="800">
                        <a:latin typeface="EB Garamond"/>
                        <a:ea typeface="EB Garamond"/>
                        <a:cs typeface="EB Garamond"/>
                        <a:sym typeface="EB Garamon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A2C4C9"/>
                      </a:solidFill>
                      <a:prstDash val="solid"/>
                      <a:round/>
                      <a:headEnd len="sm" w="sm" type="none"/>
                      <a:tailEnd len="sm" w="sm" type="none"/>
                    </a:lnT>
                    <a:lnB cap="flat" cmpd="sng" w="9525">
                      <a:solidFill>
                        <a:srgbClr val="9E9E9E"/>
                      </a:solidFill>
                      <a:prstDash val="solid"/>
                      <a:round/>
                      <a:headEnd len="sm" w="sm" type="none"/>
                      <a:tailEnd len="sm" w="sm" type="none"/>
                    </a:lnB>
                  </a:tcPr>
                </a:tc>
              </a:tr>
              <a:tr h="256325">
                <a:tc>
                  <a:txBody>
                    <a:bodyPr/>
                    <a:lstStyle/>
                    <a:p>
                      <a:pPr indent="0" lvl="0" marL="0" rtl="0" algn="ctr">
                        <a:spcBef>
                          <a:spcPts val="0"/>
                        </a:spcBef>
                        <a:spcAft>
                          <a:spcPts val="0"/>
                        </a:spcAft>
                        <a:buNone/>
                      </a:pPr>
                      <a:r>
                        <a:rPr b="1" lang="en" sz="800">
                          <a:latin typeface="EB Garamond"/>
                          <a:ea typeface="EB Garamond"/>
                          <a:cs typeface="EB Garamond"/>
                          <a:sym typeface="EB Garamond"/>
                        </a:rPr>
                        <a:t>Nodes</a:t>
                      </a:r>
                      <a:endParaRPr b="1" sz="800">
                        <a:latin typeface="EB Garamond"/>
                        <a:ea typeface="EB Garamond"/>
                        <a:cs typeface="EB Garamond"/>
                        <a:sym typeface="EB Garamon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sz="800">
                          <a:latin typeface="EB Garamond"/>
                          <a:ea typeface="EB Garamond"/>
                          <a:cs typeface="EB Garamond"/>
                          <a:sym typeface="EB Garamond"/>
                        </a:rPr>
                        <a:t>6700 Nodes</a:t>
                      </a:r>
                      <a:endParaRPr b="1" sz="800">
                        <a:latin typeface="EB Garamond"/>
                        <a:ea typeface="EB Garamond"/>
                        <a:cs typeface="EB Garamond"/>
                        <a:sym typeface="EB Garamon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sz="800">
                          <a:latin typeface="EB Garamond"/>
                          <a:ea typeface="EB Garamond"/>
                          <a:cs typeface="EB Garamond"/>
                          <a:sym typeface="EB Garamond"/>
                        </a:rPr>
                        <a:t>2500 Nodes</a:t>
                      </a:r>
                      <a:endParaRPr b="1" sz="800">
                        <a:latin typeface="EB Garamond"/>
                        <a:ea typeface="EB Garamond"/>
                        <a:cs typeface="EB Garamond"/>
                        <a:sym typeface="EB Garamon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0E0E3"/>
                    </a:solidFill>
                  </a:tcPr>
                </a:tc>
              </a:tr>
              <a:tr h="256325">
                <a:tc>
                  <a:txBody>
                    <a:bodyPr/>
                    <a:lstStyle/>
                    <a:p>
                      <a:pPr indent="0" lvl="0" marL="0" rtl="0" algn="ctr">
                        <a:spcBef>
                          <a:spcPts val="0"/>
                        </a:spcBef>
                        <a:spcAft>
                          <a:spcPts val="0"/>
                        </a:spcAft>
                        <a:buNone/>
                      </a:pPr>
                      <a:r>
                        <a:rPr b="1" lang="en" sz="800">
                          <a:latin typeface="EB Garamond"/>
                          <a:ea typeface="EB Garamond"/>
                          <a:cs typeface="EB Garamond"/>
                          <a:sym typeface="EB Garamond"/>
                        </a:rPr>
                        <a:t>Server</a:t>
                      </a:r>
                      <a:endParaRPr b="1" sz="800">
                        <a:latin typeface="EB Garamond"/>
                        <a:ea typeface="EB Garamond"/>
                        <a:cs typeface="EB Garamond"/>
                        <a:sym typeface="EB Garamon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sz="800">
                          <a:latin typeface="EB Garamond"/>
                          <a:ea typeface="EB Garamond"/>
                          <a:cs typeface="EB Garamond"/>
                          <a:sym typeface="EB Garamond"/>
                        </a:rPr>
                        <a:t>26</a:t>
                      </a:r>
                      <a:endParaRPr b="1" sz="800">
                        <a:latin typeface="EB Garamond"/>
                        <a:ea typeface="EB Garamond"/>
                        <a:cs typeface="EB Garamond"/>
                        <a:sym typeface="EB Garamon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sz="800">
                          <a:latin typeface="EB Garamond"/>
                          <a:ea typeface="EB Garamond"/>
                          <a:cs typeface="EB Garamond"/>
                          <a:sym typeface="EB Garamond"/>
                        </a:rPr>
                        <a:t>10</a:t>
                      </a:r>
                      <a:endParaRPr b="1" sz="800">
                        <a:latin typeface="EB Garamond"/>
                        <a:ea typeface="EB Garamond"/>
                        <a:cs typeface="EB Garamond"/>
                        <a:sym typeface="EB Garamon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0E0E3"/>
                    </a:solidFill>
                  </a:tcPr>
                </a:tc>
              </a:tr>
              <a:tr h="256325">
                <a:tc>
                  <a:txBody>
                    <a:bodyPr/>
                    <a:lstStyle/>
                    <a:p>
                      <a:pPr indent="0" lvl="0" marL="0" rtl="0" algn="ctr">
                        <a:spcBef>
                          <a:spcPts val="0"/>
                        </a:spcBef>
                        <a:spcAft>
                          <a:spcPts val="0"/>
                        </a:spcAft>
                        <a:buNone/>
                      </a:pPr>
                      <a:r>
                        <a:rPr b="1" lang="en" sz="800">
                          <a:latin typeface="EB Garamond"/>
                          <a:ea typeface="EB Garamond"/>
                          <a:cs typeface="EB Garamond"/>
                          <a:sym typeface="EB Garamond"/>
                        </a:rPr>
                        <a:t>Rack</a:t>
                      </a:r>
                      <a:endParaRPr b="1" sz="800">
                        <a:latin typeface="EB Garamond"/>
                        <a:ea typeface="EB Garamond"/>
                        <a:cs typeface="EB Garamond"/>
                        <a:sym typeface="EB Garamon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sz="800">
                          <a:latin typeface="EB Garamond"/>
                          <a:ea typeface="EB Garamond"/>
                          <a:cs typeface="EB Garamond"/>
                          <a:sym typeface="EB Garamond"/>
                        </a:rPr>
                        <a:t>3</a:t>
                      </a:r>
                      <a:endParaRPr b="1" sz="800">
                        <a:latin typeface="EB Garamond"/>
                        <a:ea typeface="EB Garamond"/>
                        <a:cs typeface="EB Garamond"/>
                        <a:sym typeface="EB Garamon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sz="800">
                          <a:latin typeface="EB Garamond"/>
                          <a:ea typeface="EB Garamond"/>
                          <a:cs typeface="EB Garamond"/>
                          <a:sym typeface="EB Garamond"/>
                        </a:rPr>
                        <a:t>1</a:t>
                      </a:r>
                      <a:endParaRPr b="1" sz="800">
                        <a:latin typeface="EB Garamond"/>
                        <a:ea typeface="EB Garamond"/>
                        <a:cs typeface="EB Garamond"/>
                        <a:sym typeface="EB Garamon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0E0E3"/>
                    </a:solidFill>
                  </a:tcPr>
                </a:tc>
              </a:tr>
              <a:tr h="243500">
                <a:tc>
                  <a:txBody>
                    <a:bodyPr/>
                    <a:lstStyle/>
                    <a:p>
                      <a:pPr indent="0" lvl="0" marL="0" rtl="0" algn="ctr">
                        <a:spcBef>
                          <a:spcPts val="0"/>
                        </a:spcBef>
                        <a:spcAft>
                          <a:spcPts val="0"/>
                        </a:spcAft>
                        <a:buNone/>
                      </a:pPr>
                      <a:r>
                        <a:rPr b="1" lang="en" sz="700"/>
                        <a:t>Engineering</a:t>
                      </a:r>
                      <a:endParaRPr b="1" sz="7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700"/>
                        <a:t>$200K</a:t>
                      </a:r>
                      <a:endParaRPr sz="7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700"/>
                        <a:t>$120K</a:t>
                      </a:r>
                      <a:endParaRPr sz="700"/>
                    </a:p>
                  </a:txBody>
                  <a:tcPr marT="91425" marB="91425" marR="91425" marL="91425">
                    <a:lnT cap="flat" cmpd="sng" w="9525">
                      <a:solidFill>
                        <a:srgbClr val="9E9E9E"/>
                      </a:solidFill>
                      <a:prstDash val="solid"/>
                      <a:round/>
                      <a:headEnd len="sm" w="sm" type="none"/>
                      <a:tailEnd len="sm" w="sm" type="none"/>
                    </a:lnT>
                  </a:tcPr>
                </a:tc>
              </a:tr>
              <a:tr h="243500">
                <a:tc>
                  <a:txBody>
                    <a:bodyPr/>
                    <a:lstStyle/>
                    <a:p>
                      <a:pPr indent="0" lvl="0" marL="0" rtl="0" algn="ctr">
                        <a:spcBef>
                          <a:spcPts val="0"/>
                        </a:spcBef>
                        <a:spcAft>
                          <a:spcPts val="0"/>
                        </a:spcAft>
                        <a:buNone/>
                      </a:pPr>
                      <a:r>
                        <a:rPr b="1" lang="en" sz="700"/>
                        <a:t>Permits</a:t>
                      </a:r>
                      <a:endParaRPr b="1" sz="700"/>
                    </a:p>
                  </a:txBody>
                  <a:tcPr marT="91425" marB="91425" marR="91425" marL="91425"/>
                </a:tc>
                <a:tc>
                  <a:txBody>
                    <a:bodyPr/>
                    <a:lstStyle/>
                    <a:p>
                      <a:pPr indent="0" lvl="0" marL="0" rtl="0" algn="ctr">
                        <a:spcBef>
                          <a:spcPts val="0"/>
                        </a:spcBef>
                        <a:spcAft>
                          <a:spcPts val="0"/>
                        </a:spcAft>
                        <a:buNone/>
                      </a:pPr>
                      <a:r>
                        <a:rPr lang="en" sz="700"/>
                        <a:t>$5435</a:t>
                      </a:r>
                      <a:endParaRPr sz="700"/>
                    </a:p>
                  </a:txBody>
                  <a:tcPr marT="91425" marB="91425" marR="91425" marL="91425"/>
                </a:tc>
                <a:tc>
                  <a:txBody>
                    <a:bodyPr/>
                    <a:lstStyle/>
                    <a:p>
                      <a:pPr indent="0" lvl="0" marL="0" rtl="0" algn="ctr">
                        <a:spcBef>
                          <a:spcPts val="0"/>
                        </a:spcBef>
                        <a:spcAft>
                          <a:spcPts val="0"/>
                        </a:spcAft>
                        <a:buNone/>
                      </a:pPr>
                      <a:r>
                        <a:rPr lang="en" sz="700"/>
                        <a:t>$5435</a:t>
                      </a:r>
                      <a:endParaRPr sz="700"/>
                    </a:p>
                  </a:txBody>
                  <a:tcPr marT="91425" marB="91425" marR="91425" marL="91425"/>
                </a:tc>
              </a:tr>
              <a:tr h="243500">
                <a:tc>
                  <a:txBody>
                    <a:bodyPr/>
                    <a:lstStyle/>
                    <a:p>
                      <a:pPr indent="0" lvl="0" marL="0" rtl="0" algn="ctr">
                        <a:spcBef>
                          <a:spcPts val="0"/>
                        </a:spcBef>
                        <a:spcAft>
                          <a:spcPts val="0"/>
                        </a:spcAft>
                        <a:buNone/>
                      </a:pPr>
                      <a:r>
                        <a:rPr b="1" lang="en" sz="700"/>
                        <a:t>Utility Improvements</a:t>
                      </a:r>
                      <a:endParaRPr b="1" sz="700"/>
                    </a:p>
                  </a:txBody>
                  <a:tcPr marT="91425" marB="91425" marR="91425" marL="91425"/>
                </a:tc>
                <a:tc>
                  <a:txBody>
                    <a:bodyPr/>
                    <a:lstStyle/>
                    <a:p>
                      <a:pPr indent="0" lvl="0" marL="0" rtl="0" algn="ctr">
                        <a:spcBef>
                          <a:spcPts val="0"/>
                        </a:spcBef>
                        <a:spcAft>
                          <a:spcPts val="0"/>
                        </a:spcAft>
                        <a:buNone/>
                      </a:pPr>
                      <a:r>
                        <a:rPr lang="en" sz="700"/>
                        <a:t>$7782</a:t>
                      </a:r>
                      <a:endParaRPr sz="700"/>
                    </a:p>
                  </a:txBody>
                  <a:tcPr marT="91425" marB="91425" marR="91425" marL="91425"/>
                </a:tc>
                <a:tc>
                  <a:txBody>
                    <a:bodyPr/>
                    <a:lstStyle/>
                    <a:p>
                      <a:pPr indent="0" lvl="0" marL="0" rtl="0" algn="ctr">
                        <a:spcBef>
                          <a:spcPts val="0"/>
                        </a:spcBef>
                        <a:spcAft>
                          <a:spcPts val="0"/>
                        </a:spcAft>
                        <a:buNone/>
                      </a:pPr>
                      <a:r>
                        <a:rPr lang="en" sz="700"/>
                        <a:t>$3432</a:t>
                      </a:r>
                      <a:endParaRPr sz="700"/>
                    </a:p>
                  </a:txBody>
                  <a:tcPr marT="91425" marB="91425" marR="91425" marL="91425"/>
                </a:tc>
              </a:tr>
              <a:tr h="243500">
                <a:tc>
                  <a:txBody>
                    <a:bodyPr/>
                    <a:lstStyle/>
                    <a:p>
                      <a:pPr indent="0" lvl="0" marL="0" rtl="0" algn="ctr">
                        <a:spcBef>
                          <a:spcPts val="0"/>
                        </a:spcBef>
                        <a:spcAft>
                          <a:spcPts val="0"/>
                        </a:spcAft>
                        <a:buNone/>
                      </a:pPr>
                      <a:r>
                        <a:rPr b="1" lang="en" sz="700"/>
                        <a:t>Generator and Enclosures</a:t>
                      </a:r>
                      <a:endParaRPr b="1" sz="700"/>
                    </a:p>
                  </a:txBody>
                  <a:tcPr marT="91425" marB="91425" marR="91425" marL="91425"/>
                </a:tc>
                <a:tc>
                  <a:txBody>
                    <a:bodyPr/>
                    <a:lstStyle/>
                    <a:p>
                      <a:pPr indent="0" lvl="0" marL="0" rtl="0" algn="ctr">
                        <a:spcBef>
                          <a:spcPts val="0"/>
                        </a:spcBef>
                        <a:spcAft>
                          <a:spcPts val="0"/>
                        </a:spcAft>
                        <a:buNone/>
                      </a:pPr>
                      <a:r>
                        <a:rPr lang="en" sz="700">
                          <a:solidFill>
                            <a:schemeClr val="dk1"/>
                          </a:solidFill>
                        </a:rPr>
                        <a:t>$42575</a:t>
                      </a:r>
                      <a:endParaRPr sz="700"/>
                    </a:p>
                  </a:txBody>
                  <a:tcPr marT="91425" marB="91425" marR="91425" marL="91425"/>
                </a:tc>
                <a:tc>
                  <a:txBody>
                    <a:bodyPr/>
                    <a:lstStyle/>
                    <a:p>
                      <a:pPr indent="0" lvl="0" marL="0" rtl="0" algn="ctr">
                        <a:spcBef>
                          <a:spcPts val="0"/>
                        </a:spcBef>
                        <a:spcAft>
                          <a:spcPts val="0"/>
                        </a:spcAft>
                        <a:buNone/>
                      </a:pPr>
                      <a:r>
                        <a:rPr lang="en" sz="700"/>
                        <a:t>$19566</a:t>
                      </a:r>
                      <a:endParaRPr sz="700"/>
                    </a:p>
                  </a:txBody>
                  <a:tcPr marT="91425" marB="91425" marR="91425" marL="91425"/>
                </a:tc>
              </a:tr>
              <a:tr h="243500">
                <a:tc>
                  <a:txBody>
                    <a:bodyPr/>
                    <a:lstStyle/>
                    <a:p>
                      <a:pPr indent="0" lvl="0" marL="0" rtl="0" algn="ctr">
                        <a:spcBef>
                          <a:spcPts val="0"/>
                        </a:spcBef>
                        <a:spcAft>
                          <a:spcPts val="0"/>
                        </a:spcAft>
                        <a:buNone/>
                      </a:pPr>
                      <a:r>
                        <a:rPr b="1" lang="en" sz="700"/>
                        <a:t>Generator conduit and Cabling</a:t>
                      </a:r>
                      <a:endParaRPr b="1" sz="700"/>
                    </a:p>
                  </a:txBody>
                  <a:tcPr marT="91425" marB="91425" marR="91425" marL="91425"/>
                </a:tc>
                <a:tc>
                  <a:txBody>
                    <a:bodyPr/>
                    <a:lstStyle/>
                    <a:p>
                      <a:pPr indent="0" lvl="0" marL="0" rtl="0" algn="ctr">
                        <a:spcBef>
                          <a:spcPts val="0"/>
                        </a:spcBef>
                        <a:spcAft>
                          <a:spcPts val="0"/>
                        </a:spcAft>
                        <a:buNone/>
                      </a:pPr>
                      <a:r>
                        <a:rPr lang="en" sz="700"/>
                        <a:t>$2895</a:t>
                      </a:r>
                      <a:endParaRPr sz="700"/>
                    </a:p>
                  </a:txBody>
                  <a:tcPr marT="91425" marB="91425" marR="91425" marL="91425"/>
                </a:tc>
                <a:tc>
                  <a:txBody>
                    <a:bodyPr/>
                    <a:lstStyle/>
                    <a:p>
                      <a:pPr indent="0" lvl="0" marL="0" rtl="0" algn="ctr">
                        <a:spcBef>
                          <a:spcPts val="0"/>
                        </a:spcBef>
                        <a:spcAft>
                          <a:spcPts val="0"/>
                        </a:spcAft>
                        <a:buNone/>
                      </a:pPr>
                      <a:r>
                        <a:rPr lang="en" sz="700"/>
                        <a:t>$1347</a:t>
                      </a:r>
                      <a:endParaRPr sz="700"/>
                    </a:p>
                  </a:txBody>
                  <a:tcPr marT="91425" marB="91425" marR="91425" marL="91425"/>
                </a:tc>
              </a:tr>
              <a:tr h="243500">
                <a:tc>
                  <a:txBody>
                    <a:bodyPr/>
                    <a:lstStyle/>
                    <a:p>
                      <a:pPr indent="0" lvl="0" marL="0" rtl="0" algn="ctr">
                        <a:spcBef>
                          <a:spcPts val="0"/>
                        </a:spcBef>
                        <a:spcAft>
                          <a:spcPts val="0"/>
                        </a:spcAft>
                        <a:buNone/>
                      </a:pPr>
                      <a:r>
                        <a:rPr b="1" lang="en" sz="700"/>
                        <a:t>Data Center Lighting</a:t>
                      </a:r>
                      <a:endParaRPr b="1" sz="700"/>
                    </a:p>
                  </a:txBody>
                  <a:tcPr marT="91425" marB="91425" marR="91425" marL="91425"/>
                </a:tc>
                <a:tc>
                  <a:txBody>
                    <a:bodyPr/>
                    <a:lstStyle/>
                    <a:p>
                      <a:pPr indent="0" lvl="0" marL="0" rtl="0" algn="ctr">
                        <a:spcBef>
                          <a:spcPts val="0"/>
                        </a:spcBef>
                        <a:spcAft>
                          <a:spcPts val="0"/>
                        </a:spcAft>
                        <a:buNone/>
                      </a:pPr>
                      <a:r>
                        <a:rPr lang="en" sz="700"/>
                        <a:t>$2826</a:t>
                      </a:r>
                      <a:endParaRPr sz="700"/>
                    </a:p>
                  </a:txBody>
                  <a:tcPr marT="91425" marB="91425" marR="91425" marL="91425"/>
                </a:tc>
                <a:tc>
                  <a:txBody>
                    <a:bodyPr/>
                    <a:lstStyle/>
                    <a:p>
                      <a:pPr indent="0" lvl="0" marL="0" rtl="0" algn="ctr">
                        <a:spcBef>
                          <a:spcPts val="0"/>
                        </a:spcBef>
                        <a:spcAft>
                          <a:spcPts val="0"/>
                        </a:spcAft>
                        <a:buNone/>
                      </a:pPr>
                      <a:r>
                        <a:rPr lang="en" sz="700"/>
                        <a:t>$1491</a:t>
                      </a:r>
                      <a:endParaRPr sz="700"/>
                    </a:p>
                  </a:txBody>
                  <a:tcPr marT="91425" marB="91425" marR="91425" marL="91425"/>
                </a:tc>
              </a:tr>
              <a:tr h="243500">
                <a:tc>
                  <a:txBody>
                    <a:bodyPr/>
                    <a:lstStyle/>
                    <a:p>
                      <a:pPr indent="0" lvl="0" marL="0" rtl="0" algn="ctr">
                        <a:spcBef>
                          <a:spcPts val="0"/>
                        </a:spcBef>
                        <a:spcAft>
                          <a:spcPts val="0"/>
                        </a:spcAft>
                        <a:buNone/>
                      </a:pPr>
                      <a:r>
                        <a:rPr b="1" lang="en" sz="700"/>
                        <a:t>Facility Management System</a:t>
                      </a:r>
                      <a:endParaRPr b="1" sz="700"/>
                    </a:p>
                  </a:txBody>
                  <a:tcPr marT="91425" marB="91425" marR="91425" marL="91425"/>
                </a:tc>
                <a:tc>
                  <a:txBody>
                    <a:bodyPr/>
                    <a:lstStyle/>
                    <a:p>
                      <a:pPr indent="0" lvl="0" marL="0" rtl="0" algn="ctr">
                        <a:spcBef>
                          <a:spcPts val="0"/>
                        </a:spcBef>
                        <a:spcAft>
                          <a:spcPts val="0"/>
                        </a:spcAft>
                        <a:buNone/>
                      </a:pPr>
                      <a:r>
                        <a:rPr lang="en" sz="700"/>
                        <a:t>$2636</a:t>
                      </a:r>
                      <a:endParaRPr sz="700"/>
                    </a:p>
                  </a:txBody>
                  <a:tcPr marT="91425" marB="91425" marR="91425" marL="91425"/>
                </a:tc>
                <a:tc>
                  <a:txBody>
                    <a:bodyPr/>
                    <a:lstStyle/>
                    <a:p>
                      <a:pPr indent="0" lvl="0" marL="0" rtl="0" algn="ctr">
                        <a:spcBef>
                          <a:spcPts val="0"/>
                        </a:spcBef>
                        <a:spcAft>
                          <a:spcPts val="0"/>
                        </a:spcAft>
                        <a:buNone/>
                      </a:pPr>
                      <a:r>
                        <a:rPr lang="en" sz="700"/>
                        <a:t>$1288</a:t>
                      </a:r>
                      <a:endParaRPr sz="700"/>
                    </a:p>
                  </a:txBody>
                  <a:tcPr marT="91425" marB="91425" marR="91425" marL="91425"/>
                </a:tc>
              </a:tr>
              <a:tr h="243500">
                <a:tc>
                  <a:txBody>
                    <a:bodyPr/>
                    <a:lstStyle/>
                    <a:p>
                      <a:pPr indent="0" lvl="0" marL="0" rtl="0" algn="ctr">
                        <a:spcBef>
                          <a:spcPts val="0"/>
                        </a:spcBef>
                        <a:spcAft>
                          <a:spcPts val="0"/>
                        </a:spcAft>
                        <a:buNone/>
                      </a:pPr>
                      <a:r>
                        <a:rPr b="1" lang="en" sz="700"/>
                        <a:t>Internet, Fiber, Local Loop Charges</a:t>
                      </a:r>
                      <a:endParaRPr b="1" sz="700"/>
                    </a:p>
                  </a:txBody>
                  <a:tcPr marT="91425" marB="91425" marR="91425" marL="91425"/>
                </a:tc>
                <a:tc>
                  <a:txBody>
                    <a:bodyPr/>
                    <a:lstStyle/>
                    <a:p>
                      <a:pPr indent="0" lvl="0" marL="0" rtl="0" algn="ctr">
                        <a:spcBef>
                          <a:spcPts val="0"/>
                        </a:spcBef>
                        <a:spcAft>
                          <a:spcPts val="0"/>
                        </a:spcAft>
                        <a:buNone/>
                      </a:pPr>
                      <a:r>
                        <a:rPr lang="en" sz="700"/>
                        <a:t>$30,000</a:t>
                      </a:r>
                      <a:endParaRPr sz="700"/>
                    </a:p>
                  </a:txBody>
                  <a:tcPr marT="91425" marB="91425" marR="91425" marL="91425"/>
                </a:tc>
                <a:tc>
                  <a:txBody>
                    <a:bodyPr/>
                    <a:lstStyle/>
                    <a:p>
                      <a:pPr indent="0" lvl="0" marL="0" rtl="0" algn="ctr">
                        <a:spcBef>
                          <a:spcPts val="0"/>
                        </a:spcBef>
                        <a:spcAft>
                          <a:spcPts val="0"/>
                        </a:spcAft>
                        <a:buNone/>
                      </a:pPr>
                      <a:r>
                        <a:rPr lang="en" sz="700"/>
                        <a:t>$1358</a:t>
                      </a:r>
                      <a:endParaRPr sz="700"/>
                    </a:p>
                  </a:txBody>
                  <a:tcPr marT="91425" marB="91425" marR="91425" marL="91425"/>
                </a:tc>
              </a:tr>
              <a:tr h="243500">
                <a:tc>
                  <a:txBody>
                    <a:bodyPr/>
                    <a:lstStyle/>
                    <a:p>
                      <a:pPr indent="0" lvl="0" marL="0" rtl="0" algn="ctr">
                        <a:spcBef>
                          <a:spcPts val="0"/>
                        </a:spcBef>
                        <a:spcAft>
                          <a:spcPts val="0"/>
                        </a:spcAft>
                        <a:buNone/>
                      </a:pPr>
                      <a:r>
                        <a:rPr b="1" lang="en" sz="700"/>
                        <a:t>Electrical Maintenance Costs</a:t>
                      </a:r>
                      <a:endParaRPr b="1" sz="700"/>
                    </a:p>
                  </a:txBody>
                  <a:tcPr marT="91425" marB="91425" marR="91425" marL="91425"/>
                </a:tc>
                <a:tc>
                  <a:txBody>
                    <a:bodyPr/>
                    <a:lstStyle/>
                    <a:p>
                      <a:pPr indent="0" lvl="0" marL="0" rtl="0" algn="ctr">
                        <a:spcBef>
                          <a:spcPts val="0"/>
                        </a:spcBef>
                        <a:spcAft>
                          <a:spcPts val="0"/>
                        </a:spcAft>
                        <a:buNone/>
                      </a:pPr>
                      <a:r>
                        <a:rPr lang="en" sz="700"/>
                        <a:t>$2385</a:t>
                      </a:r>
                      <a:endParaRPr sz="700"/>
                    </a:p>
                  </a:txBody>
                  <a:tcPr marT="91425" marB="91425" marR="91425" marL="91425"/>
                </a:tc>
                <a:tc>
                  <a:txBody>
                    <a:bodyPr/>
                    <a:lstStyle/>
                    <a:p>
                      <a:pPr indent="0" lvl="0" marL="0" rtl="0" algn="ctr">
                        <a:spcBef>
                          <a:spcPts val="0"/>
                        </a:spcBef>
                        <a:spcAft>
                          <a:spcPts val="0"/>
                        </a:spcAft>
                        <a:buNone/>
                      </a:pPr>
                      <a:r>
                        <a:rPr lang="en" sz="700"/>
                        <a:t>$1050</a:t>
                      </a:r>
                      <a:endParaRPr sz="700"/>
                    </a:p>
                  </a:txBody>
                  <a:tcPr marT="91425" marB="91425" marR="91425" marL="91425"/>
                </a:tc>
              </a:tr>
              <a:tr h="243500">
                <a:tc>
                  <a:txBody>
                    <a:bodyPr/>
                    <a:lstStyle/>
                    <a:p>
                      <a:pPr indent="0" lvl="0" marL="0" rtl="0" algn="ctr">
                        <a:spcBef>
                          <a:spcPts val="0"/>
                        </a:spcBef>
                        <a:spcAft>
                          <a:spcPts val="0"/>
                        </a:spcAft>
                        <a:buNone/>
                      </a:pPr>
                      <a:r>
                        <a:rPr b="1" lang="en" sz="700"/>
                        <a:t>Total Operational Costs</a:t>
                      </a:r>
                      <a:endParaRPr b="1" sz="700"/>
                    </a:p>
                  </a:txBody>
                  <a:tcPr marT="91425" marB="91425" marR="91425" marL="91425">
                    <a:solidFill>
                      <a:srgbClr val="A2C4C9"/>
                    </a:solidFill>
                  </a:tcPr>
                </a:tc>
                <a:tc>
                  <a:txBody>
                    <a:bodyPr/>
                    <a:lstStyle/>
                    <a:p>
                      <a:pPr indent="0" lvl="0" marL="0" rtl="0" algn="ctr">
                        <a:spcBef>
                          <a:spcPts val="0"/>
                        </a:spcBef>
                        <a:spcAft>
                          <a:spcPts val="0"/>
                        </a:spcAft>
                        <a:buNone/>
                      </a:pPr>
                      <a:r>
                        <a:rPr b="1" lang="en" sz="700"/>
                        <a:t>$ 296,000</a:t>
                      </a:r>
                      <a:endParaRPr b="1" sz="700"/>
                    </a:p>
                  </a:txBody>
                  <a:tcPr marT="91425" marB="91425" marR="91425" marL="91425">
                    <a:solidFill>
                      <a:srgbClr val="A2C4C9"/>
                    </a:solidFill>
                  </a:tcPr>
                </a:tc>
                <a:tc>
                  <a:txBody>
                    <a:bodyPr/>
                    <a:lstStyle/>
                    <a:p>
                      <a:pPr indent="0" lvl="0" marL="0" rtl="0" algn="ctr">
                        <a:spcBef>
                          <a:spcPts val="0"/>
                        </a:spcBef>
                        <a:spcAft>
                          <a:spcPts val="0"/>
                        </a:spcAft>
                        <a:buNone/>
                      </a:pPr>
                      <a:r>
                        <a:rPr b="1" lang="en" sz="700"/>
                        <a:t>$ 154,967</a:t>
                      </a:r>
                      <a:endParaRPr b="1" sz="700"/>
                    </a:p>
                  </a:txBody>
                  <a:tcPr marT="91425" marB="91425" marR="91425" marL="91425">
                    <a:solidFill>
                      <a:srgbClr val="A2C4C9"/>
                    </a:solidFill>
                  </a:tcPr>
                </a:tc>
              </a:tr>
            </a:tbl>
          </a:graphicData>
        </a:graphic>
      </p:graphicFrame>
      <p:grpSp>
        <p:nvGrpSpPr>
          <p:cNvPr id="1134" name="Google Shape;1134;p59"/>
          <p:cNvGrpSpPr/>
          <p:nvPr/>
        </p:nvGrpSpPr>
        <p:grpSpPr>
          <a:xfrm>
            <a:off x="8216721" y="503996"/>
            <a:ext cx="994536" cy="4403913"/>
            <a:chOff x="3656224" y="1334888"/>
            <a:chExt cx="1831559" cy="3754401"/>
          </a:xfrm>
        </p:grpSpPr>
        <p:grpSp>
          <p:nvGrpSpPr>
            <p:cNvPr id="1135" name="Google Shape;1135;p59"/>
            <p:cNvGrpSpPr/>
            <p:nvPr/>
          </p:nvGrpSpPr>
          <p:grpSpPr>
            <a:xfrm>
              <a:off x="3656224" y="1334888"/>
              <a:ext cx="1831559" cy="3754401"/>
              <a:chOff x="2532225" y="238175"/>
              <a:chExt cx="2554475" cy="5237725"/>
            </a:xfrm>
          </p:grpSpPr>
          <p:sp>
            <p:nvSpPr>
              <p:cNvPr id="1136" name="Google Shape;1136;p59"/>
              <p:cNvSpPr/>
              <p:nvPr/>
            </p:nvSpPr>
            <p:spPr>
              <a:xfrm>
                <a:off x="3165386" y="2483274"/>
                <a:ext cx="1288150" cy="2945714"/>
              </a:xfrm>
              <a:custGeom>
                <a:rect b="b" l="l" r="r" t="t"/>
                <a:pathLst>
                  <a:path extrusionOk="0" h="132006" w="51526">
                    <a:moveTo>
                      <a:pt x="50943" y="0"/>
                    </a:moveTo>
                    <a:cubicBezTo>
                      <a:pt x="50942" y="0"/>
                      <a:pt x="50940" y="0"/>
                      <a:pt x="50939" y="0"/>
                    </a:cubicBezTo>
                    <a:lnTo>
                      <a:pt x="590" y="0"/>
                    </a:lnTo>
                    <a:cubicBezTo>
                      <a:pt x="265" y="0"/>
                      <a:pt x="0" y="262"/>
                      <a:pt x="0" y="587"/>
                    </a:cubicBezTo>
                    <a:lnTo>
                      <a:pt x="0" y="132005"/>
                    </a:lnTo>
                    <a:lnTo>
                      <a:pt x="51526" y="132005"/>
                    </a:lnTo>
                    <a:lnTo>
                      <a:pt x="51526" y="587"/>
                    </a:lnTo>
                    <a:cubicBezTo>
                      <a:pt x="51526" y="264"/>
                      <a:pt x="51266" y="0"/>
                      <a:pt x="50943" y="0"/>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9"/>
              <p:cNvSpPr/>
              <p:nvPr/>
            </p:nvSpPr>
            <p:spPr>
              <a:xfrm>
                <a:off x="3319186" y="1674192"/>
                <a:ext cx="980575" cy="809091"/>
              </a:xfrm>
              <a:custGeom>
                <a:rect b="b" l="l" r="r" t="t"/>
                <a:pathLst>
                  <a:path extrusionOk="0" h="18190" w="39223">
                    <a:moveTo>
                      <a:pt x="481" y="0"/>
                    </a:moveTo>
                    <a:cubicBezTo>
                      <a:pt x="214" y="0"/>
                      <a:pt x="0" y="217"/>
                      <a:pt x="0" y="481"/>
                    </a:cubicBezTo>
                    <a:lnTo>
                      <a:pt x="0" y="18189"/>
                    </a:lnTo>
                    <a:lnTo>
                      <a:pt x="39222" y="18189"/>
                    </a:lnTo>
                    <a:lnTo>
                      <a:pt x="39222" y="481"/>
                    </a:lnTo>
                    <a:cubicBezTo>
                      <a:pt x="39222" y="217"/>
                      <a:pt x="39006" y="0"/>
                      <a:pt x="38741" y="0"/>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9"/>
              <p:cNvSpPr/>
              <p:nvPr/>
            </p:nvSpPr>
            <p:spPr>
              <a:xfrm>
                <a:off x="3376850" y="1431925"/>
                <a:ext cx="865200" cy="242300"/>
              </a:xfrm>
              <a:custGeom>
                <a:rect b="b" l="l" r="r" t="t"/>
                <a:pathLst>
                  <a:path extrusionOk="0" h="9692" w="34608">
                    <a:moveTo>
                      <a:pt x="525" y="1"/>
                    </a:moveTo>
                    <a:cubicBezTo>
                      <a:pt x="235" y="1"/>
                      <a:pt x="1" y="236"/>
                      <a:pt x="1" y="523"/>
                    </a:cubicBezTo>
                    <a:lnTo>
                      <a:pt x="1" y="9691"/>
                    </a:lnTo>
                    <a:lnTo>
                      <a:pt x="34608" y="9691"/>
                    </a:lnTo>
                    <a:lnTo>
                      <a:pt x="34608" y="523"/>
                    </a:lnTo>
                    <a:cubicBezTo>
                      <a:pt x="34608" y="236"/>
                      <a:pt x="34373" y="1"/>
                      <a:pt x="34085"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9"/>
              <p:cNvSpPr/>
              <p:nvPr/>
            </p:nvSpPr>
            <p:spPr>
              <a:xfrm>
                <a:off x="3468175" y="1335775"/>
                <a:ext cx="682550" cy="96175"/>
              </a:xfrm>
              <a:custGeom>
                <a:rect b="b" l="l" r="r" t="t"/>
                <a:pathLst>
                  <a:path extrusionOk="0" h="3847" w="27302">
                    <a:moveTo>
                      <a:pt x="357" y="1"/>
                    </a:moveTo>
                    <a:cubicBezTo>
                      <a:pt x="159" y="1"/>
                      <a:pt x="0" y="162"/>
                      <a:pt x="0" y="357"/>
                    </a:cubicBezTo>
                    <a:lnTo>
                      <a:pt x="0" y="3847"/>
                    </a:lnTo>
                    <a:lnTo>
                      <a:pt x="27302" y="3847"/>
                    </a:lnTo>
                    <a:lnTo>
                      <a:pt x="27302" y="357"/>
                    </a:lnTo>
                    <a:cubicBezTo>
                      <a:pt x="27302" y="159"/>
                      <a:pt x="27143" y="1"/>
                      <a:pt x="26945" y="1"/>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9"/>
              <p:cNvSpPr/>
              <p:nvPr/>
            </p:nvSpPr>
            <p:spPr>
              <a:xfrm>
                <a:off x="3660425" y="634075"/>
                <a:ext cx="298050" cy="701725"/>
              </a:xfrm>
              <a:custGeom>
                <a:rect b="b" l="l" r="r" t="t"/>
                <a:pathLst>
                  <a:path extrusionOk="0" h="28069" w="11922">
                    <a:moveTo>
                      <a:pt x="344" y="1"/>
                    </a:moveTo>
                    <a:cubicBezTo>
                      <a:pt x="155" y="1"/>
                      <a:pt x="1" y="153"/>
                      <a:pt x="1" y="341"/>
                    </a:cubicBezTo>
                    <a:lnTo>
                      <a:pt x="1" y="28069"/>
                    </a:lnTo>
                    <a:lnTo>
                      <a:pt x="11922" y="28069"/>
                    </a:lnTo>
                    <a:lnTo>
                      <a:pt x="11922" y="341"/>
                    </a:lnTo>
                    <a:cubicBezTo>
                      <a:pt x="11922" y="153"/>
                      <a:pt x="11770" y="1"/>
                      <a:pt x="11581" y="1"/>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9"/>
              <p:cNvSpPr/>
              <p:nvPr/>
            </p:nvSpPr>
            <p:spPr>
              <a:xfrm>
                <a:off x="3612375" y="682125"/>
                <a:ext cx="394150" cy="67300"/>
              </a:xfrm>
              <a:custGeom>
                <a:rect b="b" l="l" r="r" t="t"/>
                <a:pathLst>
                  <a:path extrusionOk="0" h="2692" w="15766">
                    <a:moveTo>
                      <a:pt x="339" y="1"/>
                    </a:moveTo>
                    <a:cubicBezTo>
                      <a:pt x="153" y="1"/>
                      <a:pt x="1" y="150"/>
                      <a:pt x="1" y="339"/>
                    </a:cubicBezTo>
                    <a:lnTo>
                      <a:pt x="1" y="2353"/>
                    </a:lnTo>
                    <a:cubicBezTo>
                      <a:pt x="1" y="2542"/>
                      <a:pt x="153" y="2691"/>
                      <a:pt x="339" y="2691"/>
                    </a:cubicBezTo>
                    <a:lnTo>
                      <a:pt x="15427" y="2691"/>
                    </a:lnTo>
                    <a:cubicBezTo>
                      <a:pt x="15616" y="2691"/>
                      <a:pt x="15766" y="2542"/>
                      <a:pt x="15766" y="2353"/>
                    </a:cubicBezTo>
                    <a:lnTo>
                      <a:pt x="15766" y="339"/>
                    </a:lnTo>
                    <a:cubicBezTo>
                      <a:pt x="15766" y="150"/>
                      <a:pt x="15616" y="1"/>
                      <a:pt x="15427"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9"/>
              <p:cNvSpPr/>
              <p:nvPr/>
            </p:nvSpPr>
            <p:spPr>
              <a:xfrm>
                <a:off x="3785425" y="278325"/>
                <a:ext cx="48075" cy="355725"/>
              </a:xfrm>
              <a:custGeom>
                <a:rect b="b" l="l" r="r" t="t"/>
                <a:pathLst>
                  <a:path extrusionOk="0" h="14229" w="1923">
                    <a:moveTo>
                      <a:pt x="0" y="1"/>
                    </a:moveTo>
                    <a:lnTo>
                      <a:pt x="0" y="14228"/>
                    </a:lnTo>
                    <a:lnTo>
                      <a:pt x="1922" y="14228"/>
                    </a:lnTo>
                    <a:lnTo>
                      <a:pt x="1922" y="1"/>
                    </a:ln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9"/>
              <p:cNvSpPr/>
              <p:nvPr/>
            </p:nvSpPr>
            <p:spPr>
              <a:xfrm>
                <a:off x="3884275" y="2561950"/>
                <a:ext cx="99000" cy="103650"/>
              </a:xfrm>
              <a:custGeom>
                <a:rect b="b" l="l" r="r" t="t"/>
                <a:pathLst>
                  <a:path extrusionOk="0" h="4146" w="3960">
                    <a:moveTo>
                      <a:pt x="1" y="0"/>
                    </a:moveTo>
                    <a:lnTo>
                      <a:pt x="1" y="4146"/>
                    </a:lnTo>
                    <a:lnTo>
                      <a:pt x="3960" y="4146"/>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9"/>
              <p:cNvSpPr/>
              <p:nvPr/>
            </p:nvSpPr>
            <p:spPr>
              <a:xfrm>
                <a:off x="4017675" y="2561950"/>
                <a:ext cx="99000" cy="103650"/>
              </a:xfrm>
              <a:custGeom>
                <a:rect b="b" l="l" r="r" t="t"/>
                <a:pathLst>
                  <a:path extrusionOk="0" h="4146" w="3960">
                    <a:moveTo>
                      <a:pt x="0" y="0"/>
                    </a:moveTo>
                    <a:lnTo>
                      <a:pt x="0" y="4146"/>
                    </a:lnTo>
                    <a:lnTo>
                      <a:pt x="3959" y="4146"/>
                    </a:lnTo>
                    <a:lnTo>
                      <a:pt x="3959"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9"/>
              <p:cNvSpPr/>
              <p:nvPr/>
            </p:nvSpPr>
            <p:spPr>
              <a:xfrm>
                <a:off x="4151050" y="2561950"/>
                <a:ext cx="98950" cy="103650"/>
              </a:xfrm>
              <a:custGeom>
                <a:rect b="b" l="l" r="r" t="t"/>
                <a:pathLst>
                  <a:path extrusionOk="0" h="4146" w="3958">
                    <a:moveTo>
                      <a:pt x="1" y="0"/>
                    </a:moveTo>
                    <a:lnTo>
                      <a:pt x="1" y="4146"/>
                    </a:lnTo>
                    <a:lnTo>
                      <a:pt x="3957" y="414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9"/>
              <p:cNvSpPr/>
              <p:nvPr/>
            </p:nvSpPr>
            <p:spPr>
              <a:xfrm>
                <a:off x="4284375" y="2561950"/>
                <a:ext cx="99000" cy="103650"/>
              </a:xfrm>
              <a:custGeom>
                <a:rect b="b" l="l" r="r" t="t"/>
                <a:pathLst>
                  <a:path extrusionOk="0" h="4146" w="3960">
                    <a:moveTo>
                      <a:pt x="1" y="0"/>
                    </a:moveTo>
                    <a:lnTo>
                      <a:pt x="1" y="4146"/>
                    </a:lnTo>
                    <a:lnTo>
                      <a:pt x="3960" y="4146"/>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9"/>
              <p:cNvSpPr/>
              <p:nvPr/>
            </p:nvSpPr>
            <p:spPr>
              <a:xfrm>
                <a:off x="3255150" y="2561950"/>
                <a:ext cx="98925" cy="103650"/>
              </a:xfrm>
              <a:custGeom>
                <a:rect b="b" l="l" r="r" t="t"/>
                <a:pathLst>
                  <a:path extrusionOk="0" h="4146" w="3957">
                    <a:moveTo>
                      <a:pt x="0" y="0"/>
                    </a:moveTo>
                    <a:lnTo>
                      <a:pt x="0" y="4146"/>
                    </a:lnTo>
                    <a:lnTo>
                      <a:pt x="3957" y="414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9"/>
              <p:cNvSpPr/>
              <p:nvPr/>
            </p:nvSpPr>
            <p:spPr>
              <a:xfrm>
                <a:off x="3388475" y="2561950"/>
                <a:ext cx="99000" cy="103650"/>
              </a:xfrm>
              <a:custGeom>
                <a:rect b="b" l="l" r="r" t="t"/>
                <a:pathLst>
                  <a:path extrusionOk="0" h="4146" w="3960">
                    <a:moveTo>
                      <a:pt x="0" y="0"/>
                    </a:moveTo>
                    <a:lnTo>
                      <a:pt x="0" y="4146"/>
                    </a:lnTo>
                    <a:lnTo>
                      <a:pt x="3960" y="4146"/>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9"/>
              <p:cNvSpPr/>
              <p:nvPr/>
            </p:nvSpPr>
            <p:spPr>
              <a:xfrm>
                <a:off x="3521875" y="2561950"/>
                <a:ext cx="98925" cy="103650"/>
              </a:xfrm>
              <a:custGeom>
                <a:rect b="b" l="l" r="r" t="t"/>
                <a:pathLst>
                  <a:path extrusionOk="0" h="4146" w="3957">
                    <a:moveTo>
                      <a:pt x="0" y="0"/>
                    </a:moveTo>
                    <a:lnTo>
                      <a:pt x="0" y="4146"/>
                    </a:lnTo>
                    <a:lnTo>
                      <a:pt x="3957" y="414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9"/>
              <p:cNvSpPr/>
              <p:nvPr/>
            </p:nvSpPr>
            <p:spPr>
              <a:xfrm>
                <a:off x="3655250" y="2561950"/>
                <a:ext cx="98950" cy="103650"/>
              </a:xfrm>
              <a:custGeom>
                <a:rect b="b" l="l" r="r" t="t"/>
                <a:pathLst>
                  <a:path extrusionOk="0" h="4146" w="3958">
                    <a:moveTo>
                      <a:pt x="1" y="0"/>
                    </a:moveTo>
                    <a:lnTo>
                      <a:pt x="1" y="4146"/>
                    </a:lnTo>
                    <a:lnTo>
                      <a:pt x="3957" y="414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9"/>
              <p:cNvSpPr/>
              <p:nvPr/>
            </p:nvSpPr>
            <p:spPr>
              <a:xfrm>
                <a:off x="3884275" y="2740850"/>
                <a:ext cx="99000" cy="103650"/>
              </a:xfrm>
              <a:custGeom>
                <a:rect b="b" l="l" r="r" t="t"/>
                <a:pathLst>
                  <a:path extrusionOk="0" h="4146" w="3960">
                    <a:moveTo>
                      <a:pt x="1" y="0"/>
                    </a:moveTo>
                    <a:lnTo>
                      <a:pt x="1" y="4146"/>
                    </a:lnTo>
                    <a:lnTo>
                      <a:pt x="3960" y="4146"/>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9"/>
              <p:cNvSpPr/>
              <p:nvPr/>
            </p:nvSpPr>
            <p:spPr>
              <a:xfrm>
                <a:off x="4017675" y="2740850"/>
                <a:ext cx="99000" cy="103650"/>
              </a:xfrm>
              <a:custGeom>
                <a:rect b="b" l="l" r="r" t="t"/>
                <a:pathLst>
                  <a:path extrusionOk="0" h="4146" w="3960">
                    <a:moveTo>
                      <a:pt x="0" y="0"/>
                    </a:moveTo>
                    <a:lnTo>
                      <a:pt x="0" y="4146"/>
                    </a:lnTo>
                    <a:lnTo>
                      <a:pt x="3959" y="4146"/>
                    </a:lnTo>
                    <a:lnTo>
                      <a:pt x="3959"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9"/>
              <p:cNvSpPr/>
              <p:nvPr/>
            </p:nvSpPr>
            <p:spPr>
              <a:xfrm>
                <a:off x="4151050" y="2740850"/>
                <a:ext cx="98950" cy="103650"/>
              </a:xfrm>
              <a:custGeom>
                <a:rect b="b" l="l" r="r" t="t"/>
                <a:pathLst>
                  <a:path extrusionOk="0" h="4146" w="3958">
                    <a:moveTo>
                      <a:pt x="1" y="0"/>
                    </a:moveTo>
                    <a:lnTo>
                      <a:pt x="1" y="4146"/>
                    </a:lnTo>
                    <a:lnTo>
                      <a:pt x="3957" y="414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9"/>
              <p:cNvSpPr/>
              <p:nvPr/>
            </p:nvSpPr>
            <p:spPr>
              <a:xfrm>
                <a:off x="4284375" y="2740850"/>
                <a:ext cx="99000" cy="103650"/>
              </a:xfrm>
              <a:custGeom>
                <a:rect b="b" l="l" r="r" t="t"/>
                <a:pathLst>
                  <a:path extrusionOk="0" h="4146" w="3960">
                    <a:moveTo>
                      <a:pt x="1" y="0"/>
                    </a:moveTo>
                    <a:lnTo>
                      <a:pt x="1" y="4146"/>
                    </a:lnTo>
                    <a:lnTo>
                      <a:pt x="3960" y="4146"/>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9"/>
              <p:cNvSpPr/>
              <p:nvPr/>
            </p:nvSpPr>
            <p:spPr>
              <a:xfrm>
                <a:off x="3255150" y="2740850"/>
                <a:ext cx="98925" cy="103650"/>
              </a:xfrm>
              <a:custGeom>
                <a:rect b="b" l="l" r="r" t="t"/>
                <a:pathLst>
                  <a:path extrusionOk="0" h="4146" w="3957">
                    <a:moveTo>
                      <a:pt x="0" y="0"/>
                    </a:moveTo>
                    <a:lnTo>
                      <a:pt x="0" y="4146"/>
                    </a:lnTo>
                    <a:lnTo>
                      <a:pt x="3957" y="414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9"/>
              <p:cNvSpPr/>
              <p:nvPr/>
            </p:nvSpPr>
            <p:spPr>
              <a:xfrm>
                <a:off x="3388475" y="2740850"/>
                <a:ext cx="99000" cy="103650"/>
              </a:xfrm>
              <a:custGeom>
                <a:rect b="b" l="l" r="r" t="t"/>
                <a:pathLst>
                  <a:path extrusionOk="0" h="4146" w="3960">
                    <a:moveTo>
                      <a:pt x="0" y="0"/>
                    </a:moveTo>
                    <a:lnTo>
                      <a:pt x="0" y="4146"/>
                    </a:lnTo>
                    <a:lnTo>
                      <a:pt x="3960" y="4146"/>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9"/>
              <p:cNvSpPr/>
              <p:nvPr/>
            </p:nvSpPr>
            <p:spPr>
              <a:xfrm>
                <a:off x="3521875" y="2740850"/>
                <a:ext cx="98925" cy="103650"/>
              </a:xfrm>
              <a:custGeom>
                <a:rect b="b" l="l" r="r" t="t"/>
                <a:pathLst>
                  <a:path extrusionOk="0" h="4146" w="3957">
                    <a:moveTo>
                      <a:pt x="0" y="0"/>
                    </a:moveTo>
                    <a:lnTo>
                      <a:pt x="0" y="4146"/>
                    </a:lnTo>
                    <a:lnTo>
                      <a:pt x="3957" y="414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9"/>
              <p:cNvSpPr/>
              <p:nvPr/>
            </p:nvSpPr>
            <p:spPr>
              <a:xfrm>
                <a:off x="3655250" y="2740850"/>
                <a:ext cx="98950" cy="103650"/>
              </a:xfrm>
              <a:custGeom>
                <a:rect b="b" l="l" r="r" t="t"/>
                <a:pathLst>
                  <a:path extrusionOk="0" h="4146" w="3958">
                    <a:moveTo>
                      <a:pt x="1" y="0"/>
                    </a:moveTo>
                    <a:lnTo>
                      <a:pt x="1" y="4146"/>
                    </a:lnTo>
                    <a:lnTo>
                      <a:pt x="3957" y="414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9"/>
              <p:cNvSpPr/>
              <p:nvPr/>
            </p:nvSpPr>
            <p:spPr>
              <a:xfrm>
                <a:off x="3884275" y="2919750"/>
                <a:ext cx="99000" cy="103600"/>
              </a:xfrm>
              <a:custGeom>
                <a:rect b="b" l="l" r="r" t="t"/>
                <a:pathLst>
                  <a:path extrusionOk="0" h="4144" w="3960">
                    <a:moveTo>
                      <a:pt x="1" y="1"/>
                    </a:moveTo>
                    <a:lnTo>
                      <a:pt x="1" y="4144"/>
                    </a:lnTo>
                    <a:lnTo>
                      <a:pt x="3960" y="4144"/>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9"/>
              <p:cNvSpPr/>
              <p:nvPr/>
            </p:nvSpPr>
            <p:spPr>
              <a:xfrm>
                <a:off x="4017675" y="2919750"/>
                <a:ext cx="99000" cy="103600"/>
              </a:xfrm>
              <a:custGeom>
                <a:rect b="b" l="l" r="r" t="t"/>
                <a:pathLst>
                  <a:path extrusionOk="0" h="4144" w="3960">
                    <a:moveTo>
                      <a:pt x="0" y="1"/>
                    </a:moveTo>
                    <a:lnTo>
                      <a:pt x="0" y="4144"/>
                    </a:lnTo>
                    <a:lnTo>
                      <a:pt x="3959" y="4144"/>
                    </a:lnTo>
                    <a:lnTo>
                      <a:pt x="3959"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9"/>
              <p:cNvSpPr/>
              <p:nvPr/>
            </p:nvSpPr>
            <p:spPr>
              <a:xfrm>
                <a:off x="4151050" y="2919750"/>
                <a:ext cx="98950" cy="103600"/>
              </a:xfrm>
              <a:custGeom>
                <a:rect b="b" l="l" r="r" t="t"/>
                <a:pathLst>
                  <a:path extrusionOk="0" h="4144" w="3958">
                    <a:moveTo>
                      <a:pt x="1" y="1"/>
                    </a:moveTo>
                    <a:lnTo>
                      <a:pt x="1" y="4144"/>
                    </a:lnTo>
                    <a:lnTo>
                      <a:pt x="3957" y="4144"/>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9"/>
              <p:cNvSpPr/>
              <p:nvPr/>
            </p:nvSpPr>
            <p:spPr>
              <a:xfrm>
                <a:off x="4284375" y="2919750"/>
                <a:ext cx="99000" cy="103600"/>
              </a:xfrm>
              <a:custGeom>
                <a:rect b="b" l="l" r="r" t="t"/>
                <a:pathLst>
                  <a:path extrusionOk="0" h="4144" w="3960">
                    <a:moveTo>
                      <a:pt x="1" y="1"/>
                    </a:moveTo>
                    <a:lnTo>
                      <a:pt x="1" y="4144"/>
                    </a:lnTo>
                    <a:lnTo>
                      <a:pt x="3960" y="4144"/>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9"/>
              <p:cNvSpPr/>
              <p:nvPr/>
            </p:nvSpPr>
            <p:spPr>
              <a:xfrm>
                <a:off x="3255150" y="2919750"/>
                <a:ext cx="98925" cy="103600"/>
              </a:xfrm>
              <a:custGeom>
                <a:rect b="b" l="l" r="r" t="t"/>
                <a:pathLst>
                  <a:path extrusionOk="0" h="4144" w="3957">
                    <a:moveTo>
                      <a:pt x="0" y="1"/>
                    </a:moveTo>
                    <a:lnTo>
                      <a:pt x="0" y="4144"/>
                    </a:lnTo>
                    <a:lnTo>
                      <a:pt x="3957" y="4144"/>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9"/>
              <p:cNvSpPr/>
              <p:nvPr/>
            </p:nvSpPr>
            <p:spPr>
              <a:xfrm>
                <a:off x="3388475" y="2919750"/>
                <a:ext cx="99000" cy="103600"/>
              </a:xfrm>
              <a:custGeom>
                <a:rect b="b" l="l" r="r" t="t"/>
                <a:pathLst>
                  <a:path extrusionOk="0" h="4144" w="3960">
                    <a:moveTo>
                      <a:pt x="0" y="1"/>
                    </a:moveTo>
                    <a:lnTo>
                      <a:pt x="0" y="4144"/>
                    </a:lnTo>
                    <a:lnTo>
                      <a:pt x="3960" y="4144"/>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9"/>
              <p:cNvSpPr/>
              <p:nvPr/>
            </p:nvSpPr>
            <p:spPr>
              <a:xfrm>
                <a:off x="3521875" y="2919750"/>
                <a:ext cx="98925" cy="103600"/>
              </a:xfrm>
              <a:custGeom>
                <a:rect b="b" l="l" r="r" t="t"/>
                <a:pathLst>
                  <a:path extrusionOk="0" h="4144" w="3957">
                    <a:moveTo>
                      <a:pt x="0" y="1"/>
                    </a:moveTo>
                    <a:lnTo>
                      <a:pt x="0" y="4144"/>
                    </a:lnTo>
                    <a:lnTo>
                      <a:pt x="3957" y="4144"/>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9"/>
              <p:cNvSpPr/>
              <p:nvPr/>
            </p:nvSpPr>
            <p:spPr>
              <a:xfrm>
                <a:off x="3655250" y="2919750"/>
                <a:ext cx="98950" cy="103600"/>
              </a:xfrm>
              <a:custGeom>
                <a:rect b="b" l="l" r="r" t="t"/>
                <a:pathLst>
                  <a:path extrusionOk="0" h="4144" w="3958">
                    <a:moveTo>
                      <a:pt x="1" y="1"/>
                    </a:moveTo>
                    <a:lnTo>
                      <a:pt x="1" y="4144"/>
                    </a:lnTo>
                    <a:lnTo>
                      <a:pt x="3957" y="4144"/>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9"/>
              <p:cNvSpPr/>
              <p:nvPr/>
            </p:nvSpPr>
            <p:spPr>
              <a:xfrm>
                <a:off x="3884275" y="3098650"/>
                <a:ext cx="99000" cy="103600"/>
              </a:xfrm>
              <a:custGeom>
                <a:rect b="b" l="l" r="r" t="t"/>
                <a:pathLst>
                  <a:path extrusionOk="0" h="4144" w="3960">
                    <a:moveTo>
                      <a:pt x="1" y="1"/>
                    </a:moveTo>
                    <a:lnTo>
                      <a:pt x="1" y="4144"/>
                    </a:lnTo>
                    <a:lnTo>
                      <a:pt x="3960" y="4144"/>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9"/>
              <p:cNvSpPr/>
              <p:nvPr/>
            </p:nvSpPr>
            <p:spPr>
              <a:xfrm>
                <a:off x="4017675" y="3098650"/>
                <a:ext cx="99000" cy="103600"/>
              </a:xfrm>
              <a:custGeom>
                <a:rect b="b" l="l" r="r" t="t"/>
                <a:pathLst>
                  <a:path extrusionOk="0" h="4144" w="3960">
                    <a:moveTo>
                      <a:pt x="0" y="1"/>
                    </a:moveTo>
                    <a:lnTo>
                      <a:pt x="0" y="4144"/>
                    </a:lnTo>
                    <a:lnTo>
                      <a:pt x="3959" y="4144"/>
                    </a:lnTo>
                    <a:lnTo>
                      <a:pt x="3959"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9"/>
              <p:cNvSpPr/>
              <p:nvPr/>
            </p:nvSpPr>
            <p:spPr>
              <a:xfrm>
                <a:off x="4151050" y="3098650"/>
                <a:ext cx="98950" cy="103600"/>
              </a:xfrm>
              <a:custGeom>
                <a:rect b="b" l="l" r="r" t="t"/>
                <a:pathLst>
                  <a:path extrusionOk="0" h="4144" w="3958">
                    <a:moveTo>
                      <a:pt x="1" y="1"/>
                    </a:moveTo>
                    <a:lnTo>
                      <a:pt x="1" y="4144"/>
                    </a:lnTo>
                    <a:lnTo>
                      <a:pt x="3957" y="4144"/>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9"/>
              <p:cNvSpPr/>
              <p:nvPr/>
            </p:nvSpPr>
            <p:spPr>
              <a:xfrm>
                <a:off x="4284375" y="3098650"/>
                <a:ext cx="99000" cy="103600"/>
              </a:xfrm>
              <a:custGeom>
                <a:rect b="b" l="l" r="r" t="t"/>
                <a:pathLst>
                  <a:path extrusionOk="0" h="4144" w="3960">
                    <a:moveTo>
                      <a:pt x="1" y="1"/>
                    </a:moveTo>
                    <a:lnTo>
                      <a:pt x="1" y="4144"/>
                    </a:lnTo>
                    <a:lnTo>
                      <a:pt x="3960" y="4144"/>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9"/>
              <p:cNvSpPr/>
              <p:nvPr/>
            </p:nvSpPr>
            <p:spPr>
              <a:xfrm>
                <a:off x="3255150" y="3098650"/>
                <a:ext cx="98925" cy="103600"/>
              </a:xfrm>
              <a:custGeom>
                <a:rect b="b" l="l" r="r" t="t"/>
                <a:pathLst>
                  <a:path extrusionOk="0" h="4144" w="3957">
                    <a:moveTo>
                      <a:pt x="0" y="1"/>
                    </a:moveTo>
                    <a:lnTo>
                      <a:pt x="0" y="4144"/>
                    </a:lnTo>
                    <a:lnTo>
                      <a:pt x="3957" y="4144"/>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9"/>
              <p:cNvSpPr/>
              <p:nvPr/>
            </p:nvSpPr>
            <p:spPr>
              <a:xfrm>
                <a:off x="3388475" y="3098650"/>
                <a:ext cx="99000" cy="103600"/>
              </a:xfrm>
              <a:custGeom>
                <a:rect b="b" l="l" r="r" t="t"/>
                <a:pathLst>
                  <a:path extrusionOk="0" h="4144" w="3960">
                    <a:moveTo>
                      <a:pt x="0" y="1"/>
                    </a:moveTo>
                    <a:lnTo>
                      <a:pt x="0" y="4144"/>
                    </a:lnTo>
                    <a:lnTo>
                      <a:pt x="3960" y="4144"/>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9"/>
              <p:cNvSpPr/>
              <p:nvPr/>
            </p:nvSpPr>
            <p:spPr>
              <a:xfrm>
                <a:off x="3521875" y="3098650"/>
                <a:ext cx="98925" cy="103600"/>
              </a:xfrm>
              <a:custGeom>
                <a:rect b="b" l="l" r="r" t="t"/>
                <a:pathLst>
                  <a:path extrusionOk="0" h="4144" w="3957">
                    <a:moveTo>
                      <a:pt x="0" y="1"/>
                    </a:moveTo>
                    <a:lnTo>
                      <a:pt x="0" y="4144"/>
                    </a:lnTo>
                    <a:lnTo>
                      <a:pt x="3957" y="4144"/>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9"/>
              <p:cNvSpPr/>
              <p:nvPr/>
            </p:nvSpPr>
            <p:spPr>
              <a:xfrm>
                <a:off x="3655250" y="3098650"/>
                <a:ext cx="98950" cy="103600"/>
              </a:xfrm>
              <a:custGeom>
                <a:rect b="b" l="l" r="r" t="t"/>
                <a:pathLst>
                  <a:path extrusionOk="0" h="4144" w="3958">
                    <a:moveTo>
                      <a:pt x="1" y="1"/>
                    </a:moveTo>
                    <a:lnTo>
                      <a:pt x="1" y="4144"/>
                    </a:lnTo>
                    <a:lnTo>
                      <a:pt x="3957" y="4144"/>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9"/>
              <p:cNvSpPr/>
              <p:nvPr/>
            </p:nvSpPr>
            <p:spPr>
              <a:xfrm>
                <a:off x="3884275" y="3277500"/>
                <a:ext cx="99000" cy="103675"/>
              </a:xfrm>
              <a:custGeom>
                <a:rect b="b" l="l" r="r" t="t"/>
                <a:pathLst>
                  <a:path extrusionOk="0" h="4147" w="3960">
                    <a:moveTo>
                      <a:pt x="1" y="1"/>
                    </a:moveTo>
                    <a:lnTo>
                      <a:pt x="1" y="4146"/>
                    </a:lnTo>
                    <a:lnTo>
                      <a:pt x="3960" y="4146"/>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9"/>
              <p:cNvSpPr/>
              <p:nvPr/>
            </p:nvSpPr>
            <p:spPr>
              <a:xfrm>
                <a:off x="4017675" y="3277500"/>
                <a:ext cx="99000" cy="103675"/>
              </a:xfrm>
              <a:custGeom>
                <a:rect b="b" l="l" r="r" t="t"/>
                <a:pathLst>
                  <a:path extrusionOk="0" h="4147" w="3960">
                    <a:moveTo>
                      <a:pt x="0" y="1"/>
                    </a:moveTo>
                    <a:lnTo>
                      <a:pt x="0" y="4146"/>
                    </a:lnTo>
                    <a:lnTo>
                      <a:pt x="3959" y="4146"/>
                    </a:lnTo>
                    <a:lnTo>
                      <a:pt x="3959"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9"/>
              <p:cNvSpPr/>
              <p:nvPr/>
            </p:nvSpPr>
            <p:spPr>
              <a:xfrm>
                <a:off x="4151050" y="3277500"/>
                <a:ext cx="98950" cy="103675"/>
              </a:xfrm>
              <a:custGeom>
                <a:rect b="b" l="l" r="r" t="t"/>
                <a:pathLst>
                  <a:path extrusionOk="0" h="4147" w="3958">
                    <a:moveTo>
                      <a:pt x="1" y="1"/>
                    </a:moveTo>
                    <a:lnTo>
                      <a:pt x="1" y="4146"/>
                    </a:lnTo>
                    <a:lnTo>
                      <a:pt x="3957" y="4146"/>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9"/>
              <p:cNvSpPr/>
              <p:nvPr/>
            </p:nvSpPr>
            <p:spPr>
              <a:xfrm>
                <a:off x="4284375" y="3277500"/>
                <a:ext cx="99000" cy="103675"/>
              </a:xfrm>
              <a:custGeom>
                <a:rect b="b" l="l" r="r" t="t"/>
                <a:pathLst>
                  <a:path extrusionOk="0" h="4147" w="3960">
                    <a:moveTo>
                      <a:pt x="1" y="1"/>
                    </a:moveTo>
                    <a:lnTo>
                      <a:pt x="1" y="4146"/>
                    </a:lnTo>
                    <a:lnTo>
                      <a:pt x="3960" y="4146"/>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9"/>
              <p:cNvSpPr/>
              <p:nvPr/>
            </p:nvSpPr>
            <p:spPr>
              <a:xfrm>
                <a:off x="3255150" y="3277500"/>
                <a:ext cx="98925" cy="103675"/>
              </a:xfrm>
              <a:custGeom>
                <a:rect b="b" l="l" r="r" t="t"/>
                <a:pathLst>
                  <a:path extrusionOk="0" h="4147" w="3957">
                    <a:moveTo>
                      <a:pt x="0" y="1"/>
                    </a:moveTo>
                    <a:lnTo>
                      <a:pt x="0" y="4146"/>
                    </a:lnTo>
                    <a:lnTo>
                      <a:pt x="3957" y="4146"/>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9"/>
              <p:cNvSpPr/>
              <p:nvPr/>
            </p:nvSpPr>
            <p:spPr>
              <a:xfrm>
                <a:off x="3388475" y="3277500"/>
                <a:ext cx="99000" cy="103675"/>
              </a:xfrm>
              <a:custGeom>
                <a:rect b="b" l="l" r="r" t="t"/>
                <a:pathLst>
                  <a:path extrusionOk="0" h="4147" w="3960">
                    <a:moveTo>
                      <a:pt x="0" y="1"/>
                    </a:moveTo>
                    <a:lnTo>
                      <a:pt x="0" y="4146"/>
                    </a:lnTo>
                    <a:lnTo>
                      <a:pt x="3960" y="4146"/>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9"/>
              <p:cNvSpPr/>
              <p:nvPr/>
            </p:nvSpPr>
            <p:spPr>
              <a:xfrm>
                <a:off x="3521875" y="3277500"/>
                <a:ext cx="98925" cy="103675"/>
              </a:xfrm>
              <a:custGeom>
                <a:rect b="b" l="l" r="r" t="t"/>
                <a:pathLst>
                  <a:path extrusionOk="0" h="4147" w="3957">
                    <a:moveTo>
                      <a:pt x="0" y="1"/>
                    </a:moveTo>
                    <a:lnTo>
                      <a:pt x="0" y="4146"/>
                    </a:lnTo>
                    <a:lnTo>
                      <a:pt x="3957" y="4146"/>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9"/>
              <p:cNvSpPr/>
              <p:nvPr/>
            </p:nvSpPr>
            <p:spPr>
              <a:xfrm>
                <a:off x="3655250" y="3277500"/>
                <a:ext cx="98950" cy="103675"/>
              </a:xfrm>
              <a:custGeom>
                <a:rect b="b" l="l" r="r" t="t"/>
                <a:pathLst>
                  <a:path extrusionOk="0" h="4147" w="3958">
                    <a:moveTo>
                      <a:pt x="1" y="1"/>
                    </a:moveTo>
                    <a:lnTo>
                      <a:pt x="1" y="4146"/>
                    </a:lnTo>
                    <a:lnTo>
                      <a:pt x="3957" y="4146"/>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9"/>
              <p:cNvSpPr/>
              <p:nvPr/>
            </p:nvSpPr>
            <p:spPr>
              <a:xfrm>
                <a:off x="3884275" y="3456400"/>
                <a:ext cx="99000" cy="103675"/>
              </a:xfrm>
              <a:custGeom>
                <a:rect b="b" l="l" r="r" t="t"/>
                <a:pathLst>
                  <a:path extrusionOk="0" h="4147" w="3960">
                    <a:moveTo>
                      <a:pt x="1" y="1"/>
                    </a:moveTo>
                    <a:lnTo>
                      <a:pt x="1" y="4147"/>
                    </a:lnTo>
                    <a:lnTo>
                      <a:pt x="3960" y="4147"/>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9"/>
              <p:cNvSpPr/>
              <p:nvPr/>
            </p:nvSpPr>
            <p:spPr>
              <a:xfrm>
                <a:off x="4017675" y="3456400"/>
                <a:ext cx="99000" cy="103675"/>
              </a:xfrm>
              <a:custGeom>
                <a:rect b="b" l="l" r="r" t="t"/>
                <a:pathLst>
                  <a:path extrusionOk="0" h="4147" w="3960">
                    <a:moveTo>
                      <a:pt x="0" y="1"/>
                    </a:moveTo>
                    <a:lnTo>
                      <a:pt x="0" y="4147"/>
                    </a:lnTo>
                    <a:lnTo>
                      <a:pt x="3959" y="4147"/>
                    </a:lnTo>
                    <a:lnTo>
                      <a:pt x="3959"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9"/>
              <p:cNvSpPr/>
              <p:nvPr/>
            </p:nvSpPr>
            <p:spPr>
              <a:xfrm>
                <a:off x="4151050" y="3456400"/>
                <a:ext cx="98950" cy="103675"/>
              </a:xfrm>
              <a:custGeom>
                <a:rect b="b" l="l" r="r" t="t"/>
                <a:pathLst>
                  <a:path extrusionOk="0" h="4147" w="3958">
                    <a:moveTo>
                      <a:pt x="1" y="1"/>
                    </a:moveTo>
                    <a:lnTo>
                      <a:pt x="1" y="4147"/>
                    </a:lnTo>
                    <a:lnTo>
                      <a:pt x="3957" y="4147"/>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9"/>
              <p:cNvSpPr/>
              <p:nvPr/>
            </p:nvSpPr>
            <p:spPr>
              <a:xfrm>
                <a:off x="4284375" y="3456400"/>
                <a:ext cx="99000" cy="103675"/>
              </a:xfrm>
              <a:custGeom>
                <a:rect b="b" l="l" r="r" t="t"/>
                <a:pathLst>
                  <a:path extrusionOk="0" h="4147" w="3960">
                    <a:moveTo>
                      <a:pt x="1" y="1"/>
                    </a:moveTo>
                    <a:lnTo>
                      <a:pt x="1" y="4147"/>
                    </a:lnTo>
                    <a:lnTo>
                      <a:pt x="3960" y="4147"/>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9"/>
              <p:cNvSpPr/>
              <p:nvPr/>
            </p:nvSpPr>
            <p:spPr>
              <a:xfrm>
                <a:off x="3255150" y="3456400"/>
                <a:ext cx="98925" cy="103675"/>
              </a:xfrm>
              <a:custGeom>
                <a:rect b="b" l="l" r="r" t="t"/>
                <a:pathLst>
                  <a:path extrusionOk="0" h="4147" w="3957">
                    <a:moveTo>
                      <a:pt x="0" y="1"/>
                    </a:moveTo>
                    <a:lnTo>
                      <a:pt x="0" y="4147"/>
                    </a:lnTo>
                    <a:lnTo>
                      <a:pt x="3957" y="4147"/>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9"/>
              <p:cNvSpPr/>
              <p:nvPr/>
            </p:nvSpPr>
            <p:spPr>
              <a:xfrm>
                <a:off x="3388475" y="3456400"/>
                <a:ext cx="99000" cy="103675"/>
              </a:xfrm>
              <a:custGeom>
                <a:rect b="b" l="l" r="r" t="t"/>
                <a:pathLst>
                  <a:path extrusionOk="0" h="4147" w="3960">
                    <a:moveTo>
                      <a:pt x="0" y="1"/>
                    </a:moveTo>
                    <a:lnTo>
                      <a:pt x="0" y="4147"/>
                    </a:lnTo>
                    <a:lnTo>
                      <a:pt x="3960" y="4147"/>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9"/>
              <p:cNvSpPr/>
              <p:nvPr/>
            </p:nvSpPr>
            <p:spPr>
              <a:xfrm>
                <a:off x="3521875" y="3456400"/>
                <a:ext cx="98925" cy="103675"/>
              </a:xfrm>
              <a:custGeom>
                <a:rect b="b" l="l" r="r" t="t"/>
                <a:pathLst>
                  <a:path extrusionOk="0" h="4147" w="3957">
                    <a:moveTo>
                      <a:pt x="0" y="1"/>
                    </a:moveTo>
                    <a:lnTo>
                      <a:pt x="0" y="4147"/>
                    </a:lnTo>
                    <a:lnTo>
                      <a:pt x="3957" y="4147"/>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9"/>
              <p:cNvSpPr/>
              <p:nvPr/>
            </p:nvSpPr>
            <p:spPr>
              <a:xfrm>
                <a:off x="3655250" y="3456400"/>
                <a:ext cx="98950" cy="103675"/>
              </a:xfrm>
              <a:custGeom>
                <a:rect b="b" l="l" r="r" t="t"/>
                <a:pathLst>
                  <a:path extrusionOk="0" h="4147" w="3958">
                    <a:moveTo>
                      <a:pt x="1" y="1"/>
                    </a:moveTo>
                    <a:lnTo>
                      <a:pt x="1" y="4147"/>
                    </a:lnTo>
                    <a:lnTo>
                      <a:pt x="3957" y="4147"/>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9"/>
              <p:cNvSpPr/>
              <p:nvPr/>
            </p:nvSpPr>
            <p:spPr>
              <a:xfrm>
                <a:off x="3884275" y="3635325"/>
                <a:ext cx="99000" cy="103600"/>
              </a:xfrm>
              <a:custGeom>
                <a:rect b="b" l="l" r="r" t="t"/>
                <a:pathLst>
                  <a:path extrusionOk="0" h="4144" w="3960">
                    <a:moveTo>
                      <a:pt x="1" y="0"/>
                    </a:moveTo>
                    <a:lnTo>
                      <a:pt x="1" y="4143"/>
                    </a:lnTo>
                    <a:lnTo>
                      <a:pt x="3960" y="4143"/>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9"/>
              <p:cNvSpPr/>
              <p:nvPr/>
            </p:nvSpPr>
            <p:spPr>
              <a:xfrm>
                <a:off x="4017675" y="3635325"/>
                <a:ext cx="99000" cy="103600"/>
              </a:xfrm>
              <a:custGeom>
                <a:rect b="b" l="l" r="r" t="t"/>
                <a:pathLst>
                  <a:path extrusionOk="0" h="4144" w="3960">
                    <a:moveTo>
                      <a:pt x="0" y="0"/>
                    </a:moveTo>
                    <a:lnTo>
                      <a:pt x="0" y="4143"/>
                    </a:lnTo>
                    <a:lnTo>
                      <a:pt x="3959" y="4143"/>
                    </a:lnTo>
                    <a:lnTo>
                      <a:pt x="3959"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9"/>
              <p:cNvSpPr/>
              <p:nvPr/>
            </p:nvSpPr>
            <p:spPr>
              <a:xfrm>
                <a:off x="4151050" y="3635325"/>
                <a:ext cx="98950" cy="103600"/>
              </a:xfrm>
              <a:custGeom>
                <a:rect b="b" l="l" r="r" t="t"/>
                <a:pathLst>
                  <a:path extrusionOk="0" h="4144" w="3958">
                    <a:moveTo>
                      <a:pt x="1" y="0"/>
                    </a:moveTo>
                    <a:lnTo>
                      <a:pt x="1" y="4143"/>
                    </a:lnTo>
                    <a:lnTo>
                      <a:pt x="3957" y="4143"/>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9"/>
              <p:cNvSpPr/>
              <p:nvPr/>
            </p:nvSpPr>
            <p:spPr>
              <a:xfrm>
                <a:off x="4284375" y="3635325"/>
                <a:ext cx="99000" cy="103600"/>
              </a:xfrm>
              <a:custGeom>
                <a:rect b="b" l="l" r="r" t="t"/>
                <a:pathLst>
                  <a:path extrusionOk="0" h="4144" w="3960">
                    <a:moveTo>
                      <a:pt x="1" y="0"/>
                    </a:moveTo>
                    <a:lnTo>
                      <a:pt x="1" y="4143"/>
                    </a:lnTo>
                    <a:lnTo>
                      <a:pt x="3960" y="4143"/>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9"/>
              <p:cNvSpPr/>
              <p:nvPr/>
            </p:nvSpPr>
            <p:spPr>
              <a:xfrm>
                <a:off x="3255150" y="3635325"/>
                <a:ext cx="98925" cy="103600"/>
              </a:xfrm>
              <a:custGeom>
                <a:rect b="b" l="l" r="r" t="t"/>
                <a:pathLst>
                  <a:path extrusionOk="0" h="4144" w="3957">
                    <a:moveTo>
                      <a:pt x="0" y="0"/>
                    </a:moveTo>
                    <a:lnTo>
                      <a:pt x="0" y="4143"/>
                    </a:lnTo>
                    <a:lnTo>
                      <a:pt x="3957" y="4143"/>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9"/>
              <p:cNvSpPr/>
              <p:nvPr/>
            </p:nvSpPr>
            <p:spPr>
              <a:xfrm>
                <a:off x="3388475" y="3635325"/>
                <a:ext cx="99000" cy="103600"/>
              </a:xfrm>
              <a:custGeom>
                <a:rect b="b" l="l" r="r" t="t"/>
                <a:pathLst>
                  <a:path extrusionOk="0" h="4144" w="3960">
                    <a:moveTo>
                      <a:pt x="0" y="0"/>
                    </a:moveTo>
                    <a:lnTo>
                      <a:pt x="0" y="4143"/>
                    </a:lnTo>
                    <a:lnTo>
                      <a:pt x="3960" y="4143"/>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9"/>
              <p:cNvSpPr/>
              <p:nvPr/>
            </p:nvSpPr>
            <p:spPr>
              <a:xfrm>
                <a:off x="3521875" y="3635325"/>
                <a:ext cx="98925" cy="103600"/>
              </a:xfrm>
              <a:custGeom>
                <a:rect b="b" l="l" r="r" t="t"/>
                <a:pathLst>
                  <a:path extrusionOk="0" h="4144" w="3957">
                    <a:moveTo>
                      <a:pt x="0" y="0"/>
                    </a:moveTo>
                    <a:lnTo>
                      <a:pt x="0" y="4143"/>
                    </a:lnTo>
                    <a:lnTo>
                      <a:pt x="3957" y="4143"/>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9"/>
              <p:cNvSpPr/>
              <p:nvPr/>
            </p:nvSpPr>
            <p:spPr>
              <a:xfrm>
                <a:off x="3655250" y="3635325"/>
                <a:ext cx="98950" cy="103600"/>
              </a:xfrm>
              <a:custGeom>
                <a:rect b="b" l="l" r="r" t="t"/>
                <a:pathLst>
                  <a:path extrusionOk="0" h="4144" w="3958">
                    <a:moveTo>
                      <a:pt x="1" y="0"/>
                    </a:moveTo>
                    <a:lnTo>
                      <a:pt x="1" y="4143"/>
                    </a:lnTo>
                    <a:lnTo>
                      <a:pt x="3957" y="4143"/>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9"/>
              <p:cNvSpPr/>
              <p:nvPr/>
            </p:nvSpPr>
            <p:spPr>
              <a:xfrm>
                <a:off x="3884275" y="3814225"/>
                <a:ext cx="99000" cy="103600"/>
              </a:xfrm>
              <a:custGeom>
                <a:rect b="b" l="l" r="r" t="t"/>
                <a:pathLst>
                  <a:path extrusionOk="0" h="4144" w="3960">
                    <a:moveTo>
                      <a:pt x="1" y="1"/>
                    </a:moveTo>
                    <a:lnTo>
                      <a:pt x="1" y="4144"/>
                    </a:lnTo>
                    <a:lnTo>
                      <a:pt x="3960" y="4144"/>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9"/>
              <p:cNvSpPr/>
              <p:nvPr/>
            </p:nvSpPr>
            <p:spPr>
              <a:xfrm>
                <a:off x="4017675" y="3814225"/>
                <a:ext cx="99000" cy="103600"/>
              </a:xfrm>
              <a:custGeom>
                <a:rect b="b" l="l" r="r" t="t"/>
                <a:pathLst>
                  <a:path extrusionOk="0" h="4144" w="3960">
                    <a:moveTo>
                      <a:pt x="0" y="1"/>
                    </a:moveTo>
                    <a:lnTo>
                      <a:pt x="0" y="4144"/>
                    </a:lnTo>
                    <a:lnTo>
                      <a:pt x="3959" y="4144"/>
                    </a:lnTo>
                    <a:lnTo>
                      <a:pt x="3959"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9"/>
              <p:cNvSpPr/>
              <p:nvPr/>
            </p:nvSpPr>
            <p:spPr>
              <a:xfrm>
                <a:off x="4151050" y="3814225"/>
                <a:ext cx="98950" cy="103600"/>
              </a:xfrm>
              <a:custGeom>
                <a:rect b="b" l="l" r="r" t="t"/>
                <a:pathLst>
                  <a:path extrusionOk="0" h="4144" w="3958">
                    <a:moveTo>
                      <a:pt x="1" y="1"/>
                    </a:moveTo>
                    <a:lnTo>
                      <a:pt x="1" y="4144"/>
                    </a:lnTo>
                    <a:lnTo>
                      <a:pt x="3957" y="4144"/>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9"/>
              <p:cNvSpPr/>
              <p:nvPr/>
            </p:nvSpPr>
            <p:spPr>
              <a:xfrm>
                <a:off x="4284375" y="3814225"/>
                <a:ext cx="99000" cy="103600"/>
              </a:xfrm>
              <a:custGeom>
                <a:rect b="b" l="l" r="r" t="t"/>
                <a:pathLst>
                  <a:path extrusionOk="0" h="4144" w="3960">
                    <a:moveTo>
                      <a:pt x="1" y="1"/>
                    </a:moveTo>
                    <a:lnTo>
                      <a:pt x="1" y="4144"/>
                    </a:lnTo>
                    <a:lnTo>
                      <a:pt x="3960" y="4144"/>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9"/>
              <p:cNvSpPr/>
              <p:nvPr/>
            </p:nvSpPr>
            <p:spPr>
              <a:xfrm>
                <a:off x="3255150" y="3814225"/>
                <a:ext cx="98925" cy="103600"/>
              </a:xfrm>
              <a:custGeom>
                <a:rect b="b" l="l" r="r" t="t"/>
                <a:pathLst>
                  <a:path extrusionOk="0" h="4144" w="3957">
                    <a:moveTo>
                      <a:pt x="0" y="1"/>
                    </a:moveTo>
                    <a:lnTo>
                      <a:pt x="0" y="4144"/>
                    </a:lnTo>
                    <a:lnTo>
                      <a:pt x="3957" y="4144"/>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9"/>
              <p:cNvSpPr/>
              <p:nvPr/>
            </p:nvSpPr>
            <p:spPr>
              <a:xfrm>
                <a:off x="3388475" y="3814225"/>
                <a:ext cx="99000" cy="103600"/>
              </a:xfrm>
              <a:custGeom>
                <a:rect b="b" l="l" r="r" t="t"/>
                <a:pathLst>
                  <a:path extrusionOk="0" h="4144" w="3960">
                    <a:moveTo>
                      <a:pt x="0" y="1"/>
                    </a:moveTo>
                    <a:lnTo>
                      <a:pt x="0" y="4144"/>
                    </a:lnTo>
                    <a:lnTo>
                      <a:pt x="3960" y="4144"/>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9"/>
              <p:cNvSpPr/>
              <p:nvPr/>
            </p:nvSpPr>
            <p:spPr>
              <a:xfrm>
                <a:off x="3521875" y="3814225"/>
                <a:ext cx="98925" cy="103600"/>
              </a:xfrm>
              <a:custGeom>
                <a:rect b="b" l="l" r="r" t="t"/>
                <a:pathLst>
                  <a:path extrusionOk="0" h="4144" w="3957">
                    <a:moveTo>
                      <a:pt x="0" y="1"/>
                    </a:moveTo>
                    <a:lnTo>
                      <a:pt x="0" y="4144"/>
                    </a:lnTo>
                    <a:lnTo>
                      <a:pt x="3957" y="4144"/>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9"/>
              <p:cNvSpPr/>
              <p:nvPr/>
            </p:nvSpPr>
            <p:spPr>
              <a:xfrm>
                <a:off x="3655250" y="3814225"/>
                <a:ext cx="98950" cy="103600"/>
              </a:xfrm>
              <a:custGeom>
                <a:rect b="b" l="l" r="r" t="t"/>
                <a:pathLst>
                  <a:path extrusionOk="0" h="4144" w="3958">
                    <a:moveTo>
                      <a:pt x="1" y="1"/>
                    </a:moveTo>
                    <a:lnTo>
                      <a:pt x="1" y="4144"/>
                    </a:lnTo>
                    <a:lnTo>
                      <a:pt x="3957" y="4144"/>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9"/>
              <p:cNvSpPr/>
              <p:nvPr/>
            </p:nvSpPr>
            <p:spPr>
              <a:xfrm>
                <a:off x="3884275" y="3993075"/>
                <a:ext cx="99000" cy="103650"/>
              </a:xfrm>
              <a:custGeom>
                <a:rect b="b" l="l" r="r" t="t"/>
                <a:pathLst>
                  <a:path extrusionOk="0" h="4146" w="3960">
                    <a:moveTo>
                      <a:pt x="1" y="0"/>
                    </a:moveTo>
                    <a:lnTo>
                      <a:pt x="1" y="4146"/>
                    </a:lnTo>
                    <a:lnTo>
                      <a:pt x="3960" y="4146"/>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9"/>
              <p:cNvSpPr/>
              <p:nvPr/>
            </p:nvSpPr>
            <p:spPr>
              <a:xfrm>
                <a:off x="4017675" y="3993075"/>
                <a:ext cx="99000" cy="103650"/>
              </a:xfrm>
              <a:custGeom>
                <a:rect b="b" l="l" r="r" t="t"/>
                <a:pathLst>
                  <a:path extrusionOk="0" h="4146" w="3960">
                    <a:moveTo>
                      <a:pt x="0" y="0"/>
                    </a:moveTo>
                    <a:lnTo>
                      <a:pt x="0" y="4146"/>
                    </a:lnTo>
                    <a:lnTo>
                      <a:pt x="3959" y="4146"/>
                    </a:lnTo>
                    <a:lnTo>
                      <a:pt x="3959"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9"/>
              <p:cNvSpPr/>
              <p:nvPr/>
            </p:nvSpPr>
            <p:spPr>
              <a:xfrm>
                <a:off x="4151050" y="3993075"/>
                <a:ext cx="98950" cy="103650"/>
              </a:xfrm>
              <a:custGeom>
                <a:rect b="b" l="l" r="r" t="t"/>
                <a:pathLst>
                  <a:path extrusionOk="0" h="4146" w="3958">
                    <a:moveTo>
                      <a:pt x="1" y="0"/>
                    </a:moveTo>
                    <a:lnTo>
                      <a:pt x="1" y="4146"/>
                    </a:lnTo>
                    <a:lnTo>
                      <a:pt x="3957" y="414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9"/>
              <p:cNvSpPr/>
              <p:nvPr/>
            </p:nvSpPr>
            <p:spPr>
              <a:xfrm>
                <a:off x="4284375" y="3993075"/>
                <a:ext cx="99000" cy="103650"/>
              </a:xfrm>
              <a:custGeom>
                <a:rect b="b" l="l" r="r" t="t"/>
                <a:pathLst>
                  <a:path extrusionOk="0" h="4146" w="3960">
                    <a:moveTo>
                      <a:pt x="1" y="0"/>
                    </a:moveTo>
                    <a:lnTo>
                      <a:pt x="1" y="4146"/>
                    </a:lnTo>
                    <a:lnTo>
                      <a:pt x="3960" y="4146"/>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9"/>
              <p:cNvSpPr/>
              <p:nvPr/>
            </p:nvSpPr>
            <p:spPr>
              <a:xfrm>
                <a:off x="3255150" y="3993075"/>
                <a:ext cx="98925" cy="103650"/>
              </a:xfrm>
              <a:custGeom>
                <a:rect b="b" l="l" r="r" t="t"/>
                <a:pathLst>
                  <a:path extrusionOk="0" h="4146" w="3957">
                    <a:moveTo>
                      <a:pt x="0" y="0"/>
                    </a:moveTo>
                    <a:lnTo>
                      <a:pt x="0" y="4146"/>
                    </a:lnTo>
                    <a:lnTo>
                      <a:pt x="3957" y="414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9"/>
              <p:cNvSpPr/>
              <p:nvPr/>
            </p:nvSpPr>
            <p:spPr>
              <a:xfrm>
                <a:off x="3388475" y="3993075"/>
                <a:ext cx="99000" cy="103650"/>
              </a:xfrm>
              <a:custGeom>
                <a:rect b="b" l="l" r="r" t="t"/>
                <a:pathLst>
                  <a:path extrusionOk="0" h="4146" w="3960">
                    <a:moveTo>
                      <a:pt x="0" y="0"/>
                    </a:moveTo>
                    <a:lnTo>
                      <a:pt x="0" y="4146"/>
                    </a:lnTo>
                    <a:lnTo>
                      <a:pt x="3960" y="4146"/>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9"/>
              <p:cNvSpPr/>
              <p:nvPr/>
            </p:nvSpPr>
            <p:spPr>
              <a:xfrm>
                <a:off x="3521875" y="3993075"/>
                <a:ext cx="98925" cy="103650"/>
              </a:xfrm>
              <a:custGeom>
                <a:rect b="b" l="l" r="r" t="t"/>
                <a:pathLst>
                  <a:path extrusionOk="0" h="4146" w="3957">
                    <a:moveTo>
                      <a:pt x="0" y="0"/>
                    </a:moveTo>
                    <a:lnTo>
                      <a:pt x="0" y="4146"/>
                    </a:lnTo>
                    <a:lnTo>
                      <a:pt x="3957" y="414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9"/>
              <p:cNvSpPr/>
              <p:nvPr/>
            </p:nvSpPr>
            <p:spPr>
              <a:xfrm>
                <a:off x="3655250" y="3993075"/>
                <a:ext cx="98950" cy="103650"/>
              </a:xfrm>
              <a:custGeom>
                <a:rect b="b" l="l" r="r" t="t"/>
                <a:pathLst>
                  <a:path extrusionOk="0" h="4146" w="3958">
                    <a:moveTo>
                      <a:pt x="1" y="0"/>
                    </a:moveTo>
                    <a:lnTo>
                      <a:pt x="1" y="4146"/>
                    </a:lnTo>
                    <a:lnTo>
                      <a:pt x="3957" y="414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9"/>
              <p:cNvSpPr/>
              <p:nvPr/>
            </p:nvSpPr>
            <p:spPr>
              <a:xfrm>
                <a:off x="3884275" y="4171975"/>
                <a:ext cx="99000" cy="103675"/>
              </a:xfrm>
              <a:custGeom>
                <a:rect b="b" l="l" r="r" t="t"/>
                <a:pathLst>
                  <a:path extrusionOk="0" h="4147" w="3960">
                    <a:moveTo>
                      <a:pt x="1" y="1"/>
                    </a:moveTo>
                    <a:lnTo>
                      <a:pt x="1" y="4146"/>
                    </a:lnTo>
                    <a:lnTo>
                      <a:pt x="3960" y="4146"/>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9"/>
              <p:cNvSpPr/>
              <p:nvPr/>
            </p:nvSpPr>
            <p:spPr>
              <a:xfrm>
                <a:off x="4017675" y="4171975"/>
                <a:ext cx="99000" cy="103675"/>
              </a:xfrm>
              <a:custGeom>
                <a:rect b="b" l="l" r="r" t="t"/>
                <a:pathLst>
                  <a:path extrusionOk="0" h="4147" w="3960">
                    <a:moveTo>
                      <a:pt x="0" y="1"/>
                    </a:moveTo>
                    <a:lnTo>
                      <a:pt x="0" y="4146"/>
                    </a:lnTo>
                    <a:lnTo>
                      <a:pt x="3959" y="4146"/>
                    </a:lnTo>
                    <a:lnTo>
                      <a:pt x="3959"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9"/>
              <p:cNvSpPr/>
              <p:nvPr/>
            </p:nvSpPr>
            <p:spPr>
              <a:xfrm>
                <a:off x="4151050" y="4171975"/>
                <a:ext cx="98950" cy="103675"/>
              </a:xfrm>
              <a:custGeom>
                <a:rect b="b" l="l" r="r" t="t"/>
                <a:pathLst>
                  <a:path extrusionOk="0" h="4147" w="3958">
                    <a:moveTo>
                      <a:pt x="1" y="1"/>
                    </a:moveTo>
                    <a:lnTo>
                      <a:pt x="1" y="4146"/>
                    </a:lnTo>
                    <a:lnTo>
                      <a:pt x="3957" y="4146"/>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9"/>
              <p:cNvSpPr/>
              <p:nvPr/>
            </p:nvSpPr>
            <p:spPr>
              <a:xfrm>
                <a:off x="4284375" y="4171975"/>
                <a:ext cx="99000" cy="103675"/>
              </a:xfrm>
              <a:custGeom>
                <a:rect b="b" l="l" r="r" t="t"/>
                <a:pathLst>
                  <a:path extrusionOk="0" h="4147" w="3960">
                    <a:moveTo>
                      <a:pt x="1" y="1"/>
                    </a:moveTo>
                    <a:lnTo>
                      <a:pt x="1" y="4146"/>
                    </a:lnTo>
                    <a:lnTo>
                      <a:pt x="3960" y="4146"/>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9"/>
              <p:cNvSpPr/>
              <p:nvPr/>
            </p:nvSpPr>
            <p:spPr>
              <a:xfrm>
                <a:off x="3255150" y="4171975"/>
                <a:ext cx="98925" cy="103675"/>
              </a:xfrm>
              <a:custGeom>
                <a:rect b="b" l="l" r="r" t="t"/>
                <a:pathLst>
                  <a:path extrusionOk="0" h="4147" w="3957">
                    <a:moveTo>
                      <a:pt x="0" y="1"/>
                    </a:moveTo>
                    <a:lnTo>
                      <a:pt x="0" y="4146"/>
                    </a:lnTo>
                    <a:lnTo>
                      <a:pt x="3957" y="4146"/>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9"/>
              <p:cNvSpPr/>
              <p:nvPr/>
            </p:nvSpPr>
            <p:spPr>
              <a:xfrm>
                <a:off x="3388475" y="4171975"/>
                <a:ext cx="99000" cy="103675"/>
              </a:xfrm>
              <a:custGeom>
                <a:rect b="b" l="l" r="r" t="t"/>
                <a:pathLst>
                  <a:path extrusionOk="0" h="4147" w="3960">
                    <a:moveTo>
                      <a:pt x="0" y="1"/>
                    </a:moveTo>
                    <a:lnTo>
                      <a:pt x="0" y="4146"/>
                    </a:lnTo>
                    <a:lnTo>
                      <a:pt x="3960" y="4146"/>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9"/>
              <p:cNvSpPr/>
              <p:nvPr/>
            </p:nvSpPr>
            <p:spPr>
              <a:xfrm>
                <a:off x="3521875" y="4171975"/>
                <a:ext cx="98925" cy="103675"/>
              </a:xfrm>
              <a:custGeom>
                <a:rect b="b" l="l" r="r" t="t"/>
                <a:pathLst>
                  <a:path extrusionOk="0" h="4147" w="3957">
                    <a:moveTo>
                      <a:pt x="0" y="1"/>
                    </a:moveTo>
                    <a:lnTo>
                      <a:pt x="0" y="4146"/>
                    </a:lnTo>
                    <a:lnTo>
                      <a:pt x="3957" y="4146"/>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9"/>
              <p:cNvSpPr/>
              <p:nvPr/>
            </p:nvSpPr>
            <p:spPr>
              <a:xfrm>
                <a:off x="3655250" y="4171975"/>
                <a:ext cx="98950" cy="103675"/>
              </a:xfrm>
              <a:custGeom>
                <a:rect b="b" l="l" r="r" t="t"/>
                <a:pathLst>
                  <a:path extrusionOk="0" h="4147" w="3958">
                    <a:moveTo>
                      <a:pt x="1" y="1"/>
                    </a:moveTo>
                    <a:lnTo>
                      <a:pt x="1" y="4146"/>
                    </a:lnTo>
                    <a:lnTo>
                      <a:pt x="3957" y="4146"/>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9"/>
              <p:cNvSpPr/>
              <p:nvPr/>
            </p:nvSpPr>
            <p:spPr>
              <a:xfrm>
                <a:off x="3884275" y="4350875"/>
                <a:ext cx="99000" cy="103675"/>
              </a:xfrm>
              <a:custGeom>
                <a:rect b="b" l="l" r="r" t="t"/>
                <a:pathLst>
                  <a:path extrusionOk="0" h="4147" w="3960">
                    <a:moveTo>
                      <a:pt x="1" y="1"/>
                    </a:moveTo>
                    <a:lnTo>
                      <a:pt x="1" y="4146"/>
                    </a:lnTo>
                    <a:lnTo>
                      <a:pt x="3960" y="4146"/>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9"/>
              <p:cNvSpPr/>
              <p:nvPr/>
            </p:nvSpPr>
            <p:spPr>
              <a:xfrm>
                <a:off x="4017675" y="4350875"/>
                <a:ext cx="99000" cy="103675"/>
              </a:xfrm>
              <a:custGeom>
                <a:rect b="b" l="l" r="r" t="t"/>
                <a:pathLst>
                  <a:path extrusionOk="0" h="4147" w="3960">
                    <a:moveTo>
                      <a:pt x="0" y="1"/>
                    </a:moveTo>
                    <a:lnTo>
                      <a:pt x="0" y="4146"/>
                    </a:lnTo>
                    <a:lnTo>
                      <a:pt x="3959" y="4146"/>
                    </a:lnTo>
                    <a:lnTo>
                      <a:pt x="3959"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9"/>
              <p:cNvSpPr/>
              <p:nvPr/>
            </p:nvSpPr>
            <p:spPr>
              <a:xfrm>
                <a:off x="4151050" y="4350875"/>
                <a:ext cx="98950" cy="103675"/>
              </a:xfrm>
              <a:custGeom>
                <a:rect b="b" l="l" r="r" t="t"/>
                <a:pathLst>
                  <a:path extrusionOk="0" h="4147" w="3958">
                    <a:moveTo>
                      <a:pt x="1" y="1"/>
                    </a:moveTo>
                    <a:lnTo>
                      <a:pt x="1" y="4146"/>
                    </a:lnTo>
                    <a:lnTo>
                      <a:pt x="3957" y="4146"/>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9"/>
              <p:cNvSpPr/>
              <p:nvPr/>
            </p:nvSpPr>
            <p:spPr>
              <a:xfrm>
                <a:off x="4284375" y="4350875"/>
                <a:ext cx="99000" cy="103675"/>
              </a:xfrm>
              <a:custGeom>
                <a:rect b="b" l="l" r="r" t="t"/>
                <a:pathLst>
                  <a:path extrusionOk="0" h="4147" w="3960">
                    <a:moveTo>
                      <a:pt x="1" y="1"/>
                    </a:moveTo>
                    <a:lnTo>
                      <a:pt x="1" y="4146"/>
                    </a:lnTo>
                    <a:lnTo>
                      <a:pt x="3960" y="4146"/>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9"/>
              <p:cNvSpPr/>
              <p:nvPr/>
            </p:nvSpPr>
            <p:spPr>
              <a:xfrm>
                <a:off x="3255150" y="4350875"/>
                <a:ext cx="98925" cy="103675"/>
              </a:xfrm>
              <a:custGeom>
                <a:rect b="b" l="l" r="r" t="t"/>
                <a:pathLst>
                  <a:path extrusionOk="0" h="4147" w="3957">
                    <a:moveTo>
                      <a:pt x="0" y="1"/>
                    </a:moveTo>
                    <a:lnTo>
                      <a:pt x="0" y="4146"/>
                    </a:lnTo>
                    <a:lnTo>
                      <a:pt x="3957" y="4146"/>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9"/>
              <p:cNvSpPr/>
              <p:nvPr/>
            </p:nvSpPr>
            <p:spPr>
              <a:xfrm>
                <a:off x="3388475" y="4350875"/>
                <a:ext cx="99000" cy="103675"/>
              </a:xfrm>
              <a:custGeom>
                <a:rect b="b" l="l" r="r" t="t"/>
                <a:pathLst>
                  <a:path extrusionOk="0" h="4147" w="3960">
                    <a:moveTo>
                      <a:pt x="0" y="1"/>
                    </a:moveTo>
                    <a:lnTo>
                      <a:pt x="0" y="4146"/>
                    </a:lnTo>
                    <a:lnTo>
                      <a:pt x="3960" y="4146"/>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9"/>
              <p:cNvSpPr/>
              <p:nvPr/>
            </p:nvSpPr>
            <p:spPr>
              <a:xfrm>
                <a:off x="3521875" y="4350875"/>
                <a:ext cx="98925" cy="103675"/>
              </a:xfrm>
              <a:custGeom>
                <a:rect b="b" l="l" r="r" t="t"/>
                <a:pathLst>
                  <a:path extrusionOk="0" h="4147" w="3957">
                    <a:moveTo>
                      <a:pt x="0" y="1"/>
                    </a:moveTo>
                    <a:lnTo>
                      <a:pt x="0" y="4146"/>
                    </a:lnTo>
                    <a:lnTo>
                      <a:pt x="3957" y="4146"/>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9"/>
              <p:cNvSpPr/>
              <p:nvPr/>
            </p:nvSpPr>
            <p:spPr>
              <a:xfrm>
                <a:off x="3655250" y="4350875"/>
                <a:ext cx="98950" cy="103675"/>
              </a:xfrm>
              <a:custGeom>
                <a:rect b="b" l="l" r="r" t="t"/>
                <a:pathLst>
                  <a:path extrusionOk="0" h="4147" w="3958">
                    <a:moveTo>
                      <a:pt x="1" y="1"/>
                    </a:moveTo>
                    <a:lnTo>
                      <a:pt x="1" y="4146"/>
                    </a:lnTo>
                    <a:lnTo>
                      <a:pt x="3957" y="4146"/>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9"/>
              <p:cNvSpPr/>
              <p:nvPr/>
            </p:nvSpPr>
            <p:spPr>
              <a:xfrm>
                <a:off x="3884275" y="4529800"/>
                <a:ext cx="99000" cy="103600"/>
              </a:xfrm>
              <a:custGeom>
                <a:rect b="b" l="l" r="r" t="t"/>
                <a:pathLst>
                  <a:path extrusionOk="0" h="4144" w="3960">
                    <a:moveTo>
                      <a:pt x="1" y="0"/>
                    </a:moveTo>
                    <a:lnTo>
                      <a:pt x="1" y="4143"/>
                    </a:lnTo>
                    <a:lnTo>
                      <a:pt x="3960" y="4143"/>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9"/>
              <p:cNvSpPr/>
              <p:nvPr/>
            </p:nvSpPr>
            <p:spPr>
              <a:xfrm>
                <a:off x="4017675" y="4529800"/>
                <a:ext cx="99000" cy="103600"/>
              </a:xfrm>
              <a:custGeom>
                <a:rect b="b" l="l" r="r" t="t"/>
                <a:pathLst>
                  <a:path extrusionOk="0" h="4144" w="3960">
                    <a:moveTo>
                      <a:pt x="0" y="0"/>
                    </a:moveTo>
                    <a:lnTo>
                      <a:pt x="0" y="4143"/>
                    </a:lnTo>
                    <a:lnTo>
                      <a:pt x="3959" y="4143"/>
                    </a:lnTo>
                    <a:lnTo>
                      <a:pt x="3959"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9"/>
              <p:cNvSpPr/>
              <p:nvPr/>
            </p:nvSpPr>
            <p:spPr>
              <a:xfrm>
                <a:off x="4151050" y="4529800"/>
                <a:ext cx="98950" cy="103600"/>
              </a:xfrm>
              <a:custGeom>
                <a:rect b="b" l="l" r="r" t="t"/>
                <a:pathLst>
                  <a:path extrusionOk="0" h="4144" w="3958">
                    <a:moveTo>
                      <a:pt x="1" y="0"/>
                    </a:moveTo>
                    <a:lnTo>
                      <a:pt x="1" y="4143"/>
                    </a:lnTo>
                    <a:lnTo>
                      <a:pt x="3957" y="4143"/>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9"/>
              <p:cNvSpPr/>
              <p:nvPr/>
            </p:nvSpPr>
            <p:spPr>
              <a:xfrm>
                <a:off x="4284375" y="4529800"/>
                <a:ext cx="99000" cy="103600"/>
              </a:xfrm>
              <a:custGeom>
                <a:rect b="b" l="l" r="r" t="t"/>
                <a:pathLst>
                  <a:path extrusionOk="0" h="4144" w="3960">
                    <a:moveTo>
                      <a:pt x="1" y="0"/>
                    </a:moveTo>
                    <a:lnTo>
                      <a:pt x="1" y="4143"/>
                    </a:lnTo>
                    <a:lnTo>
                      <a:pt x="3960" y="4143"/>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9"/>
              <p:cNvSpPr/>
              <p:nvPr/>
            </p:nvSpPr>
            <p:spPr>
              <a:xfrm>
                <a:off x="3255150" y="4529800"/>
                <a:ext cx="98925" cy="103600"/>
              </a:xfrm>
              <a:custGeom>
                <a:rect b="b" l="l" r="r" t="t"/>
                <a:pathLst>
                  <a:path extrusionOk="0" h="4144" w="3957">
                    <a:moveTo>
                      <a:pt x="0" y="0"/>
                    </a:moveTo>
                    <a:lnTo>
                      <a:pt x="0" y="4143"/>
                    </a:lnTo>
                    <a:lnTo>
                      <a:pt x="3957" y="4143"/>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9"/>
              <p:cNvSpPr/>
              <p:nvPr/>
            </p:nvSpPr>
            <p:spPr>
              <a:xfrm>
                <a:off x="3388475" y="4529800"/>
                <a:ext cx="99000" cy="103600"/>
              </a:xfrm>
              <a:custGeom>
                <a:rect b="b" l="l" r="r" t="t"/>
                <a:pathLst>
                  <a:path extrusionOk="0" h="4144" w="3960">
                    <a:moveTo>
                      <a:pt x="0" y="0"/>
                    </a:moveTo>
                    <a:lnTo>
                      <a:pt x="0" y="4143"/>
                    </a:lnTo>
                    <a:lnTo>
                      <a:pt x="3960" y="4143"/>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9"/>
              <p:cNvSpPr/>
              <p:nvPr/>
            </p:nvSpPr>
            <p:spPr>
              <a:xfrm>
                <a:off x="3521875" y="4529800"/>
                <a:ext cx="98925" cy="103600"/>
              </a:xfrm>
              <a:custGeom>
                <a:rect b="b" l="l" r="r" t="t"/>
                <a:pathLst>
                  <a:path extrusionOk="0" h="4144" w="3957">
                    <a:moveTo>
                      <a:pt x="0" y="0"/>
                    </a:moveTo>
                    <a:lnTo>
                      <a:pt x="0" y="4143"/>
                    </a:lnTo>
                    <a:lnTo>
                      <a:pt x="3957" y="4143"/>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9"/>
              <p:cNvSpPr/>
              <p:nvPr/>
            </p:nvSpPr>
            <p:spPr>
              <a:xfrm>
                <a:off x="3655250" y="4529800"/>
                <a:ext cx="98950" cy="103600"/>
              </a:xfrm>
              <a:custGeom>
                <a:rect b="b" l="l" r="r" t="t"/>
                <a:pathLst>
                  <a:path extrusionOk="0" h="4144" w="3958">
                    <a:moveTo>
                      <a:pt x="1" y="0"/>
                    </a:moveTo>
                    <a:lnTo>
                      <a:pt x="1" y="4143"/>
                    </a:lnTo>
                    <a:lnTo>
                      <a:pt x="3957" y="4143"/>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9"/>
              <p:cNvSpPr/>
              <p:nvPr/>
            </p:nvSpPr>
            <p:spPr>
              <a:xfrm>
                <a:off x="3884275" y="4708700"/>
                <a:ext cx="99000" cy="103600"/>
              </a:xfrm>
              <a:custGeom>
                <a:rect b="b" l="l" r="r" t="t"/>
                <a:pathLst>
                  <a:path extrusionOk="0" h="4144" w="3960">
                    <a:moveTo>
                      <a:pt x="1" y="0"/>
                    </a:moveTo>
                    <a:lnTo>
                      <a:pt x="1" y="4144"/>
                    </a:lnTo>
                    <a:lnTo>
                      <a:pt x="3960" y="4144"/>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9"/>
              <p:cNvSpPr/>
              <p:nvPr/>
            </p:nvSpPr>
            <p:spPr>
              <a:xfrm>
                <a:off x="4017675" y="4708700"/>
                <a:ext cx="99000" cy="103600"/>
              </a:xfrm>
              <a:custGeom>
                <a:rect b="b" l="l" r="r" t="t"/>
                <a:pathLst>
                  <a:path extrusionOk="0" h="4144" w="3960">
                    <a:moveTo>
                      <a:pt x="0" y="0"/>
                    </a:moveTo>
                    <a:lnTo>
                      <a:pt x="0" y="4144"/>
                    </a:lnTo>
                    <a:lnTo>
                      <a:pt x="3959" y="4144"/>
                    </a:lnTo>
                    <a:lnTo>
                      <a:pt x="3959"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9"/>
              <p:cNvSpPr/>
              <p:nvPr/>
            </p:nvSpPr>
            <p:spPr>
              <a:xfrm>
                <a:off x="4151050" y="4708700"/>
                <a:ext cx="98950" cy="103600"/>
              </a:xfrm>
              <a:custGeom>
                <a:rect b="b" l="l" r="r" t="t"/>
                <a:pathLst>
                  <a:path extrusionOk="0" h="4144" w="3958">
                    <a:moveTo>
                      <a:pt x="1" y="0"/>
                    </a:moveTo>
                    <a:lnTo>
                      <a:pt x="1" y="4144"/>
                    </a:lnTo>
                    <a:lnTo>
                      <a:pt x="3957" y="4144"/>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9"/>
              <p:cNvSpPr/>
              <p:nvPr/>
            </p:nvSpPr>
            <p:spPr>
              <a:xfrm>
                <a:off x="4284375" y="4708700"/>
                <a:ext cx="99000" cy="103600"/>
              </a:xfrm>
              <a:custGeom>
                <a:rect b="b" l="l" r="r" t="t"/>
                <a:pathLst>
                  <a:path extrusionOk="0" h="4144" w="3960">
                    <a:moveTo>
                      <a:pt x="1" y="0"/>
                    </a:moveTo>
                    <a:lnTo>
                      <a:pt x="1" y="4144"/>
                    </a:lnTo>
                    <a:lnTo>
                      <a:pt x="3960" y="4144"/>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9"/>
              <p:cNvSpPr/>
              <p:nvPr/>
            </p:nvSpPr>
            <p:spPr>
              <a:xfrm>
                <a:off x="3255150" y="4708700"/>
                <a:ext cx="98925" cy="103600"/>
              </a:xfrm>
              <a:custGeom>
                <a:rect b="b" l="l" r="r" t="t"/>
                <a:pathLst>
                  <a:path extrusionOk="0" h="4144" w="3957">
                    <a:moveTo>
                      <a:pt x="0" y="0"/>
                    </a:moveTo>
                    <a:lnTo>
                      <a:pt x="0" y="4144"/>
                    </a:lnTo>
                    <a:lnTo>
                      <a:pt x="3957" y="4144"/>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9"/>
              <p:cNvSpPr/>
              <p:nvPr/>
            </p:nvSpPr>
            <p:spPr>
              <a:xfrm>
                <a:off x="3388475" y="4708700"/>
                <a:ext cx="99000" cy="103600"/>
              </a:xfrm>
              <a:custGeom>
                <a:rect b="b" l="l" r="r" t="t"/>
                <a:pathLst>
                  <a:path extrusionOk="0" h="4144" w="3960">
                    <a:moveTo>
                      <a:pt x="0" y="0"/>
                    </a:moveTo>
                    <a:lnTo>
                      <a:pt x="0" y="4144"/>
                    </a:lnTo>
                    <a:lnTo>
                      <a:pt x="3960" y="4144"/>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9"/>
              <p:cNvSpPr/>
              <p:nvPr/>
            </p:nvSpPr>
            <p:spPr>
              <a:xfrm>
                <a:off x="3521875" y="4708700"/>
                <a:ext cx="98925" cy="103600"/>
              </a:xfrm>
              <a:custGeom>
                <a:rect b="b" l="l" r="r" t="t"/>
                <a:pathLst>
                  <a:path extrusionOk="0" h="4144" w="3957">
                    <a:moveTo>
                      <a:pt x="0" y="0"/>
                    </a:moveTo>
                    <a:lnTo>
                      <a:pt x="0" y="4144"/>
                    </a:lnTo>
                    <a:lnTo>
                      <a:pt x="3957" y="4144"/>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9"/>
              <p:cNvSpPr/>
              <p:nvPr/>
            </p:nvSpPr>
            <p:spPr>
              <a:xfrm>
                <a:off x="3655250" y="4708700"/>
                <a:ext cx="98950" cy="103600"/>
              </a:xfrm>
              <a:custGeom>
                <a:rect b="b" l="l" r="r" t="t"/>
                <a:pathLst>
                  <a:path extrusionOk="0" h="4144" w="3958">
                    <a:moveTo>
                      <a:pt x="1" y="0"/>
                    </a:moveTo>
                    <a:lnTo>
                      <a:pt x="1" y="4144"/>
                    </a:lnTo>
                    <a:lnTo>
                      <a:pt x="3957" y="4144"/>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9"/>
              <p:cNvSpPr/>
              <p:nvPr/>
            </p:nvSpPr>
            <p:spPr>
              <a:xfrm>
                <a:off x="3884275" y="4887550"/>
                <a:ext cx="99000" cy="103650"/>
              </a:xfrm>
              <a:custGeom>
                <a:rect b="b" l="l" r="r" t="t"/>
                <a:pathLst>
                  <a:path extrusionOk="0" h="4146" w="3960">
                    <a:moveTo>
                      <a:pt x="1" y="0"/>
                    </a:moveTo>
                    <a:lnTo>
                      <a:pt x="1" y="4146"/>
                    </a:lnTo>
                    <a:lnTo>
                      <a:pt x="3960" y="4146"/>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9"/>
              <p:cNvSpPr/>
              <p:nvPr/>
            </p:nvSpPr>
            <p:spPr>
              <a:xfrm>
                <a:off x="4017675" y="4887550"/>
                <a:ext cx="99000" cy="103650"/>
              </a:xfrm>
              <a:custGeom>
                <a:rect b="b" l="l" r="r" t="t"/>
                <a:pathLst>
                  <a:path extrusionOk="0" h="4146" w="3960">
                    <a:moveTo>
                      <a:pt x="0" y="0"/>
                    </a:moveTo>
                    <a:lnTo>
                      <a:pt x="0" y="4146"/>
                    </a:lnTo>
                    <a:lnTo>
                      <a:pt x="3959" y="4146"/>
                    </a:lnTo>
                    <a:lnTo>
                      <a:pt x="3959"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9"/>
              <p:cNvSpPr/>
              <p:nvPr/>
            </p:nvSpPr>
            <p:spPr>
              <a:xfrm>
                <a:off x="4151050" y="4887550"/>
                <a:ext cx="98950" cy="103650"/>
              </a:xfrm>
              <a:custGeom>
                <a:rect b="b" l="l" r="r" t="t"/>
                <a:pathLst>
                  <a:path extrusionOk="0" h="4146" w="3958">
                    <a:moveTo>
                      <a:pt x="1" y="0"/>
                    </a:moveTo>
                    <a:lnTo>
                      <a:pt x="1" y="4146"/>
                    </a:lnTo>
                    <a:lnTo>
                      <a:pt x="3957" y="414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9"/>
              <p:cNvSpPr/>
              <p:nvPr/>
            </p:nvSpPr>
            <p:spPr>
              <a:xfrm>
                <a:off x="4284375" y="4887550"/>
                <a:ext cx="99000" cy="103650"/>
              </a:xfrm>
              <a:custGeom>
                <a:rect b="b" l="l" r="r" t="t"/>
                <a:pathLst>
                  <a:path extrusionOk="0" h="4146" w="3960">
                    <a:moveTo>
                      <a:pt x="1" y="0"/>
                    </a:moveTo>
                    <a:lnTo>
                      <a:pt x="1" y="4146"/>
                    </a:lnTo>
                    <a:lnTo>
                      <a:pt x="3960" y="4146"/>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9"/>
              <p:cNvSpPr/>
              <p:nvPr/>
            </p:nvSpPr>
            <p:spPr>
              <a:xfrm>
                <a:off x="3255150" y="4887550"/>
                <a:ext cx="98925" cy="103650"/>
              </a:xfrm>
              <a:custGeom>
                <a:rect b="b" l="l" r="r" t="t"/>
                <a:pathLst>
                  <a:path extrusionOk="0" h="4146" w="3957">
                    <a:moveTo>
                      <a:pt x="0" y="0"/>
                    </a:moveTo>
                    <a:lnTo>
                      <a:pt x="0" y="4146"/>
                    </a:lnTo>
                    <a:lnTo>
                      <a:pt x="3957" y="414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9"/>
              <p:cNvSpPr/>
              <p:nvPr/>
            </p:nvSpPr>
            <p:spPr>
              <a:xfrm>
                <a:off x="3388475" y="4887550"/>
                <a:ext cx="99000" cy="103650"/>
              </a:xfrm>
              <a:custGeom>
                <a:rect b="b" l="l" r="r" t="t"/>
                <a:pathLst>
                  <a:path extrusionOk="0" h="4146" w="3960">
                    <a:moveTo>
                      <a:pt x="0" y="0"/>
                    </a:moveTo>
                    <a:lnTo>
                      <a:pt x="0" y="4146"/>
                    </a:lnTo>
                    <a:lnTo>
                      <a:pt x="3960" y="4146"/>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9"/>
              <p:cNvSpPr/>
              <p:nvPr/>
            </p:nvSpPr>
            <p:spPr>
              <a:xfrm>
                <a:off x="3521875" y="4887550"/>
                <a:ext cx="98925" cy="103650"/>
              </a:xfrm>
              <a:custGeom>
                <a:rect b="b" l="l" r="r" t="t"/>
                <a:pathLst>
                  <a:path extrusionOk="0" h="4146" w="3957">
                    <a:moveTo>
                      <a:pt x="0" y="0"/>
                    </a:moveTo>
                    <a:lnTo>
                      <a:pt x="0" y="4146"/>
                    </a:lnTo>
                    <a:lnTo>
                      <a:pt x="3957" y="414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9"/>
              <p:cNvSpPr/>
              <p:nvPr/>
            </p:nvSpPr>
            <p:spPr>
              <a:xfrm>
                <a:off x="3655250" y="4887550"/>
                <a:ext cx="98950" cy="103650"/>
              </a:xfrm>
              <a:custGeom>
                <a:rect b="b" l="l" r="r" t="t"/>
                <a:pathLst>
                  <a:path extrusionOk="0" h="4146" w="3958">
                    <a:moveTo>
                      <a:pt x="1" y="0"/>
                    </a:moveTo>
                    <a:lnTo>
                      <a:pt x="1" y="4146"/>
                    </a:lnTo>
                    <a:lnTo>
                      <a:pt x="3957" y="414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9"/>
              <p:cNvSpPr/>
              <p:nvPr/>
            </p:nvSpPr>
            <p:spPr>
              <a:xfrm>
                <a:off x="3388475" y="1745100"/>
                <a:ext cx="99000" cy="89675"/>
              </a:xfrm>
              <a:custGeom>
                <a:rect b="b" l="l" r="r" t="t"/>
                <a:pathLst>
                  <a:path extrusionOk="0" h="3587" w="3960">
                    <a:moveTo>
                      <a:pt x="0" y="0"/>
                    </a:moveTo>
                    <a:lnTo>
                      <a:pt x="0" y="3586"/>
                    </a:lnTo>
                    <a:lnTo>
                      <a:pt x="3960" y="3586"/>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9"/>
              <p:cNvSpPr/>
              <p:nvPr/>
            </p:nvSpPr>
            <p:spPr>
              <a:xfrm>
                <a:off x="3521875" y="1745100"/>
                <a:ext cx="98925" cy="89675"/>
              </a:xfrm>
              <a:custGeom>
                <a:rect b="b" l="l" r="r" t="t"/>
                <a:pathLst>
                  <a:path extrusionOk="0" h="3587" w="3957">
                    <a:moveTo>
                      <a:pt x="0" y="0"/>
                    </a:moveTo>
                    <a:lnTo>
                      <a:pt x="0" y="3586"/>
                    </a:lnTo>
                    <a:lnTo>
                      <a:pt x="3957" y="358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9"/>
              <p:cNvSpPr/>
              <p:nvPr/>
            </p:nvSpPr>
            <p:spPr>
              <a:xfrm>
                <a:off x="3655250" y="1745100"/>
                <a:ext cx="98950" cy="89675"/>
              </a:xfrm>
              <a:custGeom>
                <a:rect b="b" l="l" r="r" t="t"/>
                <a:pathLst>
                  <a:path extrusionOk="0" h="3587" w="3958">
                    <a:moveTo>
                      <a:pt x="1" y="0"/>
                    </a:moveTo>
                    <a:lnTo>
                      <a:pt x="1" y="3586"/>
                    </a:lnTo>
                    <a:lnTo>
                      <a:pt x="3957" y="358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9"/>
              <p:cNvSpPr/>
              <p:nvPr/>
            </p:nvSpPr>
            <p:spPr>
              <a:xfrm>
                <a:off x="3388475" y="1866500"/>
                <a:ext cx="99000" cy="89625"/>
              </a:xfrm>
              <a:custGeom>
                <a:rect b="b" l="l" r="r" t="t"/>
                <a:pathLst>
                  <a:path extrusionOk="0" h="3585" w="3960">
                    <a:moveTo>
                      <a:pt x="0" y="1"/>
                    </a:moveTo>
                    <a:lnTo>
                      <a:pt x="0" y="3585"/>
                    </a:lnTo>
                    <a:lnTo>
                      <a:pt x="3960" y="3585"/>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9"/>
              <p:cNvSpPr/>
              <p:nvPr/>
            </p:nvSpPr>
            <p:spPr>
              <a:xfrm>
                <a:off x="3521875" y="1866500"/>
                <a:ext cx="98925" cy="89625"/>
              </a:xfrm>
              <a:custGeom>
                <a:rect b="b" l="l" r="r" t="t"/>
                <a:pathLst>
                  <a:path extrusionOk="0" h="3585" w="3957">
                    <a:moveTo>
                      <a:pt x="0" y="1"/>
                    </a:moveTo>
                    <a:lnTo>
                      <a:pt x="0" y="3585"/>
                    </a:lnTo>
                    <a:lnTo>
                      <a:pt x="3957" y="3585"/>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9"/>
              <p:cNvSpPr/>
              <p:nvPr/>
            </p:nvSpPr>
            <p:spPr>
              <a:xfrm>
                <a:off x="3655250" y="1866500"/>
                <a:ext cx="98950" cy="89625"/>
              </a:xfrm>
              <a:custGeom>
                <a:rect b="b" l="l" r="r" t="t"/>
                <a:pathLst>
                  <a:path extrusionOk="0" h="3585" w="3958">
                    <a:moveTo>
                      <a:pt x="1" y="1"/>
                    </a:moveTo>
                    <a:lnTo>
                      <a:pt x="1" y="3585"/>
                    </a:lnTo>
                    <a:lnTo>
                      <a:pt x="3957" y="3585"/>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9"/>
              <p:cNvSpPr/>
              <p:nvPr/>
            </p:nvSpPr>
            <p:spPr>
              <a:xfrm>
                <a:off x="3388475" y="1987875"/>
                <a:ext cx="99000" cy="89675"/>
              </a:xfrm>
              <a:custGeom>
                <a:rect b="b" l="l" r="r" t="t"/>
                <a:pathLst>
                  <a:path extrusionOk="0" h="3587" w="3960">
                    <a:moveTo>
                      <a:pt x="0" y="0"/>
                    </a:moveTo>
                    <a:lnTo>
                      <a:pt x="0" y="3587"/>
                    </a:lnTo>
                    <a:lnTo>
                      <a:pt x="3960" y="3587"/>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9"/>
              <p:cNvSpPr/>
              <p:nvPr/>
            </p:nvSpPr>
            <p:spPr>
              <a:xfrm>
                <a:off x="3521875" y="1987875"/>
                <a:ext cx="98925" cy="89675"/>
              </a:xfrm>
              <a:custGeom>
                <a:rect b="b" l="l" r="r" t="t"/>
                <a:pathLst>
                  <a:path extrusionOk="0" h="3587" w="3957">
                    <a:moveTo>
                      <a:pt x="0" y="0"/>
                    </a:moveTo>
                    <a:lnTo>
                      <a:pt x="0" y="3587"/>
                    </a:lnTo>
                    <a:lnTo>
                      <a:pt x="3957" y="3587"/>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9"/>
              <p:cNvSpPr/>
              <p:nvPr/>
            </p:nvSpPr>
            <p:spPr>
              <a:xfrm>
                <a:off x="3655250" y="1987875"/>
                <a:ext cx="98950" cy="89675"/>
              </a:xfrm>
              <a:custGeom>
                <a:rect b="b" l="l" r="r" t="t"/>
                <a:pathLst>
                  <a:path extrusionOk="0" h="3587" w="3958">
                    <a:moveTo>
                      <a:pt x="1" y="0"/>
                    </a:moveTo>
                    <a:lnTo>
                      <a:pt x="1" y="3587"/>
                    </a:lnTo>
                    <a:lnTo>
                      <a:pt x="3957" y="3587"/>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9"/>
              <p:cNvSpPr/>
              <p:nvPr/>
            </p:nvSpPr>
            <p:spPr>
              <a:xfrm>
                <a:off x="3862475" y="1745100"/>
                <a:ext cx="98925" cy="89675"/>
              </a:xfrm>
              <a:custGeom>
                <a:rect b="b" l="l" r="r" t="t"/>
                <a:pathLst>
                  <a:path extrusionOk="0" h="3587" w="3957">
                    <a:moveTo>
                      <a:pt x="0" y="0"/>
                    </a:moveTo>
                    <a:lnTo>
                      <a:pt x="0" y="3586"/>
                    </a:lnTo>
                    <a:lnTo>
                      <a:pt x="3957" y="3586"/>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9"/>
              <p:cNvSpPr/>
              <p:nvPr/>
            </p:nvSpPr>
            <p:spPr>
              <a:xfrm>
                <a:off x="3995850" y="1745100"/>
                <a:ext cx="98950" cy="89675"/>
              </a:xfrm>
              <a:custGeom>
                <a:rect b="b" l="l" r="r" t="t"/>
                <a:pathLst>
                  <a:path extrusionOk="0" h="3587" w="3958">
                    <a:moveTo>
                      <a:pt x="1" y="0"/>
                    </a:moveTo>
                    <a:lnTo>
                      <a:pt x="1" y="3586"/>
                    </a:lnTo>
                    <a:lnTo>
                      <a:pt x="3958" y="3586"/>
                    </a:lnTo>
                    <a:lnTo>
                      <a:pt x="3958"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9"/>
              <p:cNvSpPr/>
              <p:nvPr/>
            </p:nvSpPr>
            <p:spPr>
              <a:xfrm>
                <a:off x="4129175" y="1745100"/>
                <a:ext cx="99025" cy="89675"/>
              </a:xfrm>
              <a:custGeom>
                <a:rect b="b" l="l" r="r" t="t"/>
                <a:pathLst>
                  <a:path extrusionOk="0" h="3587" w="3961">
                    <a:moveTo>
                      <a:pt x="1" y="0"/>
                    </a:moveTo>
                    <a:lnTo>
                      <a:pt x="1" y="3586"/>
                    </a:lnTo>
                    <a:lnTo>
                      <a:pt x="3960" y="3586"/>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9"/>
              <p:cNvSpPr/>
              <p:nvPr/>
            </p:nvSpPr>
            <p:spPr>
              <a:xfrm>
                <a:off x="3862475" y="1866500"/>
                <a:ext cx="98925" cy="89625"/>
              </a:xfrm>
              <a:custGeom>
                <a:rect b="b" l="l" r="r" t="t"/>
                <a:pathLst>
                  <a:path extrusionOk="0" h="3585" w="3957">
                    <a:moveTo>
                      <a:pt x="0" y="1"/>
                    </a:moveTo>
                    <a:lnTo>
                      <a:pt x="0" y="3585"/>
                    </a:lnTo>
                    <a:lnTo>
                      <a:pt x="3957" y="3585"/>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9"/>
              <p:cNvSpPr/>
              <p:nvPr/>
            </p:nvSpPr>
            <p:spPr>
              <a:xfrm>
                <a:off x="3995850" y="1866500"/>
                <a:ext cx="98950" cy="89625"/>
              </a:xfrm>
              <a:custGeom>
                <a:rect b="b" l="l" r="r" t="t"/>
                <a:pathLst>
                  <a:path extrusionOk="0" h="3585" w="3958">
                    <a:moveTo>
                      <a:pt x="1" y="1"/>
                    </a:moveTo>
                    <a:lnTo>
                      <a:pt x="1" y="3585"/>
                    </a:lnTo>
                    <a:lnTo>
                      <a:pt x="3958" y="3585"/>
                    </a:lnTo>
                    <a:lnTo>
                      <a:pt x="3958"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9"/>
              <p:cNvSpPr/>
              <p:nvPr/>
            </p:nvSpPr>
            <p:spPr>
              <a:xfrm>
                <a:off x="4129175" y="1866500"/>
                <a:ext cx="99025" cy="89625"/>
              </a:xfrm>
              <a:custGeom>
                <a:rect b="b" l="l" r="r" t="t"/>
                <a:pathLst>
                  <a:path extrusionOk="0" h="3585" w="3961">
                    <a:moveTo>
                      <a:pt x="1" y="1"/>
                    </a:moveTo>
                    <a:lnTo>
                      <a:pt x="1" y="3585"/>
                    </a:lnTo>
                    <a:lnTo>
                      <a:pt x="3960" y="3585"/>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9"/>
              <p:cNvSpPr/>
              <p:nvPr/>
            </p:nvSpPr>
            <p:spPr>
              <a:xfrm>
                <a:off x="3862475" y="1987875"/>
                <a:ext cx="98925" cy="89675"/>
              </a:xfrm>
              <a:custGeom>
                <a:rect b="b" l="l" r="r" t="t"/>
                <a:pathLst>
                  <a:path extrusionOk="0" h="3587" w="3957">
                    <a:moveTo>
                      <a:pt x="0" y="0"/>
                    </a:moveTo>
                    <a:lnTo>
                      <a:pt x="0" y="3587"/>
                    </a:lnTo>
                    <a:lnTo>
                      <a:pt x="3957" y="3587"/>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9"/>
              <p:cNvSpPr/>
              <p:nvPr/>
            </p:nvSpPr>
            <p:spPr>
              <a:xfrm>
                <a:off x="3995850" y="1987875"/>
                <a:ext cx="98950" cy="89675"/>
              </a:xfrm>
              <a:custGeom>
                <a:rect b="b" l="l" r="r" t="t"/>
                <a:pathLst>
                  <a:path extrusionOk="0" h="3587" w="3958">
                    <a:moveTo>
                      <a:pt x="1" y="0"/>
                    </a:moveTo>
                    <a:lnTo>
                      <a:pt x="1" y="3587"/>
                    </a:lnTo>
                    <a:lnTo>
                      <a:pt x="3958" y="3587"/>
                    </a:lnTo>
                    <a:lnTo>
                      <a:pt x="3958"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9"/>
              <p:cNvSpPr/>
              <p:nvPr/>
            </p:nvSpPr>
            <p:spPr>
              <a:xfrm>
                <a:off x="4129175" y="1987875"/>
                <a:ext cx="99025" cy="89675"/>
              </a:xfrm>
              <a:custGeom>
                <a:rect b="b" l="l" r="r" t="t"/>
                <a:pathLst>
                  <a:path extrusionOk="0" h="3587" w="3961">
                    <a:moveTo>
                      <a:pt x="1" y="0"/>
                    </a:moveTo>
                    <a:lnTo>
                      <a:pt x="1" y="3587"/>
                    </a:lnTo>
                    <a:lnTo>
                      <a:pt x="3960" y="3587"/>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9"/>
              <p:cNvSpPr/>
              <p:nvPr/>
            </p:nvSpPr>
            <p:spPr>
              <a:xfrm>
                <a:off x="3468175" y="1491850"/>
                <a:ext cx="53700" cy="153425"/>
              </a:xfrm>
              <a:custGeom>
                <a:rect b="b" l="l" r="r" t="t"/>
                <a:pathLst>
                  <a:path extrusionOk="0" h="6137" w="2148">
                    <a:moveTo>
                      <a:pt x="0" y="0"/>
                    </a:moveTo>
                    <a:lnTo>
                      <a:pt x="0" y="6137"/>
                    </a:lnTo>
                    <a:lnTo>
                      <a:pt x="2148" y="6137"/>
                    </a:lnTo>
                    <a:lnTo>
                      <a:pt x="2148"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9"/>
              <p:cNvSpPr/>
              <p:nvPr/>
            </p:nvSpPr>
            <p:spPr>
              <a:xfrm>
                <a:off x="3593975" y="1491850"/>
                <a:ext cx="53700" cy="153425"/>
              </a:xfrm>
              <a:custGeom>
                <a:rect b="b" l="l" r="r" t="t"/>
                <a:pathLst>
                  <a:path extrusionOk="0" h="6137" w="2148">
                    <a:moveTo>
                      <a:pt x="0" y="0"/>
                    </a:moveTo>
                    <a:lnTo>
                      <a:pt x="0" y="6137"/>
                    </a:lnTo>
                    <a:lnTo>
                      <a:pt x="2148" y="6137"/>
                    </a:lnTo>
                    <a:lnTo>
                      <a:pt x="2148"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9"/>
              <p:cNvSpPr/>
              <p:nvPr/>
            </p:nvSpPr>
            <p:spPr>
              <a:xfrm>
                <a:off x="3719750" y="1491850"/>
                <a:ext cx="53725" cy="153425"/>
              </a:xfrm>
              <a:custGeom>
                <a:rect b="b" l="l" r="r" t="t"/>
                <a:pathLst>
                  <a:path extrusionOk="0" h="6137" w="2149">
                    <a:moveTo>
                      <a:pt x="1" y="0"/>
                    </a:moveTo>
                    <a:lnTo>
                      <a:pt x="1" y="6137"/>
                    </a:lnTo>
                    <a:lnTo>
                      <a:pt x="2148" y="6137"/>
                    </a:lnTo>
                    <a:lnTo>
                      <a:pt x="2148"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9"/>
              <p:cNvSpPr/>
              <p:nvPr/>
            </p:nvSpPr>
            <p:spPr>
              <a:xfrm>
                <a:off x="3845550" y="1491850"/>
                <a:ext cx="53725" cy="153425"/>
              </a:xfrm>
              <a:custGeom>
                <a:rect b="b" l="l" r="r" t="t"/>
                <a:pathLst>
                  <a:path extrusionOk="0" h="6137" w="2149">
                    <a:moveTo>
                      <a:pt x="1" y="0"/>
                    </a:moveTo>
                    <a:lnTo>
                      <a:pt x="1" y="6137"/>
                    </a:lnTo>
                    <a:lnTo>
                      <a:pt x="2148" y="6137"/>
                    </a:lnTo>
                    <a:lnTo>
                      <a:pt x="2148"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9"/>
              <p:cNvSpPr/>
              <p:nvPr/>
            </p:nvSpPr>
            <p:spPr>
              <a:xfrm>
                <a:off x="3971350" y="1491850"/>
                <a:ext cx="53650" cy="153425"/>
              </a:xfrm>
              <a:custGeom>
                <a:rect b="b" l="l" r="r" t="t"/>
                <a:pathLst>
                  <a:path extrusionOk="0" h="6137" w="2146">
                    <a:moveTo>
                      <a:pt x="0" y="0"/>
                    </a:moveTo>
                    <a:lnTo>
                      <a:pt x="0" y="6137"/>
                    </a:lnTo>
                    <a:lnTo>
                      <a:pt x="2145" y="6137"/>
                    </a:lnTo>
                    <a:lnTo>
                      <a:pt x="2145"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9"/>
              <p:cNvSpPr/>
              <p:nvPr/>
            </p:nvSpPr>
            <p:spPr>
              <a:xfrm>
                <a:off x="4097125" y="1491850"/>
                <a:ext cx="53675" cy="153425"/>
              </a:xfrm>
              <a:custGeom>
                <a:rect b="b" l="l" r="r" t="t"/>
                <a:pathLst>
                  <a:path extrusionOk="0" h="6137" w="2147">
                    <a:moveTo>
                      <a:pt x="1" y="0"/>
                    </a:moveTo>
                    <a:lnTo>
                      <a:pt x="1" y="6137"/>
                    </a:lnTo>
                    <a:lnTo>
                      <a:pt x="2146" y="6137"/>
                    </a:lnTo>
                    <a:lnTo>
                      <a:pt x="2146"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9"/>
              <p:cNvSpPr/>
              <p:nvPr/>
            </p:nvSpPr>
            <p:spPr>
              <a:xfrm>
                <a:off x="3648575" y="5181325"/>
                <a:ext cx="362450" cy="262925"/>
              </a:xfrm>
              <a:custGeom>
                <a:rect b="b" l="l" r="r" t="t"/>
                <a:pathLst>
                  <a:path extrusionOk="0" h="10517" w="14498">
                    <a:moveTo>
                      <a:pt x="808" y="0"/>
                    </a:moveTo>
                    <a:cubicBezTo>
                      <a:pt x="360" y="0"/>
                      <a:pt x="1" y="361"/>
                      <a:pt x="1" y="808"/>
                    </a:cubicBezTo>
                    <a:lnTo>
                      <a:pt x="1" y="9709"/>
                    </a:lnTo>
                    <a:cubicBezTo>
                      <a:pt x="1" y="10158"/>
                      <a:pt x="360" y="10517"/>
                      <a:pt x="808" y="10517"/>
                    </a:cubicBezTo>
                    <a:lnTo>
                      <a:pt x="13691" y="10517"/>
                    </a:lnTo>
                    <a:cubicBezTo>
                      <a:pt x="14138" y="10517"/>
                      <a:pt x="14497" y="10158"/>
                      <a:pt x="14497" y="9709"/>
                    </a:cubicBezTo>
                    <a:lnTo>
                      <a:pt x="14497" y="808"/>
                    </a:lnTo>
                    <a:cubicBezTo>
                      <a:pt x="14497" y="361"/>
                      <a:pt x="14138" y="0"/>
                      <a:pt x="1369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9"/>
              <p:cNvSpPr/>
              <p:nvPr/>
            </p:nvSpPr>
            <p:spPr>
              <a:xfrm>
                <a:off x="3829775" y="5181325"/>
                <a:ext cx="25" cy="247750"/>
              </a:xfrm>
              <a:custGeom>
                <a:rect b="b" l="l" r="r" t="t"/>
                <a:pathLst>
                  <a:path extrusionOk="0" h="9910" w="1">
                    <a:moveTo>
                      <a:pt x="1" y="0"/>
                    </a:moveTo>
                    <a:lnTo>
                      <a:pt x="1" y="9909"/>
                    </a:lnTo>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9"/>
              <p:cNvSpPr/>
              <p:nvPr/>
            </p:nvSpPr>
            <p:spPr>
              <a:xfrm>
                <a:off x="4172750" y="5181325"/>
                <a:ext cx="191425" cy="160450"/>
              </a:xfrm>
              <a:custGeom>
                <a:rect b="b" l="l" r="r" t="t"/>
                <a:pathLst>
                  <a:path extrusionOk="0" h="6418" w="7657">
                    <a:moveTo>
                      <a:pt x="808" y="0"/>
                    </a:moveTo>
                    <a:cubicBezTo>
                      <a:pt x="359" y="0"/>
                      <a:pt x="0" y="361"/>
                      <a:pt x="0" y="808"/>
                    </a:cubicBezTo>
                    <a:lnTo>
                      <a:pt x="0" y="5609"/>
                    </a:lnTo>
                    <a:cubicBezTo>
                      <a:pt x="0" y="6056"/>
                      <a:pt x="359" y="6417"/>
                      <a:pt x="808" y="6417"/>
                    </a:cubicBezTo>
                    <a:lnTo>
                      <a:pt x="6848" y="6417"/>
                    </a:lnTo>
                    <a:cubicBezTo>
                      <a:pt x="7295" y="6417"/>
                      <a:pt x="7656" y="6056"/>
                      <a:pt x="7656" y="5609"/>
                    </a:cubicBezTo>
                    <a:lnTo>
                      <a:pt x="7656" y="808"/>
                    </a:lnTo>
                    <a:cubicBezTo>
                      <a:pt x="7656" y="361"/>
                      <a:pt x="7295" y="0"/>
                      <a:pt x="6848"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9"/>
              <p:cNvSpPr/>
              <p:nvPr/>
            </p:nvSpPr>
            <p:spPr>
              <a:xfrm>
                <a:off x="3292825" y="5181325"/>
                <a:ext cx="191375" cy="160450"/>
              </a:xfrm>
              <a:custGeom>
                <a:rect b="b" l="l" r="r" t="t"/>
                <a:pathLst>
                  <a:path extrusionOk="0" h="6418" w="7655">
                    <a:moveTo>
                      <a:pt x="807" y="0"/>
                    </a:moveTo>
                    <a:cubicBezTo>
                      <a:pt x="360" y="0"/>
                      <a:pt x="1" y="361"/>
                      <a:pt x="1" y="808"/>
                    </a:cubicBezTo>
                    <a:lnTo>
                      <a:pt x="1" y="5609"/>
                    </a:lnTo>
                    <a:cubicBezTo>
                      <a:pt x="1" y="6056"/>
                      <a:pt x="360" y="6417"/>
                      <a:pt x="807" y="6417"/>
                    </a:cubicBezTo>
                    <a:lnTo>
                      <a:pt x="6849" y="6417"/>
                    </a:lnTo>
                    <a:cubicBezTo>
                      <a:pt x="7295" y="6417"/>
                      <a:pt x="7654" y="6056"/>
                      <a:pt x="7654" y="5609"/>
                    </a:cubicBezTo>
                    <a:lnTo>
                      <a:pt x="7654" y="808"/>
                    </a:lnTo>
                    <a:cubicBezTo>
                      <a:pt x="7654" y="361"/>
                      <a:pt x="7295" y="0"/>
                      <a:pt x="684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9"/>
              <p:cNvSpPr/>
              <p:nvPr/>
            </p:nvSpPr>
            <p:spPr>
              <a:xfrm>
                <a:off x="3726550" y="784375"/>
                <a:ext cx="41925" cy="128875"/>
              </a:xfrm>
              <a:custGeom>
                <a:rect b="b" l="l" r="r" t="t"/>
                <a:pathLst>
                  <a:path extrusionOk="0" h="5155" w="1677">
                    <a:moveTo>
                      <a:pt x="0" y="1"/>
                    </a:moveTo>
                    <a:lnTo>
                      <a:pt x="0" y="5155"/>
                    </a:lnTo>
                    <a:lnTo>
                      <a:pt x="1676" y="5155"/>
                    </a:lnTo>
                    <a:lnTo>
                      <a:pt x="1676"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9"/>
              <p:cNvSpPr/>
              <p:nvPr/>
            </p:nvSpPr>
            <p:spPr>
              <a:xfrm>
                <a:off x="3856425" y="784375"/>
                <a:ext cx="41925" cy="128875"/>
              </a:xfrm>
              <a:custGeom>
                <a:rect b="b" l="l" r="r" t="t"/>
                <a:pathLst>
                  <a:path extrusionOk="0" h="5155" w="1677">
                    <a:moveTo>
                      <a:pt x="1" y="1"/>
                    </a:moveTo>
                    <a:lnTo>
                      <a:pt x="1" y="5155"/>
                    </a:lnTo>
                    <a:lnTo>
                      <a:pt x="1676" y="5155"/>
                    </a:lnTo>
                    <a:lnTo>
                      <a:pt x="1676"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9"/>
              <p:cNvSpPr/>
              <p:nvPr/>
            </p:nvSpPr>
            <p:spPr>
              <a:xfrm>
                <a:off x="3726550" y="978200"/>
                <a:ext cx="41925" cy="128850"/>
              </a:xfrm>
              <a:custGeom>
                <a:rect b="b" l="l" r="r" t="t"/>
                <a:pathLst>
                  <a:path extrusionOk="0" h="5154" w="1677">
                    <a:moveTo>
                      <a:pt x="0" y="0"/>
                    </a:moveTo>
                    <a:lnTo>
                      <a:pt x="0" y="5154"/>
                    </a:lnTo>
                    <a:lnTo>
                      <a:pt x="1676" y="5154"/>
                    </a:lnTo>
                    <a:lnTo>
                      <a:pt x="1676"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9"/>
              <p:cNvSpPr/>
              <p:nvPr/>
            </p:nvSpPr>
            <p:spPr>
              <a:xfrm>
                <a:off x="3856425" y="978200"/>
                <a:ext cx="41925" cy="128850"/>
              </a:xfrm>
              <a:custGeom>
                <a:rect b="b" l="l" r="r" t="t"/>
                <a:pathLst>
                  <a:path extrusionOk="0" h="5154" w="1677">
                    <a:moveTo>
                      <a:pt x="1" y="0"/>
                    </a:moveTo>
                    <a:lnTo>
                      <a:pt x="1" y="5154"/>
                    </a:lnTo>
                    <a:lnTo>
                      <a:pt x="1676" y="5154"/>
                    </a:lnTo>
                    <a:lnTo>
                      <a:pt x="1676"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9"/>
              <p:cNvSpPr/>
              <p:nvPr/>
            </p:nvSpPr>
            <p:spPr>
              <a:xfrm>
                <a:off x="3726550" y="1172000"/>
                <a:ext cx="41925" cy="128825"/>
              </a:xfrm>
              <a:custGeom>
                <a:rect b="b" l="l" r="r" t="t"/>
                <a:pathLst>
                  <a:path extrusionOk="0" h="5153" w="1677">
                    <a:moveTo>
                      <a:pt x="0" y="1"/>
                    </a:moveTo>
                    <a:lnTo>
                      <a:pt x="0" y="5152"/>
                    </a:lnTo>
                    <a:lnTo>
                      <a:pt x="1676" y="5152"/>
                    </a:lnTo>
                    <a:lnTo>
                      <a:pt x="1676"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9"/>
              <p:cNvSpPr/>
              <p:nvPr/>
            </p:nvSpPr>
            <p:spPr>
              <a:xfrm>
                <a:off x="3856425" y="1172000"/>
                <a:ext cx="41925" cy="128825"/>
              </a:xfrm>
              <a:custGeom>
                <a:rect b="b" l="l" r="r" t="t"/>
                <a:pathLst>
                  <a:path extrusionOk="0" h="5153" w="1677">
                    <a:moveTo>
                      <a:pt x="1" y="1"/>
                    </a:moveTo>
                    <a:lnTo>
                      <a:pt x="1" y="5152"/>
                    </a:lnTo>
                    <a:lnTo>
                      <a:pt x="1676" y="5152"/>
                    </a:lnTo>
                    <a:lnTo>
                      <a:pt x="1676"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9"/>
              <p:cNvSpPr/>
              <p:nvPr/>
            </p:nvSpPr>
            <p:spPr>
              <a:xfrm>
                <a:off x="2532225" y="5424500"/>
                <a:ext cx="2554475" cy="51400"/>
              </a:xfrm>
              <a:custGeom>
                <a:rect b="b" l="l" r="r" t="t"/>
                <a:pathLst>
                  <a:path extrusionOk="0" h="2056" w="102179">
                    <a:moveTo>
                      <a:pt x="258" y="0"/>
                    </a:moveTo>
                    <a:cubicBezTo>
                      <a:pt x="115" y="0"/>
                      <a:pt x="0" y="115"/>
                      <a:pt x="0" y="258"/>
                    </a:cubicBezTo>
                    <a:lnTo>
                      <a:pt x="0" y="1798"/>
                    </a:lnTo>
                    <a:cubicBezTo>
                      <a:pt x="0" y="1941"/>
                      <a:pt x="115" y="2056"/>
                      <a:pt x="258" y="2056"/>
                    </a:cubicBezTo>
                    <a:lnTo>
                      <a:pt x="101920" y="2056"/>
                    </a:lnTo>
                    <a:cubicBezTo>
                      <a:pt x="102063" y="2056"/>
                      <a:pt x="102178" y="1941"/>
                      <a:pt x="102178" y="1798"/>
                    </a:cubicBezTo>
                    <a:lnTo>
                      <a:pt x="102178" y="258"/>
                    </a:lnTo>
                    <a:cubicBezTo>
                      <a:pt x="102178" y="115"/>
                      <a:pt x="102063" y="0"/>
                      <a:pt x="101920"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9"/>
              <p:cNvSpPr/>
              <p:nvPr/>
            </p:nvSpPr>
            <p:spPr>
              <a:xfrm>
                <a:off x="3763775" y="238175"/>
                <a:ext cx="83750" cy="80575"/>
              </a:xfrm>
              <a:custGeom>
                <a:rect b="b" l="l" r="r" t="t"/>
                <a:pathLst>
                  <a:path extrusionOk="0" h="3223" w="3350">
                    <a:moveTo>
                      <a:pt x="1739" y="0"/>
                    </a:moveTo>
                    <a:cubicBezTo>
                      <a:pt x="1087" y="0"/>
                      <a:pt x="498" y="392"/>
                      <a:pt x="249" y="995"/>
                    </a:cubicBezTo>
                    <a:cubicBezTo>
                      <a:pt x="1" y="1598"/>
                      <a:pt x="139" y="2291"/>
                      <a:pt x="599" y="2751"/>
                    </a:cubicBezTo>
                    <a:cubicBezTo>
                      <a:pt x="907" y="3058"/>
                      <a:pt x="1319" y="3222"/>
                      <a:pt x="1738" y="3222"/>
                    </a:cubicBezTo>
                    <a:cubicBezTo>
                      <a:pt x="1946" y="3222"/>
                      <a:pt x="2156" y="3182"/>
                      <a:pt x="2355" y="3099"/>
                    </a:cubicBezTo>
                    <a:cubicBezTo>
                      <a:pt x="2958" y="2850"/>
                      <a:pt x="3350" y="2261"/>
                      <a:pt x="3350" y="1609"/>
                    </a:cubicBezTo>
                    <a:cubicBezTo>
                      <a:pt x="3350" y="721"/>
                      <a:pt x="2627" y="0"/>
                      <a:pt x="1739" y="0"/>
                    </a:cubicBezTo>
                    <a:close/>
                  </a:path>
                </a:pathLst>
              </a:custGeom>
              <a:solidFill>
                <a:srgbClr val="D39C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1" name="Google Shape;1291;p59"/>
            <p:cNvGrpSpPr/>
            <p:nvPr/>
          </p:nvGrpSpPr>
          <p:grpSpPr>
            <a:xfrm>
              <a:off x="4268455" y="2679609"/>
              <a:ext cx="602083" cy="151281"/>
              <a:chOff x="3388475" y="1866500"/>
              <a:chExt cx="839725" cy="211050"/>
            </a:xfrm>
          </p:grpSpPr>
          <p:sp>
            <p:nvSpPr>
              <p:cNvPr id="1292" name="Google Shape;1292;p59"/>
              <p:cNvSpPr/>
              <p:nvPr/>
            </p:nvSpPr>
            <p:spPr>
              <a:xfrm>
                <a:off x="3388475" y="1866500"/>
                <a:ext cx="99000" cy="89625"/>
              </a:xfrm>
              <a:custGeom>
                <a:rect b="b" l="l" r="r" t="t"/>
                <a:pathLst>
                  <a:path extrusionOk="0" h="3585" w="3960">
                    <a:moveTo>
                      <a:pt x="0" y="1"/>
                    </a:moveTo>
                    <a:lnTo>
                      <a:pt x="0" y="3585"/>
                    </a:lnTo>
                    <a:lnTo>
                      <a:pt x="3960" y="3585"/>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9"/>
              <p:cNvSpPr/>
              <p:nvPr/>
            </p:nvSpPr>
            <p:spPr>
              <a:xfrm>
                <a:off x="3521875" y="1866500"/>
                <a:ext cx="98925" cy="89625"/>
              </a:xfrm>
              <a:custGeom>
                <a:rect b="b" l="l" r="r" t="t"/>
                <a:pathLst>
                  <a:path extrusionOk="0" h="3585" w="3957">
                    <a:moveTo>
                      <a:pt x="0" y="1"/>
                    </a:moveTo>
                    <a:lnTo>
                      <a:pt x="0" y="3585"/>
                    </a:lnTo>
                    <a:lnTo>
                      <a:pt x="3957" y="3585"/>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9"/>
              <p:cNvSpPr/>
              <p:nvPr/>
            </p:nvSpPr>
            <p:spPr>
              <a:xfrm>
                <a:off x="3655250" y="1866500"/>
                <a:ext cx="98950" cy="89625"/>
              </a:xfrm>
              <a:custGeom>
                <a:rect b="b" l="l" r="r" t="t"/>
                <a:pathLst>
                  <a:path extrusionOk="0" h="3585" w="3958">
                    <a:moveTo>
                      <a:pt x="1" y="1"/>
                    </a:moveTo>
                    <a:lnTo>
                      <a:pt x="1" y="3585"/>
                    </a:lnTo>
                    <a:lnTo>
                      <a:pt x="3957" y="3585"/>
                    </a:lnTo>
                    <a:lnTo>
                      <a:pt x="395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9"/>
              <p:cNvSpPr/>
              <p:nvPr/>
            </p:nvSpPr>
            <p:spPr>
              <a:xfrm>
                <a:off x="3388475" y="1987875"/>
                <a:ext cx="99000" cy="89675"/>
              </a:xfrm>
              <a:custGeom>
                <a:rect b="b" l="l" r="r" t="t"/>
                <a:pathLst>
                  <a:path extrusionOk="0" h="3587" w="3960">
                    <a:moveTo>
                      <a:pt x="0" y="0"/>
                    </a:moveTo>
                    <a:lnTo>
                      <a:pt x="0" y="3587"/>
                    </a:lnTo>
                    <a:lnTo>
                      <a:pt x="3960" y="3587"/>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9"/>
              <p:cNvSpPr/>
              <p:nvPr/>
            </p:nvSpPr>
            <p:spPr>
              <a:xfrm>
                <a:off x="3521875" y="1987875"/>
                <a:ext cx="98925" cy="89675"/>
              </a:xfrm>
              <a:custGeom>
                <a:rect b="b" l="l" r="r" t="t"/>
                <a:pathLst>
                  <a:path extrusionOk="0" h="3587" w="3957">
                    <a:moveTo>
                      <a:pt x="0" y="0"/>
                    </a:moveTo>
                    <a:lnTo>
                      <a:pt x="0" y="3587"/>
                    </a:lnTo>
                    <a:lnTo>
                      <a:pt x="3957" y="3587"/>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9"/>
              <p:cNvSpPr/>
              <p:nvPr/>
            </p:nvSpPr>
            <p:spPr>
              <a:xfrm>
                <a:off x="3655250" y="1987875"/>
                <a:ext cx="98950" cy="89675"/>
              </a:xfrm>
              <a:custGeom>
                <a:rect b="b" l="l" r="r" t="t"/>
                <a:pathLst>
                  <a:path extrusionOk="0" h="3587" w="3958">
                    <a:moveTo>
                      <a:pt x="1" y="0"/>
                    </a:moveTo>
                    <a:lnTo>
                      <a:pt x="1" y="3587"/>
                    </a:lnTo>
                    <a:lnTo>
                      <a:pt x="3957" y="3587"/>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9"/>
              <p:cNvSpPr/>
              <p:nvPr/>
            </p:nvSpPr>
            <p:spPr>
              <a:xfrm>
                <a:off x="3995850" y="1866500"/>
                <a:ext cx="98950" cy="89625"/>
              </a:xfrm>
              <a:custGeom>
                <a:rect b="b" l="l" r="r" t="t"/>
                <a:pathLst>
                  <a:path extrusionOk="0" h="3585" w="3958">
                    <a:moveTo>
                      <a:pt x="1" y="1"/>
                    </a:moveTo>
                    <a:lnTo>
                      <a:pt x="1" y="3585"/>
                    </a:lnTo>
                    <a:lnTo>
                      <a:pt x="3958" y="3585"/>
                    </a:lnTo>
                    <a:lnTo>
                      <a:pt x="3958"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9"/>
              <p:cNvSpPr/>
              <p:nvPr/>
            </p:nvSpPr>
            <p:spPr>
              <a:xfrm>
                <a:off x="4129175" y="1866500"/>
                <a:ext cx="99025" cy="89625"/>
              </a:xfrm>
              <a:custGeom>
                <a:rect b="b" l="l" r="r" t="t"/>
                <a:pathLst>
                  <a:path extrusionOk="0" h="3585" w="3961">
                    <a:moveTo>
                      <a:pt x="1" y="1"/>
                    </a:moveTo>
                    <a:lnTo>
                      <a:pt x="1" y="3585"/>
                    </a:lnTo>
                    <a:lnTo>
                      <a:pt x="3960" y="3585"/>
                    </a:lnTo>
                    <a:lnTo>
                      <a:pt x="3960"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9"/>
              <p:cNvSpPr/>
              <p:nvPr/>
            </p:nvSpPr>
            <p:spPr>
              <a:xfrm>
                <a:off x="3862475" y="1987875"/>
                <a:ext cx="98925" cy="89675"/>
              </a:xfrm>
              <a:custGeom>
                <a:rect b="b" l="l" r="r" t="t"/>
                <a:pathLst>
                  <a:path extrusionOk="0" h="3587" w="3957">
                    <a:moveTo>
                      <a:pt x="0" y="0"/>
                    </a:moveTo>
                    <a:lnTo>
                      <a:pt x="0" y="3587"/>
                    </a:lnTo>
                    <a:lnTo>
                      <a:pt x="3957" y="3587"/>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9"/>
              <p:cNvSpPr/>
              <p:nvPr/>
            </p:nvSpPr>
            <p:spPr>
              <a:xfrm>
                <a:off x="3995850" y="1987875"/>
                <a:ext cx="98950" cy="89675"/>
              </a:xfrm>
              <a:custGeom>
                <a:rect b="b" l="l" r="r" t="t"/>
                <a:pathLst>
                  <a:path extrusionOk="0" h="3587" w="3958">
                    <a:moveTo>
                      <a:pt x="1" y="0"/>
                    </a:moveTo>
                    <a:lnTo>
                      <a:pt x="1" y="3587"/>
                    </a:lnTo>
                    <a:lnTo>
                      <a:pt x="3958" y="3587"/>
                    </a:lnTo>
                    <a:lnTo>
                      <a:pt x="3958"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9"/>
              <p:cNvSpPr/>
              <p:nvPr/>
            </p:nvSpPr>
            <p:spPr>
              <a:xfrm>
                <a:off x="4129175" y="1987875"/>
                <a:ext cx="99025" cy="89675"/>
              </a:xfrm>
              <a:custGeom>
                <a:rect b="b" l="l" r="r" t="t"/>
                <a:pathLst>
                  <a:path extrusionOk="0" h="3587" w="3961">
                    <a:moveTo>
                      <a:pt x="1" y="0"/>
                    </a:moveTo>
                    <a:lnTo>
                      <a:pt x="1" y="3587"/>
                    </a:lnTo>
                    <a:lnTo>
                      <a:pt x="3960" y="3587"/>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3" name="Google Shape;1303;p59"/>
            <p:cNvSpPr/>
            <p:nvPr/>
          </p:nvSpPr>
          <p:spPr>
            <a:xfrm>
              <a:off x="4610005" y="2679614"/>
              <a:ext cx="70947" cy="64279"/>
            </a:xfrm>
            <a:custGeom>
              <a:rect b="b" l="l" r="r" t="t"/>
              <a:pathLst>
                <a:path extrusionOk="0" h="3587" w="3958">
                  <a:moveTo>
                    <a:pt x="1" y="0"/>
                  </a:moveTo>
                  <a:lnTo>
                    <a:pt x="1" y="3586"/>
                  </a:lnTo>
                  <a:lnTo>
                    <a:pt x="3958" y="3586"/>
                  </a:lnTo>
                  <a:lnTo>
                    <a:pt x="3958"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4" name="Google Shape;1304;p59"/>
            <p:cNvGrpSpPr/>
            <p:nvPr/>
          </p:nvGrpSpPr>
          <p:grpSpPr>
            <a:xfrm>
              <a:off x="4268455" y="2855398"/>
              <a:ext cx="602083" cy="64279"/>
              <a:chOff x="3388475" y="1987875"/>
              <a:chExt cx="839725" cy="89675"/>
            </a:xfrm>
          </p:grpSpPr>
          <p:sp>
            <p:nvSpPr>
              <p:cNvPr id="1305" name="Google Shape;1305;p59"/>
              <p:cNvSpPr/>
              <p:nvPr/>
            </p:nvSpPr>
            <p:spPr>
              <a:xfrm>
                <a:off x="3388475" y="1987875"/>
                <a:ext cx="99000" cy="89675"/>
              </a:xfrm>
              <a:custGeom>
                <a:rect b="b" l="l" r="r" t="t"/>
                <a:pathLst>
                  <a:path extrusionOk="0" h="3587" w="3960">
                    <a:moveTo>
                      <a:pt x="0" y="0"/>
                    </a:moveTo>
                    <a:lnTo>
                      <a:pt x="0" y="3587"/>
                    </a:lnTo>
                    <a:lnTo>
                      <a:pt x="3960" y="3587"/>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9"/>
              <p:cNvSpPr/>
              <p:nvPr/>
            </p:nvSpPr>
            <p:spPr>
              <a:xfrm>
                <a:off x="3521875" y="1987875"/>
                <a:ext cx="98925" cy="89675"/>
              </a:xfrm>
              <a:custGeom>
                <a:rect b="b" l="l" r="r" t="t"/>
                <a:pathLst>
                  <a:path extrusionOk="0" h="3587" w="3957">
                    <a:moveTo>
                      <a:pt x="0" y="0"/>
                    </a:moveTo>
                    <a:lnTo>
                      <a:pt x="0" y="3587"/>
                    </a:lnTo>
                    <a:lnTo>
                      <a:pt x="3957" y="3587"/>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9"/>
              <p:cNvSpPr/>
              <p:nvPr/>
            </p:nvSpPr>
            <p:spPr>
              <a:xfrm>
                <a:off x="3655250" y="1987875"/>
                <a:ext cx="98950" cy="89675"/>
              </a:xfrm>
              <a:custGeom>
                <a:rect b="b" l="l" r="r" t="t"/>
                <a:pathLst>
                  <a:path extrusionOk="0" h="3587" w="3958">
                    <a:moveTo>
                      <a:pt x="1" y="0"/>
                    </a:moveTo>
                    <a:lnTo>
                      <a:pt x="1" y="3587"/>
                    </a:lnTo>
                    <a:lnTo>
                      <a:pt x="3957" y="3587"/>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9"/>
              <p:cNvSpPr/>
              <p:nvPr/>
            </p:nvSpPr>
            <p:spPr>
              <a:xfrm>
                <a:off x="3862475" y="1987875"/>
                <a:ext cx="98925" cy="89675"/>
              </a:xfrm>
              <a:custGeom>
                <a:rect b="b" l="l" r="r" t="t"/>
                <a:pathLst>
                  <a:path extrusionOk="0" h="3587" w="3957">
                    <a:moveTo>
                      <a:pt x="0" y="0"/>
                    </a:moveTo>
                    <a:lnTo>
                      <a:pt x="0" y="3587"/>
                    </a:lnTo>
                    <a:lnTo>
                      <a:pt x="3957" y="3587"/>
                    </a:lnTo>
                    <a:lnTo>
                      <a:pt x="39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9"/>
              <p:cNvSpPr/>
              <p:nvPr/>
            </p:nvSpPr>
            <p:spPr>
              <a:xfrm>
                <a:off x="3995850" y="1987875"/>
                <a:ext cx="98950" cy="89675"/>
              </a:xfrm>
              <a:custGeom>
                <a:rect b="b" l="l" r="r" t="t"/>
                <a:pathLst>
                  <a:path extrusionOk="0" h="3587" w="3958">
                    <a:moveTo>
                      <a:pt x="1" y="0"/>
                    </a:moveTo>
                    <a:lnTo>
                      <a:pt x="1" y="3587"/>
                    </a:lnTo>
                    <a:lnTo>
                      <a:pt x="3958" y="3587"/>
                    </a:lnTo>
                    <a:lnTo>
                      <a:pt x="3958"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9"/>
              <p:cNvSpPr/>
              <p:nvPr/>
            </p:nvSpPr>
            <p:spPr>
              <a:xfrm>
                <a:off x="4129175" y="1987875"/>
                <a:ext cx="99025" cy="89675"/>
              </a:xfrm>
              <a:custGeom>
                <a:rect b="b" l="l" r="r" t="t"/>
                <a:pathLst>
                  <a:path extrusionOk="0" h="3587" w="3961">
                    <a:moveTo>
                      <a:pt x="1" y="0"/>
                    </a:moveTo>
                    <a:lnTo>
                      <a:pt x="1" y="3587"/>
                    </a:lnTo>
                    <a:lnTo>
                      <a:pt x="3960" y="3587"/>
                    </a:lnTo>
                    <a:lnTo>
                      <a:pt x="396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11" name="Google Shape;1311;p59"/>
          <p:cNvSpPr txBox="1"/>
          <p:nvPr/>
        </p:nvSpPr>
        <p:spPr>
          <a:xfrm>
            <a:off x="62925" y="4831675"/>
            <a:ext cx="102399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latin typeface="EB Garamond"/>
                <a:ea typeface="EB Garamond"/>
                <a:cs typeface="EB Garamond"/>
                <a:sym typeface="EB Garamond"/>
              </a:rPr>
              <a:t>[1]: </a:t>
            </a:r>
            <a:r>
              <a:rPr lang="en" sz="500">
                <a:solidFill>
                  <a:schemeClr val="dk1"/>
                </a:solidFill>
                <a:latin typeface="EB Garamond"/>
                <a:ea typeface="EB Garamond"/>
                <a:cs typeface="EB Garamond"/>
                <a:sym typeface="EB Garamond"/>
              </a:rPr>
              <a:t>Allen, M. (2018, October 15). </a:t>
            </a:r>
            <a:r>
              <a:rPr i="1" lang="en" sz="500">
                <a:solidFill>
                  <a:schemeClr val="dk1"/>
                </a:solidFill>
                <a:latin typeface="EB Garamond"/>
                <a:ea typeface="EB Garamond"/>
                <a:cs typeface="EB Garamond"/>
                <a:sym typeface="EB Garamond"/>
              </a:rPr>
              <a:t>Understanding Data Center Costs Breakdown Is The Key To Better Price Comparison Even Under Disparate Pricing Models</a:t>
            </a:r>
            <a:r>
              <a:rPr lang="en" sz="500">
                <a:solidFill>
                  <a:schemeClr val="dk1"/>
                </a:solidFill>
                <a:latin typeface="EB Garamond"/>
                <a:ea typeface="EB Garamond"/>
                <a:cs typeface="EB Garamond"/>
                <a:sym typeface="EB Garamond"/>
              </a:rPr>
              <a:t>. Retrieved from datacenters.com: </a:t>
            </a:r>
            <a:r>
              <a:rPr lang="en" sz="500" u="sng">
                <a:solidFill>
                  <a:schemeClr val="hlink"/>
                </a:solidFill>
                <a:latin typeface="EB Garamond"/>
                <a:ea typeface="EB Garamond"/>
                <a:cs typeface="EB Garamond"/>
                <a:sym typeface="EB Garamond"/>
                <a:hlinkClick r:id="rId3"/>
              </a:rPr>
              <a:t>https://www.datacenters.com/news/understanding-data-center-costs-breakdown-is-the-key-to-better-price-comparison-</a:t>
            </a:r>
            <a:endParaRPr sz="500">
              <a:solidFill>
                <a:schemeClr val="dk1"/>
              </a:solidFill>
              <a:latin typeface="EB Garamond"/>
              <a:ea typeface="EB Garamond"/>
              <a:cs typeface="EB Garamond"/>
              <a:sym typeface="EB Garamond"/>
            </a:endParaRPr>
          </a:p>
          <a:p>
            <a:pPr indent="0" lvl="0" marL="0" rtl="0" algn="l">
              <a:spcBef>
                <a:spcPts val="0"/>
              </a:spcBef>
              <a:spcAft>
                <a:spcPts val="0"/>
              </a:spcAft>
              <a:buNone/>
            </a:pPr>
            <a:r>
              <a:rPr lang="en" sz="500">
                <a:solidFill>
                  <a:schemeClr val="dk1"/>
                </a:solidFill>
                <a:latin typeface="EB Garamond"/>
                <a:ea typeface="EB Garamond"/>
                <a:cs typeface="EB Garamond"/>
                <a:sym typeface="EB Garamond"/>
              </a:rPr>
              <a:t>[2]: Aurelio, D., &amp; Ferrao, J. (n.d.). </a:t>
            </a:r>
            <a:r>
              <a:rPr i="1" lang="en" sz="500">
                <a:solidFill>
                  <a:schemeClr val="dk1"/>
                </a:solidFill>
                <a:latin typeface="EB Garamond"/>
                <a:ea typeface="EB Garamond"/>
                <a:cs typeface="EB Garamond"/>
                <a:sym typeface="EB Garamond"/>
              </a:rPr>
              <a:t>Category: Spark</a:t>
            </a:r>
            <a:r>
              <a:rPr lang="en" sz="500">
                <a:solidFill>
                  <a:schemeClr val="dk1"/>
                </a:solidFill>
                <a:latin typeface="EB Garamond"/>
                <a:ea typeface="EB Garamond"/>
                <a:cs typeface="EB Garamond"/>
                <a:sym typeface="EB Garamond"/>
              </a:rPr>
              <a:t>. Retrieved from datacenternotes.com: https://datacenternotes.com/category/spark/</a:t>
            </a:r>
            <a:endParaRPr sz="5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7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a:latin typeface="EB Garamond"/>
              <a:ea typeface="EB Garamond"/>
              <a:cs typeface="EB Garamond"/>
              <a:sym typeface="EB Garamon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graphicFrame>
        <p:nvGraphicFramePr>
          <p:cNvPr id="1316" name="Google Shape;1316;p60"/>
          <p:cNvGraphicFramePr/>
          <p:nvPr/>
        </p:nvGraphicFramePr>
        <p:xfrm>
          <a:off x="1057125" y="1420260"/>
          <a:ext cx="3000000" cy="3000000"/>
        </p:xfrm>
        <a:graphic>
          <a:graphicData uri="http://schemas.openxmlformats.org/drawingml/2006/table">
            <a:tbl>
              <a:tblPr>
                <a:noFill/>
                <a:tableStyleId>{8C577D0D-909D-4F2A-B3C5-32B6E3C17CE5}</a:tableStyleId>
              </a:tblPr>
              <a:tblGrid>
                <a:gridCol w="1896475"/>
                <a:gridCol w="5304325"/>
              </a:tblGrid>
              <a:tr h="398725">
                <a:tc>
                  <a:txBody>
                    <a:bodyPr/>
                    <a:lstStyle/>
                    <a:p>
                      <a:pPr indent="0" lvl="0" marL="0" marR="0" rtl="0" algn="ctr">
                        <a:spcBef>
                          <a:spcPts val="0"/>
                        </a:spcBef>
                        <a:spcAft>
                          <a:spcPts val="0"/>
                        </a:spcAft>
                        <a:buNone/>
                      </a:pPr>
                      <a:r>
                        <a:rPr lang="en" sz="1100">
                          <a:latin typeface="EB Garamond"/>
                          <a:ea typeface="EB Garamond"/>
                          <a:cs typeface="EB Garamond"/>
                          <a:sym typeface="EB Garamond"/>
                        </a:rPr>
                        <a:t>Criteria</a:t>
                      </a:r>
                      <a:endParaRPr sz="1100">
                        <a:latin typeface="EB Garamond"/>
                        <a:ea typeface="EB Garamond"/>
                        <a:cs typeface="EB Garamond"/>
                        <a:sym typeface="EB Garamon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marR="0" rtl="0" algn="ctr">
                        <a:spcBef>
                          <a:spcPts val="0"/>
                        </a:spcBef>
                        <a:spcAft>
                          <a:spcPts val="0"/>
                        </a:spcAft>
                        <a:buNone/>
                      </a:pPr>
                      <a:r>
                        <a:rPr lang="en" sz="1100">
                          <a:latin typeface="EB Garamond"/>
                          <a:ea typeface="EB Garamond"/>
                          <a:cs typeface="EB Garamond"/>
                          <a:sym typeface="EB Garamond"/>
                        </a:rPr>
                        <a:t>Expected Values</a:t>
                      </a:r>
                      <a:endParaRPr sz="1100">
                        <a:latin typeface="EB Garamond"/>
                        <a:ea typeface="EB Garamond"/>
                        <a:cs typeface="EB Garamond"/>
                        <a:sym typeface="EB Garamond"/>
                      </a:endParaRPr>
                    </a:p>
                  </a:txBody>
                  <a:tcPr marT="91425" marB="91425" marR="0"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r>
              <a:tr h="486350">
                <a:tc>
                  <a:txBody>
                    <a:bodyPr/>
                    <a:lstStyle/>
                    <a:p>
                      <a:pPr indent="0" lvl="0" marL="0" rtl="0" algn="ctr">
                        <a:spcBef>
                          <a:spcPts val="0"/>
                        </a:spcBef>
                        <a:spcAft>
                          <a:spcPts val="0"/>
                        </a:spcAft>
                        <a:buNone/>
                      </a:pPr>
                      <a:r>
                        <a:rPr lang="en" sz="1100">
                          <a:latin typeface="EB Garamond"/>
                          <a:ea typeface="EB Garamond"/>
                          <a:cs typeface="EB Garamond"/>
                          <a:sym typeface="EB Garamond"/>
                        </a:rPr>
                        <a:t>Key Insights</a:t>
                      </a:r>
                      <a:endParaRPr sz="1100">
                        <a:latin typeface="EB Garamond"/>
                        <a:ea typeface="EB Garamond"/>
                        <a:cs typeface="EB Garamond"/>
                        <a:sym typeface="EB Garamond"/>
                      </a:endParaRPr>
                    </a:p>
                  </a:txBody>
                  <a:tcPr marT="91425" marB="91425" marR="91425" marL="91425">
                    <a:lnL cap="flat" cmpd="sng" w="9525">
                      <a:solidFill>
                        <a:schemeClr val="accen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EB Garamond"/>
                          <a:ea typeface="EB Garamond"/>
                          <a:cs typeface="EB Garamond"/>
                          <a:sym typeface="EB Garamond"/>
                        </a:rPr>
                        <a:t>Scalable framework for fast</a:t>
                      </a:r>
                      <a:r>
                        <a:rPr lang="en" sz="1100">
                          <a:solidFill>
                            <a:schemeClr val="dk1"/>
                          </a:solidFill>
                          <a:latin typeface="EB Garamond"/>
                          <a:ea typeface="EB Garamond"/>
                          <a:cs typeface="EB Garamond"/>
                          <a:sym typeface="EB Garamond"/>
                        </a:rPr>
                        <a:t>er analysis of complex ;</a:t>
                      </a:r>
                      <a:endParaRPr sz="1100">
                        <a:solidFill>
                          <a:schemeClr val="dk1"/>
                        </a:solidFill>
                        <a:latin typeface="EB Garamond"/>
                        <a:ea typeface="EB Garamond"/>
                        <a:cs typeface="EB Garamond"/>
                        <a:sym typeface="EB Garamond"/>
                      </a:endParaRPr>
                    </a:p>
                    <a:p>
                      <a:pPr indent="0" lvl="0" marL="0" rtl="0" algn="l">
                        <a:spcBef>
                          <a:spcPts val="0"/>
                        </a:spcBef>
                        <a:spcAft>
                          <a:spcPts val="0"/>
                        </a:spcAft>
                        <a:buNone/>
                      </a:pPr>
                      <a:r>
                        <a:rPr lang="en" sz="1100">
                          <a:solidFill>
                            <a:schemeClr val="dk1"/>
                          </a:solidFill>
                          <a:latin typeface="EB Garamond"/>
                          <a:ea typeface="EB Garamond"/>
                          <a:cs typeface="EB Garamond"/>
                          <a:sym typeface="EB Garamond"/>
                        </a:rPr>
                        <a:t>Ability to connect to large data sets within object store data containers</a:t>
                      </a:r>
                      <a:endParaRPr sz="11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962150">
                <a:tc>
                  <a:txBody>
                    <a:bodyPr/>
                    <a:lstStyle/>
                    <a:p>
                      <a:pPr indent="0" lvl="0" marL="0" rtl="0" algn="ctr">
                        <a:spcBef>
                          <a:spcPts val="0"/>
                        </a:spcBef>
                        <a:spcAft>
                          <a:spcPts val="0"/>
                        </a:spcAft>
                        <a:buNone/>
                      </a:pPr>
                      <a:r>
                        <a:rPr lang="en" sz="1100">
                          <a:latin typeface="EB Garamond"/>
                          <a:ea typeface="EB Garamond"/>
                          <a:cs typeface="EB Garamond"/>
                          <a:sym typeface="EB Garamond"/>
                        </a:rPr>
                        <a:t>Machine Learning and AI</a:t>
                      </a:r>
                      <a:endParaRPr sz="1100">
                        <a:latin typeface="EB Garamond"/>
                        <a:ea typeface="EB Garamond"/>
                        <a:cs typeface="EB Garamond"/>
                        <a:sym typeface="EB Garamond"/>
                      </a:endParaRPr>
                    </a:p>
                  </a:txBody>
                  <a:tcPr marT="91425" marB="91425" marR="91425" marL="91425">
                    <a:lnL cap="flat" cmpd="sng" w="9525">
                      <a:solidFill>
                        <a:schemeClr val="accen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EB Garamond"/>
                          <a:ea typeface="EB Garamond"/>
                          <a:cs typeface="EB Garamond"/>
                          <a:sym typeface="EB Garamond"/>
                        </a:rPr>
                        <a:t>Open source scientific and machine learning packages, such as Scikit Learn and astro ML along with powerful programming and data constructs </a:t>
                      </a:r>
                      <a:endParaRPr sz="1100">
                        <a:latin typeface="EB Garamond"/>
                        <a:ea typeface="EB Garamond"/>
                        <a:cs typeface="EB Garamond"/>
                        <a:sym typeface="EB Garamond"/>
                      </a:endParaRPr>
                    </a:p>
                    <a:p>
                      <a:pPr indent="0" lvl="0" marL="0" rtl="0" algn="l">
                        <a:spcBef>
                          <a:spcPts val="0"/>
                        </a:spcBef>
                        <a:spcAft>
                          <a:spcPts val="0"/>
                        </a:spcAft>
                        <a:buNone/>
                      </a:pPr>
                      <a:r>
                        <a:rPr lang="en" sz="1100">
                          <a:latin typeface="EB Garamond"/>
                          <a:ea typeface="EB Garamond"/>
                          <a:cs typeface="EB Garamond"/>
                          <a:sym typeface="EB Garamond"/>
                        </a:rPr>
                        <a:t>Capability to look at the old and new data through lenses that produce quick insights for segmentation and various other goals</a:t>
                      </a:r>
                      <a:endParaRPr sz="11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486350">
                <a:tc>
                  <a:txBody>
                    <a:bodyPr/>
                    <a:lstStyle/>
                    <a:p>
                      <a:pPr indent="0" lvl="0" marL="0" rtl="0" algn="ctr">
                        <a:spcBef>
                          <a:spcPts val="0"/>
                        </a:spcBef>
                        <a:spcAft>
                          <a:spcPts val="0"/>
                        </a:spcAft>
                        <a:buNone/>
                      </a:pPr>
                      <a:r>
                        <a:rPr lang="en" sz="1100">
                          <a:latin typeface="EB Garamond"/>
                          <a:ea typeface="EB Garamond"/>
                          <a:cs typeface="EB Garamond"/>
                          <a:sym typeface="EB Garamond"/>
                        </a:rPr>
                        <a:t>Immediate Results</a:t>
                      </a:r>
                      <a:endParaRPr sz="1100">
                        <a:latin typeface="EB Garamond"/>
                        <a:ea typeface="EB Garamond"/>
                        <a:cs typeface="EB Garamond"/>
                        <a:sym typeface="EB Garamond"/>
                      </a:endParaRPr>
                    </a:p>
                  </a:txBody>
                  <a:tcPr marT="91425" marB="91425" marR="91425" marL="91425">
                    <a:lnL cap="flat" cmpd="sng" w="9525">
                      <a:solidFill>
                        <a:schemeClr val="accen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EB Garamond"/>
                          <a:ea typeface="EB Garamond"/>
                          <a:cs typeface="EB Garamond"/>
                          <a:sym typeface="EB Garamond"/>
                        </a:rPr>
                        <a:t>Derive insights almost immediately, with extensive usage of Spark and exploring more than triple the amount of data in a matter of months. </a:t>
                      </a:r>
                      <a:endParaRPr sz="1100">
                        <a:latin typeface="EB Garamond"/>
                        <a:ea typeface="EB Garamond"/>
                        <a:cs typeface="EB Garamond"/>
                        <a:sym typeface="EB Garamond"/>
                      </a:endParaRPr>
                    </a:p>
                    <a:p>
                      <a:pPr indent="0" lvl="0" marL="0" rtl="0" algn="l">
                        <a:spcBef>
                          <a:spcPts val="0"/>
                        </a:spcBef>
                        <a:spcAft>
                          <a:spcPts val="0"/>
                        </a:spcAft>
                        <a:buNone/>
                      </a:pPr>
                      <a:r>
                        <a:rPr lang="en" sz="1100">
                          <a:latin typeface="EB Garamond"/>
                          <a:ea typeface="EB Garamond"/>
                          <a:cs typeface="EB Garamond"/>
                          <a:sym typeface="EB Garamond"/>
                        </a:rPr>
                        <a:t>Perform near live processing to thin slice more data.</a:t>
                      </a:r>
                      <a:endParaRPr sz="11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bl>
          </a:graphicData>
        </a:graphic>
      </p:graphicFrame>
      <p:sp>
        <p:nvSpPr>
          <p:cNvPr id="1317" name="Google Shape;1317;p60"/>
          <p:cNvSpPr txBox="1"/>
          <p:nvPr>
            <p:ph idx="2"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RoV</a:t>
            </a:r>
            <a:endParaRPr/>
          </a:p>
        </p:txBody>
      </p:sp>
      <p:sp>
        <p:nvSpPr>
          <p:cNvPr id="1318" name="Google Shape;1318;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19" name="Google Shape;1319;p60"/>
          <p:cNvSpPr txBox="1"/>
          <p:nvPr/>
        </p:nvSpPr>
        <p:spPr>
          <a:xfrm>
            <a:off x="2953600" y="4180775"/>
            <a:ext cx="52794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[1]: </a:t>
            </a:r>
            <a:r>
              <a:rPr lang="en" sz="700">
                <a:solidFill>
                  <a:schemeClr val="dk1"/>
                </a:solidFill>
                <a:latin typeface="EB Garamond"/>
                <a:ea typeface="EB Garamond"/>
                <a:cs typeface="EB Garamond"/>
                <a:sym typeface="EB Garamond"/>
              </a:rPr>
              <a:t>Dimolarov, N. (2020, March 20). </a:t>
            </a:r>
            <a:r>
              <a:rPr i="1" lang="en" sz="700">
                <a:solidFill>
                  <a:schemeClr val="dk1"/>
                </a:solidFill>
                <a:latin typeface="EB Garamond"/>
                <a:ea typeface="EB Garamond"/>
                <a:cs typeface="EB Garamond"/>
                <a:sym typeface="EB Garamond"/>
              </a:rPr>
              <a:t>How to build Spark from source and deploy it to a Kubernetes cluster in 60 minutes</a:t>
            </a:r>
            <a:r>
              <a:rPr lang="en" sz="700">
                <a:solidFill>
                  <a:schemeClr val="dk1"/>
                </a:solidFill>
                <a:latin typeface="EB Garamond"/>
                <a:ea typeface="EB Garamond"/>
                <a:cs typeface="EB Garamond"/>
                <a:sym typeface="EB Garamond"/>
              </a:rPr>
              <a:t>. Retrieved from towardsdatascience.com: https://towardsdatascience.com/how-to-build-spark-from-source-and-deploy-it-to-a-kubernetes-cluster-in-60-minutes-225829b744f9</a:t>
            </a:r>
            <a:endParaRPr sz="7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700"/>
          </a:p>
          <a:p>
            <a:pPr indent="0" lvl="0" marL="0" rtl="0" algn="l">
              <a:spcBef>
                <a:spcPts val="0"/>
              </a:spcBef>
              <a:spcAft>
                <a:spcPts val="0"/>
              </a:spcAft>
              <a:buNone/>
            </a:pPr>
            <a:r>
              <a:t/>
            </a:r>
            <a:endParaRPr sz="700"/>
          </a:p>
        </p:txBody>
      </p:sp>
      <p:sp>
        <p:nvSpPr>
          <p:cNvPr id="1320" name="Google Shape;1320;p60"/>
          <p:cNvSpPr txBox="1"/>
          <p:nvPr/>
        </p:nvSpPr>
        <p:spPr>
          <a:xfrm>
            <a:off x="8257925" y="1242625"/>
            <a:ext cx="61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B Garamond"/>
                <a:ea typeface="EB Garamond"/>
                <a:cs typeface="EB Garamond"/>
                <a:sym typeface="EB Garamond"/>
              </a:rPr>
              <a:t>[1]</a:t>
            </a:r>
            <a:endParaRPr>
              <a:latin typeface="EB Garamond"/>
              <a:ea typeface="EB Garamond"/>
              <a:cs typeface="EB Garamond"/>
              <a:sym typeface="EB Garamon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sp>
        <p:nvSpPr>
          <p:cNvPr id="1325" name="Google Shape;1325;p61"/>
          <p:cNvSpPr txBox="1"/>
          <p:nvPr>
            <p:ph idx="1" type="subTitle"/>
          </p:nvPr>
        </p:nvSpPr>
        <p:spPr>
          <a:xfrm>
            <a:off x="2058175" y="256575"/>
            <a:ext cx="4717500" cy="631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3000">
                <a:solidFill>
                  <a:schemeClr val="dk1"/>
                </a:solidFill>
                <a:latin typeface="Montserrat"/>
                <a:ea typeface="Montserrat"/>
                <a:cs typeface="Montserrat"/>
                <a:sym typeface="Montserrat"/>
              </a:rPr>
              <a:t>Risk Management &amp; SW Disasters</a:t>
            </a:r>
            <a:endParaRPr b="1" sz="3000">
              <a:solidFill>
                <a:schemeClr val="dk1"/>
              </a:solidFill>
              <a:latin typeface="Montserrat"/>
              <a:ea typeface="Montserrat"/>
              <a:cs typeface="Montserrat"/>
              <a:sym typeface="Montserrat"/>
            </a:endParaRPr>
          </a:p>
        </p:txBody>
      </p:sp>
      <p:sp>
        <p:nvSpPr>
          <p:cNvPr id="1326" name="Google Shape;1326;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27" name="Google Shape;1327;p61"/>
          <p:cNvPicPr preferRelativeResize="0"/>
          <p:nvPr/>
        </p:nvPicPr>
        <p:blipFill>
          <a:blip r:embed="rId3">
            <a:alphaModFix/>
          </a:blip>
          <a:stretch>
            <a:fillRect/>
          </a:stretch>
        </p:blipFill>
        <p:spPr>
          <a:xfrm>
            <a:off x="1962300" y="2113025"/>
            <a:ext cx="5146450" cy="3030474"/>
          </a:xfrm>
          <a:prstGeom prst="rect">
            <a:avLst/>
          </a:prstGeom>
          <a:noFill/>
          <a:ln>
            <a:noFill/>
          </a:ln>
        </p:spPr>
      </p:pic>
      <p:sp>
        <p:nvSpPr>
          <p:cNvPr id="1328" name="Google Shape;1328;p61"/>
          <p:cNvSpPr/>
          <p:nvPr/>
        </p:nvSpPr>
        <p:spPr>
          <a:xfrm>
            <a:off x="8124645" y="3736010"/>
            <a:ext cx="711615" cy="1192282"/>
          </a:xfrm>
          <a:custGeom>
            <a:rect b="b" l="l" r="r" t="t"/>
            <a:pathLst>
              <a:path extrusionOk="0" h="50371" w="30064">
                <a:moveTo>
                  <a:pt x="15034" y="1"/>
                </a:moveTo>
                <a:cubicBezTo>
                  <a:pt x="14716" y="1"/>
                  <a:pt x="14399" y="57"/>
                  <a:pt x="14096" y="171"/>
                </a:cubicBezTo>
                <a:cubicBezTo>
                  <a:pt x="11145" y="1148"/>
                  <a:pt x="10358" y="8034"/>
                  <a:pt x="10150" y="11614"/>
                </a:cubicBezTo>
                <a:cubicBezTo>
                  <a:pt x="10106" y="12369"/>
                  <a:pt x="9716" y="12953"/>
                  <a:pt x="9249" y="12953"/>
                </a:cubicBezTo>
                <a:cubicBezTo>
                  <a:pt x="9232" y="12953"/>
                  <a:pt x="9215" y="12952"/>
                  <a:pt x="9197" y="12951"/>
                </a:cubicBezTo>
                <a:cubicBezTo>
                  <a:pt x="9141" y="12946"/>
                  <a:pt x="9082" y="12943"/>
                  <a:pt x="9022" y="12943"/>
                </a:cubicBezTo>
                <a:cubicBezTo>
                  <a:pt x="7939" y="12943"/>
                  <a:pt x="6280" y="13762"/>
                  <a:pt x="5326" y="15294"/>
                </a:cubicBezTo>
                <a:cubicBezTo>
                  <a:pt x="3929" y="17538"/>
                  <a:pt x="4074" y="23910"/>
                  <a:pt x="4247" y="27122"/>
                </a:cubicBezTo>
                <a:cubicBezTo>
                  <a:pt x="4295" y="28002"/>
                  <a:pt x="3856" y="28713"/>
                  <a:pt x="3308" y="28713"/>
                </a:cubicBezTo>
                <a:cubicBezTo>
                  <a:pt x="3304" y="28713"/>
                  <a:pt x="3301" y="28713"/>
                  <a:pt x="3297" y="28713"/>
                </a:cubicBezTo>
                <a:cubicBezTo>
                  <a:pt x="3288" y="28712"/>
                  <a:pt x="3279" y="28712"/>
                  <a:pt x="3270" y="28712"/>
                </a:cubicBezTo>
                <a:cubicBezTo>
                  <a:pt x="1277" y="28712"/>
                  <a:pt x="578" y="32075"/>
                  <a:pt x="578" y="32075"/>
                </a:cubicBezTo>
                <a:cubicBezTo>
                  <a:pt x="82" y="33866"/>
                  <a:pt x="1" y="35689"/>
                  <a:pt x="228" y="37501"/>
                </a:cubicBezTo>
                <a:cubicBezTo>
                  <a:pt x="1304" y="46079"/>
                  <a:pt x="8158" y="50371"/>
                  <a:pt x="15017" y="50371"/>
                </a:cubicBezTo>
                <a:cubicBezTo>
                  <a:pt x="21864" y="50371"/>
                  <a:pt x="28714" y="46095"/>
                  <a:pt x="29828" y="37537"/>
                </a:cubicBezTo>
                <a:cubicBezTo>
                  <a:pt x="30064" y="35713"/>
                  <a:pt x="29988" y="33878"/>
                  <a:pt x="29489" y="32075"/>
                </a:cubicBezTo>
                <a:cubicBezTo>
                  <a:pt x="29489" y="32075"/>
                  <a:pt x="28791" y="28712"/>
                  <a:pt x="26797" y="28712"/>
                </a:cubicBezTo>
                <a:cubicBezTo>
                  <a:pt x="26788" y="28712"/>
                  <a:pt x="26779" y="28712"/>
                  <a:pt x="26770" y="28713"/>
                </a:cubicBezTo>
                <a:cubicBezTo>
                  <a:pt x="26767" y="28713"/>
                  <a:pt x="26763" y="28713"/>
                  <a:pt x="26760" y="28713"/>
                </a:cubicBezTo>
                <a:cubicBezTo>
                  <a:pt x="26214" y="28713"/>
                  <a:pt x="25773" y="28002"/>
                  <a:pt x="25821" y="27122"/>
                </a:cubicBezTo>
                <a:cubicBezTo>
                  <a:pt x="25993" y="23910"/>
                  <a:pt x="26141" y="17538"/>
                  <a:pt x="24741" y="15294"/>
                </a:cubicBezTo>
                <a:cubicBezTo>
                  <a:pt x="23787" y="13759"/>
                  <a:pt x="22129" y="12943"/>
                  <a:pt x="21046" y="12943"/>
                </a:cubicBezTo>
                <a:cubicBezTo>
                  <a:pt x="20986" y="12943"/>
                  <a:pt x="20927" y="12946"/>
                  <a:pt x="20870" y="12951"/>
                </a:cubicBezTo>
                <a:cubicBezTo>
                  <a:pt x="20853" y="12952"/>
                  <a:pt x="20835" y="12953"/>
                  <a:pt x="20818" y="12953"/>
                </a:cubicBezTo>
                <a:cubicBezTo>
                  <a:pt x="20351" y="12953"/>
                  <a:pt x="19961" y="12369"/>
                  <a:pt x="19918" y="11614"/>
                </a:cubicBezTo>
                <a:cubicBezTo>
                  <a:pt x="19709" y="8034"/>
                  <a:pt x="18923" y="1148"/>
                  <a:pt x="15971" y="171"/>
                </a:cubicBezTo>
                <a:cubicBezTo>
                  <a:pt x="15669" y="57"/>
                  <a:pt x="15351" y="1"/>
                  <a:pt x="150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61"/>
          <p:cNvSpPr/>
          <p:nvPr/>
        </p:nvSpPr>
        <p:spPr>
          <a:xfrm>
            <a:off x="8346273" y="4112419"/>
            <a:ext cx="258145" cy="1222627"/>
          </a:xfrm>
          <a:custGeom>
            <a:rect b="b" l="l" r="r" t="t"/>
            <a:pathLst>
              <a:path extrusionOk="0" h="51653" w="10906">
                <a:moveTo>
                  <a:pt x="5689" y="0"/>
                </a:moveTo>
                <a:cubicBezTo>
                  <a:pt x="5311" y="0"/>
                  <a:pt x="5005" y="306"/>
                  <a:pt x="5005" y="684"/>
                </a:cubicBezTo>
                <a:lnTo>
                  <a:pt x="5005" y="9641"/>
                </a:lnTo>
                <a:lnTo>
                  <a:pt x="887" y="4890"/>
                </a:lnTo>
                <a:cubicBezTo>
                  <a:pt x="792" y="4786"/>
                  <a:pt x="663" y="4734"/>
                  <a:pt x="534" y="4734"/>
                </a:cubicBezTo>
                <a:cubicBezTo>
                  <a:pt x="422" y="4734"/>
                  <a:pt x="311" y="4773"/>
                  <a:pt x="221" y="4851"/>
                </a:cubicBezTo>
                <a:cubicBezTo>
                  <a:pt x="25" y="5020"/>
                  <a:pt x="0" y="5314"/>
                  <a:pt x="164" y="5516"/>
                </a:cubicBezTo>
                <a:lnTo>
                  <a:pt x="5005" y="11096"/>
                </a:lnTo>
                <a:lnTo>
                  <a:pt x="5005" y="21399"/>
                </a:lnTo>
                <a:lnTo>
                  <a:pt x="1156" y="16781"/>
                </a:lnTo>
                <a:cubicBezTo>
                  <a:pt x="1058" y="16653"/>
                  <a:pt x="909" y="16585"/>
                  <a:pt x="759" y="16585"/>
                </a:cubicBezTo>
                <a:cubicBezTo>
                  <a:pt x="647" y="16585"/>
                  <a:pt x="535" y="16622"/>
                  <a:pt x="442" y="16700"/>
                </a:cubicBezTo>
                <a:cubicBezTo>
                  <a:pt x="224" y="16881"/>
                  <a:pt x="203" y="17205"/>
                  <a:pt x="391" y="17416"/>
                </a:cubicBezTo>
                <a:lnTo>
                  <a:pt x="5005" y="22953"/>
                </a:lnTo>
                <a:lnTo>
                  <a:pt x="5005" y="50969"/>
                </a:lnTo>
                <a:cubicBezTo>
                  <a:pt x="5005" y="51347"/>
                  <a:pt x="5311" y="51652"/>
                  <a:pt x="5689" y="51652"/>
                </a:cubicBezTo>
                <a:cubicBezTo>
                  <a:pt x="6064" y="51652"/>
                  <a:pt x="6369" y="51347"/>
                  <a:pt x="6369" y="50969"/>
                </a:cubicBezTo>
                <a:lnTo>
                  <a:pt x="6369" y="21689"/>
                </a:lnTo>
                <a:lnTo>
                  <a:pt x="10730" y="16660"/>
                </a:lnTo>
                <a:cubicBezTo>
                  <a:pt x="10905" y="16461"/>
                  <a:pt x="10881" y="16158"/>
                  <a:pt x="10682" y="15986"/>
                </a:cubicBezTo>
                <a:cubicBezTo>
                  <a:pt x="10593" y="15908"/>
                  <a:pt x="10482" y="15869"/>
                  <a:pt x="10371" y="15869"/>
                </a:cubicBezTo>
                <a:cubicBezTo>
                  <a:pt x="10238" y="15869"/>
                  <a:pt x="10105" y="15925"/>
                  <a:pt x="10010" y="16034"/>
                </a:cubicBezTo>
                <a:lnTo>
                  <a:pt x="6372" y="20232"/>
                </a:lnTo>
                <a:lnTo>
                  <a:pt x="6372" y="11162"/>
                </a:lnTo>
                <a:lnTo>
                  <a:pt x="10733" y="6136"/>
                </a:lnTo>
                <a:cubicBezTo>
                  <a:pt x="10905" y="5937"/>
                  <a:pt x="10884" y="5634"/>
                  <a:pt x="10685" y="5462"/>
                </a:cubicBezTo>
                <a:cubicBezTo>
                  <a:pt x="10594" y="5384"/>
                  <a:pt x="10483" y="5345"/>
                  <a:pt x="10372" y="5345"/>
                </a:cubicBezTo>
                <a:cubicBezTo>
                  <a:pt x="10238" y="5345"/>
                  <a:pt x="10105" y="5401"/>
                  <a:pt x="10010" y="5510"/>
                </a:cubicBezTo>
                <a:lnTo>
                  <a:pt x="6372" y="9705"/>
                </a:lnTo>
                <a:lnTo>
                  <a:pt x="6372" y="684"/>
                </a:lnTo>
                <a:cubicBezTo>
                  <a:pt x="6372" y="306"/>
                  <a:pt x="6064" y="0"/>
                  <a:pt x="568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61"/>
          <p:cNvSpPr/>
          <p:nvPr/>
        </p:nvSpPr>
        <p:spPr>
          <a:xfrm>
            <a:off x="76660" y="3453301"/>
            <a:ext cx="1081101" cy="1399756"/>
          </a:xfrm>
          <a:custGeom>
            <a:rect b="b" l="l" r="r" t="t"/>
            <a:pathLst>
              <a:path extrusionOk="0" h="65570" w="50643">
                <a:moveTo>
                  <a:pt x="25739" y="0"/>
                </a:moveTo>
                <a:cubicBezTo>
                  <a:pt x="25667" y="0"/>
                  <a:pt x="25596" y="1"/>
                  <a:pt x="25524" y="2"/>
                </a:cubicBezTo>
                <a:cubicBezTo>
                  <a:pt x="16739" y="108"/>
                  <a:pt x="9629" y="6736"/>
                  <a:pt x="9590" y="14932"/>
                </a:cubicBezTo>
                <a:cubicBezTo>
                  <a:pt x="9587" y="15255"/>
                  <a:pt x="9596" y="15576"/>
                  <a:pt x="9617" y="15893"/>
                </a:cubicBezTo>
                <a:cubicBezTo>
                  <a:pt x="9901" y="20378"/>
                  <a:pt x="8519" y="24796"/>
                  <a:pt x="5613" y="28386"/>
                </a:cubicBezTo>
                <a:cubicBezTo>
                  <a:pt x="1930" y="32928"/>
                  <a:pt x="0" y="38765"/>
                  <a:pt x="759" y="45037"/>
                </a:cubicBezTo>
                <a:cubicBezTo>
                  <a:pt x="2044" y="55682"/>
                  <a:pt x="11153" y="64170"/>
                  <a:pt x="22612" y="65407"/>
                </a:cubicBezTo>
                <a:cubicBezTo>
                  <a:pt x="23621" y="65516"/>
                  <a:pt x="24620" y="65569"/>
                  <a:pt x="25606" y="65569"/>
                </a:cubicBezTo>
                <a:cubicBezTo>
                  <a:pt x="39363" y="65569"/>
                  <a:pt x="50550" y="55243"/>
                  <a:pt x="50615" y="42451"/>
                </a:cubicBezTo>
                <a:cubicBezTo>
                  <a:pt x="50642" y="36969"/>
                  <a:pt x="48622" y="31921"/>
                  <a:pt x="45220" y="27935"/>
                </a:cubicBezTo>
                <a:cubicBezTo>
                  <a:pt x="42550" y="24799"/>
                  <a:pt x="41240" y="20838"/>
                  <a:pt x="41772" y="16870"/>
                </a:cubicBezTo>
                <a:cubicBezTo>
                  <a:pt x="41872" y="16132"/>
                  <a:pt x="41912" y="15388"/>
                  <a:pt x="41893" y="14644"/>
                </a:cubicBezTo>
                <a:cubicBezTo>
                  <a:pt x="41689" y="6537"/>
                  <a:pt x="34447" y="0"/>
                  <a:pt x="25739"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61"/>
          <p:cNvSpPr/>
          <p:nvPr/>
        </p:nvSpPr>
        <p:spPr>
          <a:xfrm>
            <a:off x="404800" y="3991678"/>
            <a:ext cx="433141" cy="1320556"/>
          </a:xfrm>
          <a:custGeom>
            <a:rect b="b" l="l" r="r" t="t"/>
            <a:pathLst>
              <a:path extrusionOk="0" h="61860" w="20290">
                <a:moveTo>
                  <a:pt x="10419" y="1"/>
                </a:moveTo>
                <a:cubicBezTo>
                  <a:pt x="9684" y="1"/>
                  <a:pt x="9082" y="595"/>
                  <a:pt x="9079" y="1334"/>
                </a:cubicBezTo>
                <a:lnTo>
                  <a:pt x="8973" y="23985"/>
                </a:lnTo>
                <a:lnTo>
                  <a:pt x="2520" y="16237"/>
                </a:lnTo>
                <a:cubicBezTo>
                  <a:pt x="2255" y="15928"/>
                  <a:pt x="1879" y="15770"/>
                  <a:pt x="1502" y="15770"/>
                </a:cubicBezTo>
                <a:cubicBezTo>
                  <a:pt x="1199" y="15770"/>
                  <a:pt x="895" y="15872"/>
                  <a:pt x="645" y="16080"/>
                </a:cubicBezTo>
                <a:cubicBezTo>
                  <a:pt x="82" y="16549"/>
                  <a:pt x="1" y="17380"/>
                  <a:pt x="460" y="17952"/>
                </a:cubicBezTo>
                <a:lnTo>
                  <a:pt x="8952" y="28149"/>
                </a:lnTo>
                <a:lnTo>
                  <a:pt x="8801" y="60513"/>
                </a:lnTo>
                <a:cubicBezTo>
                  <a:pt x="8798" y="61254"/>
                  <a:pt x="9397" y="61856"/>
                  <a:pt x="10135" y="61859"/>
                </a:cubicBezTo>
                <a:cubicBezTo>
                  <a:pt x="10138" y="61859"/>
                  <a:pt x="10142" y="61859"/>
                  <a:pt x="10146" y="61859"/>
                </a:cubicBezTo>
                <a:cubicBezTo>
                  <a:pt x="10882" y="61859"/>
                  <a:pt x="11477" y="61263"/>
                  <a:pt x="11480" y="60529"/>
                </a:cubicBezTo>
                <a:lnTo>
                  <a:pt x="11683" y="17846"/>
                </a:lnTo>
                <a:cubicBezTo>
                  <a:pt x="11864" y="17752"/>
                  <a:pt x="12025" y="17616"/>
                  <a:pt x="12146" y="17453"/>
                </a:cubicBezTo>
                <a:lnTo>
                  <a:pt x="19854" y="6959"/>
                </a:lnTo>
                <a:cubicBezTo>
                  <a:pt x="20290" y="6364"/>
                  <a:pt x="20163" y="5526"/>
                  <a:pt x="19567" y="5087"/>
                </a:cubicBezTo>
                <a:cubicBezTo>
                  <a:pt x="19328" y="4912"/>
                  <a:pt x="19050" y="4827"/>
                  <a:pt x="18774" y="4827"/>
                </a:cubicBezTo>
                <a:cubicBezTo>
                  <a:pt x="18362" y="4827"/>
                  <a:pt x="17956" y="5016"/>
                  <a:pt x="17695" y="5375"/>
                </a:cubicBezTo>
                <a:lnTo>
                  <a:pt x="11701" y="13531"/>
                </a:lnTo>
                <a:lnTo>
                  <a:pt x="11759" y="1347"/>
                </a:lnTo>
                <a:cubicBezTo>
                  <a:pt x="11762" y="609"/>
                  <a:pt x="11166" y="4"/>
                  <a:pt x="10425" y="1"/>
                </a:cubicBezTo>
                <a:cubicBezTo>
                  <a:pt x="10423" y="1"/>
                  <a:pt x="10421" y="1"/>
                  <a:pt x="10419"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61"/>
          <p:cNvSpPr/>
          <p:nvPr/>
        </p:nvSpPr>
        <p:spPr>
          <a:xfrm>
            <a:off x="7705626" y="4667826"/>
            <a:ext cx="711558" cy="489052"/>
          </a:xfrm>
          <a:custGeom>
            <a:rect b="b" l="l" r="r" t="t"/>
            <a:pathLst>
              <a:path extrusionOk="0" h="27894" w="39145">
                <a:moveTo>
                  <a:pt x="16693" y="1"/>
                </a:moveTo>
                <a:cubicBezTo>
                  <a:pt x="16372" y="1"/>
                  <a:pt x="16051" y="15"/>
                  <a:pt x="15729" y="45"/>
                </a:cubicBezTo>
                <a:cubicBezTo>
                  <a:pt x="11229" y="453"/>
                  <a:pt x="7645" y="3628"/>
                  <a:pt x="6505" y="7738"/>
                </a:cubicBezTo>
                <a:cubicBezTo>
                  <a:pt x="6299" y="8488"/>
                  <a:pt x="5652" y="9032"/>
                  <a:pt x="4881" y="9108"/>
                </a:cubicBezTo>
                <a:cubicBezTo>
                  <a:pt x="4588" y="9138"/>
                  <a:pt x="4297" y="9193"/>
                  <a:pt x="4013" y="9268"/>
                </a:cubicBezTo>
                <a:cubicBezTo>
                  <a:pt x="1781" y="9873"/>
                  <a:pt x="151" y="11899"/>
                  <a:pt x="64" y="14213"/>
                </a:cubicBezTo>
                <a:cubicBezTo>
                  <a:pt x="0" y="15631"/>
                  <a:pt x="505" y="17019"/>
                  <a:pt x="1467" y="18068"/>
                </a:cubicBezTo>
                <a:cubicBezTo>
                  <a:pt x="2026" y="18679"/>
                  <a:pt x="2268" y="19508"/>
                  <a:pt x="2078" y="20315"/>
                </a:cubicBezTo>
                <a:cubicBezTo>
                  <a:pt x="1718" y="21824"/>
                  <a:pt x="1663" y="23394"/>
                  <a:pt x="1914" y="24927"/>
                </a:cubicBezTo>
                <a:cubicBezTo>
                  <a:pt x="2081" y="25952"/>
                  <a:pt x="2386" y="26950"/>
                  <a:pt x="2822" y="27894"/>
                </a:cubicBezTo>
                <a:lnTo>
                  <a:pt x="37357" y="27891"/>
                </a:lnTo>
                <a:cubicBezTo>
                  <a:pt x="38534" y="26001"/>
                  <a:pt x="39144" y="23745"/>
                  <a:pt x="38933" y="21392"/>
                </a:cubicBezTo>
                <a:cubicBezTo>
                  <a:pt x="38769" y="19565"/>
                  <a:pt x="38131" y="17811"/>
                  <a:pt x="37085" y="16305"/>
                </a:cubicBezTo>
                <a:cubicBezTo>
                  <a:pt x="36468" y="15413"/>
                  <a:pt x="36232" y="14309"/>
                  <a:pt x="36426" y="13242"/>
                </a:cubicBezTo>
                <a:cubicBezTo>
                  <a:pt x="36613" y="12199"/>
                  <a:pt x="36604" y="11125"/>
                  <a:pt x="36402" y="10085"/>
                </a:cubicBezTo>
                <a:cubicBezTo>
                  <a:pt x="35642" y="6114"/>
                  <a:pt x="32122" y="3172"/>
                  <a:pt x="28082" y="3123"/>
                </a:cubicBezTo>
                <a:cubicBezTo>
                  <a:pt x="28034" y="3122"/>
                  <a:pt x="27985" y="3122"/>
                  <a:pt x="27937" y="3122"/>
                </a:cubicBezTo>
                <a:cubicBezTo>
                  <a:pt x="27285" y="3122"/>
                  <a:pt x="26638" y="3198"/>
                  <a:pt x="26005" y="3347"/>
                </a:cubicBezTo>
                <a:cubicBezTo>
                  <a:pt x="25830" y="3387"/>
                  <a:pt x="25654" y="3407"/>
                  <a:pt x="25479" y="3407"/>
                </a:cubicBezTo>
                <a:cubicBezTo>
                  <a:pt x="24852" y="3407"/>
                  <a:pt x="24242" y="3157"/>
                  <a:pt x="23767" y="2727"/>
                </a:cubicBezTo>
                <a:cubicBezTo>
                  <a:pt x="21820" y="963"/>
                  <a:pt x="19296" y="1"/>
                  <a:pt x="16693"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61"/>
          <p:cNvSpPr/>
          <p:nvPr/>
        </p:nvSpPr>
        <p:spPr>
          <a:xfrm>
            <a:off x="885645" y="3888410"/>
            <a:ext cx="711615" cy="1192282"/>
          </a:xfrm>
          <a:custGeom>
            <a:rect b="b" l="l" r="r" t="t"/>
            <a:pathLst>
              <a:path extrusionOk="0" h="50371" w="30064">
                <a:moveTo>
                  <a:pt x="15034" y="1"/>
                </a:moveTo>
                <a:cubicBezTo>
                  <a:pt x="14716" y="1"/>
                  <a:pt x="14399" y="57"/>
                  <a:pt x="14096" y="171"/>
                </a:cubicBezTo>
                <a:cubicBezTo>
                  <a:pt x="11145" y="1148"/>
                  <a:pt x="10358" y="8034"/>
                  <a:pt x="10150" y="11614"/>
                </a:cubicBezTo>
                <a:cubicBezTo>
                  <a:pt x="10106" y="12369"/>
                  <a:pt x="9716" y="12953"/>
                  <a:pt x="9249" y="12953"/>
                </a:cubicBezTo>
                <a:cubicBezTo>
                  <a:pt x="9232" y="12953"/>
                  <a:pt x="9215" y="12952"/>
                  <a:pt x="9197" y="12951"/>
                </a:cubicBezTo>
                <a:cubicBezTo>
                  <a:pt x="9141" y="12946"/>
                  <a:pt x="9082" y="12943"/>
                  <a:pt x="9022" y="12943"/>
                </a:cubicBezTo>
                <a:cubicBezTo>
                  <a:pt x="7939" y="12943"/>
                  <a:pt x="6280" y="13762"/>
                  <a:pt x="5326" y="15294"/>
                </a:cubicBezTo>
                <a:cubicBezTo>
                  <a:pt x="3929" y="17538"/>
                  <a:pt x="4074" y="23910"/>
                  <a:pt x="4247" y="27122"/>
                </a:cubicBezTo>
                <a:cubicBezTo>
                  <a:pt x="4295" y="28002"/>
                  <a:pt x="3856" y="28713"/>
                  <a:pt x="3308" y="28713"/>
                </a:cubicBezTo>
                <a:cubicBezTo>
                  <a:pt x="3304" y="28713"/>
                  <a:pt x="3301" y="28713"/>
                  <a:pt x="3297" y="28713"/>
                </a:cubicBezTo>
                <a:cubicBezTo>
                  <a:pt x="3288" y="28712"/>
                  <a:pt x="3279" y="28712"/>
                  <a:pt x="3270" y="28712"/>
                </a:cubicBezTo>
                <a:cubicBezTo>
                  <a:pt x="1277" y="28712"/>
                  <a:pt x="578" y="32075"/>
                  <a:pt x="578" y="32075"/>
                </a:cubicBezTo>
                <a:cubicBezTo>
                  <a:pt x="82" y="33866"/>
                  <a:pt x="1" y="35689"/>
                  <a:pt x="228" y="37501"/>
                </a:cubicBezTo>
                <a:cubicBezTo>
                  <a:pt x="1304" y="46079"/>
                  <a:pt x="8158" y="50371"/>
                  <a:pt x="15017" y="50371"/>
                </a:cubicBezTo>
                <a:cubicBezTo>
                  <a:pt x="21864" y="50371"/>
                  <a:pt x="28714" y="46095"/>
                  <a:pt x="29828" y="37537"/>
                </a:cubicBezTo>
                <a:cubicBezTo>
                  <a:pt x="30064" y="35713"/>
                  <a:pt x="29988" y="33878"/>
                  <a:pt x="29489" y="32075"/>
                </a:cubicBezTo>
                <a:cubicBezTo>
                  <a:pt x="29489" y="32075"/>
                  <a:pt x="28791" y="28712"/>
                  <a:pt x="26797" y="28712"/>
                </a:cubicBezTo>
                <a:cubicBezTo>
                  <a:pt x="26788" y="28712"/>
                  <a:pt x="26779" y="28712"/>
                  <a:pt x="26770" y="28713"/>
                </a:cubicBezTo>
                <a:cubicBezTo>
                  <a:pt x="26767" y="28713"/>
                  <a:pt x="26763" y="28713"/>
                  <a:pt x="26760" y="28713"/>
                </a:cubicBezTo>
                <a:cubicBezTo>
                  <a:pt x="26214" y="28713"/>
                  <a:pt x="25773" y="28002"/>
                  <a:pt x="25821" y="27122"/>
                </a:cubicBezTo>
                <a:cubicBezTo>
                  <a:pt x="25993" y="23910"/>
                  <a:pt x="26141" y="17538"/>
                  <a:pt x="24741" y="15294"/>
                </a:cubicBezTo>
                <a:cubicBezTo>
                  <a:pt x="23787" y="13759"/>
                  <a:pt x="22129" y="12943"/>
                  <a:pt x="21046" y="12943"/>
                </a:cubicBezTo>
                <a:cubicBezTo>
                  <a:pt x="20986" y="12943"/>
                  <a:pt x="20927" y="12946"/>
                  <a:pt x="20870" y="12951"/>
                </a:cubicBezTo>
                <a:cubicBezTo>
                  <a:pt x="20853" y="12952"/>
                  <a:pt x="20835" y="12953"/>
                  <a:pt x="20818" y="12953"/>
                </a:cubicBezTo>
                <a:cubicBezTo>
                  <a:pt x="20351" y="12953"/>
                  <a:pt x="19961" y="12369"/>
                  <a:pt x="19918" y="11614"/>
                </a:cubicBezTo>
                <a:cubicBezTo>
                  <a:pt x="19709" y="8034"/>
                  <a:pt x="18923" y="1148"/>
                  <a:pt x="15971" y="171"/>
                </a:cubicBezTo>
                <a:cubicBezTo>
                  <a:pt x="15669" y="57"/>
                  <a:pt x="15351" y="1"/>
                  <a:pt x="150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61"/>
          <p:cNvSpPr/>
          <p:nvPr/>
        </p:nvSpPr>
        <p:spPr>
          <a:xfrm>
            <a:off x="1107273" y="4264819"/>
            <a:ext cx="258145" cy="1222627"/>
          </a:xfrm>
          <a:custGeom>
            <a:rect b="b" l="l" r="r" t="t"/>
            <a:pathLst>
              <a:path extrusionOk="0" h="51653" w="10906">
                <a:moveTo>
                  <a:pt x="5689" y="0"/>
                </a:moveTo>
                <a:cubicBezTo>
                  <a:pt x="5311" y="0"/>
                  <a:pt x="5005" y="306"/>
                  <a:pt x="5005" y="684"/>
                </a:cubicBezTo>
                <a:lnTo>
                  <a:pt x="5005" y="9641"/>
                </a:lnTo>
                <a:lnTo>
                  <a:pt x="887" y="4890"/>
                </a:lnTo>
                <a:cubicBezTo>
                  <a:pt x="792" y="4786"/>
                  <a:pt x="663" y="4734"/>
                  <a:pt x="534" y="4734"/>
                </a:cubicBezTo>
                <a:cubicBezTo>
                  <a:pt x="422" y="4734"/>
                  <a:pt x="311" y="4773"/>
                  <a:pt x="221" y="4851"/>
                </a:cubicBezTo>
                <a:cubicBezTo>
                  <a:pt x="25" y="5020"/>
                  <a:pt x="0" y="5314"/>
                  <a:pt x="164" y="5516"/>
                </a:cubicBezTo>
                <a:lnTo>
                  <a:pt x="5005" y="11096"/>
                </a:lnTo>
                <a:lnTo>
                  <a:pt x="5005" y="21399"/>
                </a:lnTo>
                <a:lnTo>
                  <a:pt x="1156" y="16781"/>
                </a:lnTo>
                <a:cubicBezTo>
                  <a:pt x="1058" y="16653"/>
                  <a:pt x="909" y="16585"/>
                  <a:pt x="759" y="16585"/>
                </a:cubicBezTo>
                <a:cubicBezTo>
                  <a:pt x="647" y="16585"/>
                  <a:pt x="535" y="16622"/>
                  <a:pt x="442" y="16700"/>
                </a:cubicBezTo>
                <a:cubicBezTo>
                  <a:pt x="224" y="16881"/>
                  <a:pt x="203" y="17205"/>
                  <a:pt x="391" y="17416"/>
                </a:cubicBezTo>
                <a:lnTo>
                  <a:pt x="5005" y="22953"/>
                </a:lnTo>
                <a:lnTo>
                  <a:pt x="5005" y="50969"/>
                </a:lnTo>
                <a:cubicBezTo>
                  <a:pt x="5005" y="51347"/>
                  <a:pt x="5311" y="51652"/>
                  <a:pt x="5689" y="51652"/>
                </a:cubicBezTo>
                <a:cubicBezTo>
                  <a:pt x="6064" y="51652"/>
                  <a:pt x="6369" y="51347"/>
                  <a:pt x="6369" y="50969"/>
                </a:cubicBezTo>
                <a:lnTo>
                  <a:pt x="6369" y="21689"/>
                </a:lnTo>
                <a:lnTo>
                  <a:pt x="10730" y="16660"/>
                </a:lnTo>
                <a:cubicBezTo>
                  <a:pt x="10905" y="16461"/>
                  <a:pt x="10881" y="16158"/>
                  <a:pt x="10682" y="15986"/>
                </a:cubicBezTo>
                <a:cubicBezTo>
                  <a:pt x="10593" y="15908"/>
                  <a:pt x="10482" y="15869"/>
                  <a:pt x="10371" y="15869"/>
                </a:cubicBezTo>
                <a:cubicBezTo>
                  <a:pt x="10238" y="15869"/>
                  <a:pt x="10105" y="15925"/>
                  <a:pt x="10010" y="16034"/>
                </a:cubicBezTo>
                <a:lnTo>
                  <a:pt x="6372" y="20232"/>
                </a:lnTo>
                <a:lnTo>
                  <a:pt x="6372" y="11162"/>
                </a:lnTo>
                <a:lnTo>
                  <a:pt x="10733" y="6136"/>
                </a:lnTo>
                <a:cubicBezTo>
                  <a:pt x="10905" y="5937"/>
                  <a:pt x="10884" y="5634"/>
                  <a:pt x="10685" y="5462"/>
                </a:cubicBezTo>
                <a:cubicBezTo>
                  <a:pt x="10594" y="5384"/>
                  <a:pt x="10483" y="5345"/>
                  <a:pt x="10372" y="5345"/>
                </a:cubicBezTo>
                <a:cubicBezTo>
                  <a:pt x="10238" y="5345"/>
                  <a:pt x="10105" y="5401"/>
                  <a:pt x="10010" y="5510"/>
                </a:cubicBezTo>
                <a:lnTo>
                  <a:pt x="6372" y="9705"/>
                </a:lnTo>
                <a:lnTo>
                  <a:pt x="6372" y="684"/>
                </a:lnTo>
                <a:cubicBezTo>
                  <a:pt x="6372" y="306"/>
                  <a:pt x="6064" y="0"/>
                  <a:pt x="568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7"/>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000">
                <a:solidFill>
                  <a:schemeClr val="lt1"/>
                </a:solidFill>
                <a:latin typeface="Montserrat"/>
                <a:ea typeface="Montserrat"/>
                <a:cs typeface="Montserrat"/>
                <a:sym typeface="Montserrat"/>
              </a:rPr>
              <a:t>CURRENT PROBLEMS</a:t>
            </a:r>
            <a:endParaRPr b="1" sz="10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00"/>
          </a:p>
        </p:txBody>
      </p:sp>
      <p:sp>
        <p:nvSpPr>
          <p:cNvPr id="219" name="Google Shape;219;p17"/>
          <p:cNvSpPr txBox="1"/>
          <p:nvPr/>
        </p:nvSpPr>
        <p:spPr>
          <a:xfrm flipH="1">
            <a:off x="1572000" y="1330950"/>
            <a:ext cx="5823600" cy="310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u="sng">
                <a:solidFill>
                  <a:schemeClr val="dk1"/>
                </a:solidFill>
                <a:latin typeface="EB Garamond"/>
                <a:ea typeface="EB Garamond"/>
                <a:cs typeface="EB Garamond"/>
                <a:sym typeface="EB Garamond"/>
              </a:rPr>
              <a:t>Problem Statement:</a:t>
            </a:r>
            <a:endParaRPr b="1" sz="1100" u="sng">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None/>
            </a:pPr>
            <a:r>
              <a:rPr lang="en" sz="1100">
                <a:solidFill>
                  <a:schemeClr val="dk1"/>
                </a:solidFill>
                <a:latin typeface="EB Garamond"/>
                <a:ea typeface="EB Garamond"/>
                <a:cs typeface="EB Garamond"/>
                <a:sym typeface="EB Garamond"/>
              </a:rPr>
              <a:t>We currently work with 2000 publishers across 10,000 websites and are observing 1 Million + ad impressions on a daily basis. As we grow at the current speed, we want to analyse our current customers by doing customer segmentation. This will help our marketing team to strategically target their marketing efforts towards our key customer segments, increase leads  and eventually increase revenue. We are currently working with Hadoop and using MapReduce for data processing. Query performance on Hadoop is time consuming and requires a lot of query modification.</a:t>
            </a:r>
            <a:r>
              <a:rPr lang="en">
                <a:solidFill>
                  <a:srgbClr val="222635"/>
                </a:solidFill>
              </a:rPr>
              <a:t> </a:t>
            </a:r>
            <a:endParaRPr>
              <a:solidFill>
                <a:srgbClr val="222635"/>
              </a:solidFill>
            </a:endParaRPr>
          </a:p>
          <a:p>
            <a:pPr indent="0" lvl="0" marL="0" rtl="0" algn="l">
              <a:lnSpc>
                <a:spcPct val="115000"/>
              </a:lnSpc>
              <a:spcBef>
                <a:spcPts val="0"/>
              </a:spcBef>
              <a:spcAft>
                <a:spcPts val="0"/>
              </a:spcAft>
              <a:buNone/>
            </a:pPr>
            <a:r>
              <a:t/>
            </a:r>
            <a:endParaRPr>
              <a:solidFill>
                <a:srgbClr val="222635"/>
              </a:solidFill>
            </a:endParaRPr>
          </a:p>
          <a:p>
            <a:pPr indent="0" lvl="0" marL="0" rtl="0" algn="l">
              <a:lnSpc>
                <a:spcPct val="115000"/>
              </a:lnSpc>
              <a:spcBef>
                <a:spcPts val="0"/>
              </a:spcBef>
              <a:spcAft>
                <a:spcPts val="0"/>
              </a:spcAft>
              <a:buNone/>
            </a:pPr>
            <a:r>
              <a:rPr lang="en" sz="1100">
                <a:solidFill>
                  <a:srgbClr val="222635"/>
                </a:solidFill>
                <a:latin typeface="EB Garamond"/>
                <a:ea typeface="EB Garamond"/>
                <a:cs typeface="EB Garamond"/>
                <a:sym typeface="EB Garamond"/>
              </a:rPr>
              <a:t>We have observed that in order to process 332 queries on 100TB of database, Hive needed 40 hours. It is crucial to improve performance of query while processing terabytes of data. </a:t>
            </a:r>
            <a:r>
              <a:rPr lang="en" sz="1100">
                <a:solidFill>
                  <a:schemeClr val="dk1"/>
                </a:solidFill>
                <a:latin typeface="EB Garamond"/>
                <a:ea typeface="EB Garamond"/>
                <a:cs typeface="EB Garamond"/>
                <a:sym typeface="EB Garamond"/>
              </a:rPr>
              <a:t>Using the existing technology, i</a:t>
            </a:r>
            <a:r>
              <a:rPr lang="en" sz="1100">
                <a:solidFill>
                  <a:srgbClr val="222635"/>
                </a:solidFill>
                <a:latin typeface="EB Garamond"/>
                <a:ea typeface="EB Garamond"/>
                <a:cs typeface="EB Garamond"/>
                <a:sym typeface="EB Garamond"/>
              </a:rPr>
              <a:t>t is also difficult to apply ML algorithms to</a:t>
            </a:r>
            <a:r>
              <a:rPr lang="en" sz="1100">
                <a:solidFill>
                  <a:schemeClr val="dk1"/>
                </a:solidFill>
                <a:latin typeface="EB Garamond"/>
                <a:ea typeface="EB Garamond"/>
                <a:cs typeface="EB Garamond"/>
                <a:sym typeface="EB Garamond"/>
              </a:rPr>
              <a:t> achieve customer segmentation analysis.</a:t>
            </a:r>
            <a:endParaRPr sz="1100">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None/>
            </a:pPr>
            <a:r>
              <a:rPr lang="en" sz="1100">
                <a:solidFill>
                  <a:schemeClr val="dk1"/>
                </a:solidFill>
                <a:latin typeface="EB Garamond"/>
                <a:ea typeface="EB Garamond"/>
                <a:cs typeface="EB Garamond"/>
                <a:sym typeface="EB Garamond"/>
              </a:rPr>
              <a:t>We need Apache Spark to do this. [1] </a:t>
            </a:r>
            <a:endParaRPr sz="1100">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Clr>
                <a:schemeClr val="dk1"/>
              </a:buClr>
              <a:buSzPts val="1100"/>
              <a:buFont typeface="Arial"/>
              <a:buNone/>
            </a:pPr>
            <a:r>
              <a:t/>
            </a:r>
            <a:endParaRPr b="1" sz="1100" u="sng">
              <a:solidFill>
                <a:schemeClr val="dk1"/>
              </a:solidFill>
              <a:latin typeface="EB Garamond"/>
              <a:ea typeface="EB Garamond"/>
              <a:cs typeface="EB Garamond"/>
              <a:sym typeface="EB Garamond"/>
            </a:endParaRPr>
          </a:p>
          <a:p>
            <a:pPr indent="0" lvl="0" marL="0" rtl="0" algn="l">
              <a:lnSpc>
                <a:spcPct val="115000"/>
              </a:lnSpc>
              <a:spcBef>
                <a:spcPts val="0"/>
              </a:spcBef>
              <a:spcAft>
                <a:spcPts val="1600"/>
              </a:spcAft>
              <a:buNone/>
            </a:pPr>
            <a:r>
              <a:t/>
            </a:r>
            <a:endParaRPr sz="1100">
              <a:solidFill>
                <a:schemeClr val="dk1"/>
              </a:solidFill>
              <a:latin typeface="EB Garamond"/>
              <a:ea typeface="EB Garamond"/>
              <a:cs typeface="EB Garamond"/>
              <a:sym typeface="EB Garamond"/>
            </a:endParaRPr>
          </a:p>
        </p:txBody>
      </p:sp>
      <p:grpSp>
        <p:nvGrpSpPr>
          <p:cNvPr id="220" name="Google Shape;220;p17"/>
          <p:cNvGrpSpPr/>
          <p:nvPr/>
        </p:nvGrpSpPr>
        <p:grpSpPr>
          <a:xfrm>
            <a:off x="7483797" y="3301954"/>
            <a:ext cx="927302" cy="2083860"/>
            <a:chOff x="2449930" y="2556776"/>
            <a:chExt cx="1339065" cy="3009185"/>
          </a:xfrm>
        </p:grpSpPr>
        <p:sp>
          <p:nvSpPr>
            <p:cNvPr id="221" name="Google Shape;221;p17"/>
            <p:cNvSpPr/>
            <p:nvPr/>
          </p:nvSpPr>
          <p:spPr>
            <a:xfrm>
              <a:off x="2449930" y="2556776"/>
              <a:ext cx="1339065" cy="2243750"/>
            </a:xfrm>
            <a:custGeom>
              <a:rect b="b" l="l" r="r" t="t"/>
              <a:pathLst>
                <a:path extrusionOk="0" h="105106" w="62727">
                  <a:moveTo>
                    <a:pt x="31083" y="0"/>
                  </a:moveTo>
                  <a:cubicBezTo>
                    <a:pt x="30660" y="0"/>
                    <a:pt x="30078" y="77"/>
                    <a:pt x="29410" y="366"/>
                  </a:cubicBezTo>
                  <a:cubicBezTo>
                    <a:pt x="23250" y="2407"/>
                    <a:pt x="21611" y="16772"/>
                    <a:pt x="21172" y="24241"/>
                  </a:cubicBezTo>
                  <a:cubicBezTo>
                    <a:pt x="21082" y="25817"/>
                    <a:pt x="20271" y="27035"/>
                    <a:pt x="19296" y="27035"/>
                  </a:cubicBezTo>
                  <a:cubicBezTo>
                    <a:pt x="19260" y="27035"/>
                    <a:pt x="19224" y="27033"/>
                    <a:pt x="19188" y="27030"/>
                  </a:cubicBezTo>
                  <a:cubicBezTo>
                    <a:pt x="19071" y="27019"/>
                    <a:pt x="18950" y="27014"/>
                    <a:pt x="18825" y="27014"/>
                  </a:cubicBezTo>
                  <a:cubicBezTo>
                    <a:pt x="16566" y="27014"/>
                    <a:pt x="13102" y="28718"/>
                    <a:pt x="11108" y="31917"/>
                  </a:cubicBezTo>
                  <a:cubicBezTo>
                    <a:pt x="8196" y="36601"/>
                    <a:pt x="8495" y="49895"/>
                    <a:pt x="8858" y="56599"/>
                  </a:cubicBezTo>
                  <a:cubicBezTo>
                    <a:pt x="8957" y="58430"/>
                    <a:pt x="8037" y="59917"/>
                    <a:pt x="6895" y="59917"/>
                  </a:cubicBezTo>
                  <a:cubicBezTo>
                    <a:pt x="6888" y="59917"/>
                    <a:pt x="6881" y="59917"/>
                    <a:pt x="6874" y="59917"/>
                  </a:cubicBezTo>
                  <a:cubicBezTo>
                    <a:pt x="6854" y="59917"/>
                    <a:pt x="6835" y="59916"/>
                    <a:pt x="6815" y="59916"/>
                  </a:cubicBezTo>
                  <a:cubicBezTo>
                    <a:pt x="2657" y="59916"/>
                    <a:pt x="1204" y="66933"/>
                    <a:pt x="1204" y="66933"/>
                  </a:cubicBezTo>
                  <a:cubicBezTo>
                    <a:pt x="170" y="70668"/>
                    <a:pt x="0" y="74469"/>
                    <a:pt x="472" y="78249"/>
                  </a:cubicBezTo>
                  <a:cubicBezTo>
                    <a:pt x="2716" y="96150"/>
                    <a:pt x="17018" y="105106"/>
                    <a:pt x="31329" y="105106"/>
                  </a:cubicBezTo>
                  <a:cubicBezTo>
                    <a:pt x="45614" y="105106"/>
                    <a:pt x="59909" y="96183"/>
                    <a:pt x="62231" y="78325"/>
                  </a:cubicBezTo>
                  <a:cubicBezTo>
                    <a:pt x="62727" y="74520"/>
                    <a:pt x="62566" y="70692"/>
                    <a:pt x="61526" y="66933"/>
                  </a:cubicBezTo>
                  <a:cubicBezTo>
                    <a:pt x="61526" y="66933"/>
                    <a:pt x="60070" y="59916"/>
                    <a:pt x="55912" y="59916"/>
                  </a:cubicBezTo>
                  <a:cubicBezTo>
                    <a:pt x="55892" y="59916"/>
                    <a:pt x="55872" y="59917"/>
                    <a:pt x="55853" y="59917"/>
                  </a:cubicBezTo>
                  <a:cubicBezTo>
                    <a:pt x="55846" y="59917"/>
                    <a:pt x="55839" y="59917"/>
                    <a:pt x="55832" y="59917"/>
                  </a:cubicBezTo>
                  <a:cubicBezTo>
                    <a:pt x="54689" y="59917"/>
                    <a:pt x="53770" y="58430"/>
                    <a:pt x="53869" y="56599"/>
                  </a:cubicBezTo>
                  <a:cubicBezTo>
                    <a:pt x="54232" y="49895"/>
                    <a:pt x="54534" y="36601"/>
                    <a:pt x="51619" y="31917"/>
                  </a:cubicBezTo>
                  <a:cubicBezTo>
                    <a:pt x="49627" y="28718"/>
                    <a:pt x="46161" y="27014"/>
                    <a:pt x="43904" y="27014"/>
                  </a:cubicBezTo>
                  <a:cubicBezTo>
                    <a:pt x="43780" y="27014"/>
                    <a:pt x="43659" y="27019"/>
                    <a:pt x="43542" y="27030"/>
                  </a:cubicBezTo>
                  <a:cubicBezTo>
                    <a:pt x="43505" y="27033"/>
                    <a:pt x="43470" y="27035"/>
                    <a:pt x="43434" y="27035"/>
                  </a:cubicBezTo>
                  <a:cubicBezTo>
                    <a:pt x="42459" y="27035"/>
                    <a:pt x="41648" y="25817"/>
                    <a:pt x="41555" y="24241"/>
                  </a:cubicBezTo>
                  <a:cubicBezTo>
                    <a:pt x="41119" y="16772"/>
                    <a:pt x="39480" y="2407"/>
                    <a:pt x="33317" y="366"/>
                  </a:cubicBezTo>
                  <a:cubicBezTo>
                    <a:pt x="32649" y="77"/>
                    <a:pt x="32066" y="0"/>
                    <a:pt x="31644" y="0"/>
                  </a:cubicBezTo>
                  <a:cubicBezTo>
                    <a:pt x="31540" y="0"/>
                    <a:pt x="31447" y="5"/>
                    <a:pt x="31363" y="12"/>
                  </a:cubicBezTo>
                  <a:cubicBezTo>
                    <a:pt x="31280" y="5"/>
                    <a:pt x="31186" y="0"/>
                    <a:pt x="31083" y="0"/>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7"/>
            <p:cNvSpPr/>
            <p:nvPr/>
          </p:nvSpPr>
          <p:spPr>
            <a:xfrm>
              <a:off x="2876464" y="3265233"/>
              <a:ext cx="475943" cy="2300727"/>
            </a:xfrm>
            <a:custGeom>
              <a:rect b="b" l="l" r="r" t="t"/>
              <a:pathLst>
                <a:path extrusionOk="0" h="107775" w="22295">
                  <a:moveTo>
                    <a:pt x="11420" y="1"/>
                  </a:moveTo>
                  <a:cubicBezTo>
                    <a:pt x="10633" y="1"/>
                    <a:pt x="9998" y="639"/>
                    <a:pt x="9998" y="1425"/>
                  </a:cubicBezTo>
                  <a:lnTo>
                    <a:pt x="9998" y="44649"/>
                  </a:lnTo>
                  <a:lnTo>
                    <a:pt x="1966" y="35011"/>
                  </a:lnTo>
                  <a:cubicBezTo>
                    <a:pt x="1760" y="34764"/>
                    <a:pt x="1464" y="34636"/>
                    <a:pt x="1167" y="34636"/>
                  </a:cubicBezTo>
                  <a:cubicBezTo>
                    <a:pt x="933" y="34636"/>
                    <a:pt x="697" y="34715"/>
                    <a:pt x="503" y="34878"/>
                  </a:cubicBezTo>
                  <a:cubicBezTo>
                    <a:pt x="61" y="35244"/>
                    <a:pt x="1" y="35900"/>
                    <a:pt x="370" y="36342"/>
                  </a:cubicBezTo>
                  <a:lnTo>
                    <a:pt x="9998" y="47894"/>
                  </a:lnTo>
                  <a:lnTo>
                    <a:pt x="9998" y="106350"/>
                  </a:lnTo>
                  <a:cubicBezTo>
                    <a:pt x="9998" y="107136"/>
                    <a:pt x="10633" y="107774"/>
                    <a:pt x="11420" y="107774"/>
                  </a:cubicBezTo>
                  <a:cubicBezTo>
                    <a:pt x="12206" y="107774"/>
                    <a:pt x="12844" y="107136"/>
                    <a:pt x="12844" y="106350"/>
                  </a:cubicBezTo>
                  <a:lnTo>
                    <a:pt x="12844" y="34905"/>
                  </a:lnTo>
                  <a:lnTo>
                    <a:pt x="21944" y="24414"/>
                  </a:lnTo>
                  <a:cubicBezTo>
                    <a:pt x="22294" y="23997"/>
                    <a:pt x="22246" y="23377"/>
                    <a:pt x="21835" y="23020"/>
                  </a:cubicBezTo>
                  <a:cubicBezTo>
                    <a:pt x="21646" y="22857"/>
                    <a:pt x="21414" y="22776"/>
                    <a:pt x="21183" y="22776"/>
                  </a:cubicBezTo>
                  <a:cubicBezTo>
                    <a:pt x="20909" y="22776"/>
                    <a:pt x="20637" y="22889"/>
                    <a:pt x="20441" y="23108"/>
                  </a:cubicBezTo>
                  <a:lnTo>
                    <a:pt x="20441" y="23111"/>
                  </a:lnTo>
                  <a:lnTo>
                    <a:pt x="12844" y="31866"/>
                  </a:lnTo>
                  <a:lnTo>
                    <a:pt x="12844" y="19413"/>
                  </a:lnTo>
                  <a:lnTo>
                    <a:pt x="21944" y="8922"/>
                  </a:lnTo>
                  <a:cubicBezTo>
                    <a:pt x="22294" y="8505"/>
                    <a:pt x="22246" y="7885"/>
                    <a:pt x="21835" y="7528"/>
                  </a:cubicBezTo>
                  <a:cubicBezTo>
                    <a:pt x="21646" y="7364"/>
                    <a:pt x="21414" y="7284"/>
                    <a:pt x="21183" y="7284"/>
                  </a:cubicBezTo>
                  <a:cubicBezTo>
                    <a:pt x="20909" y="7284"/>
                    <a:pt x="20637" y="7396"/>
                    <a:pt x="20441" y="7615"/>
                  </a:cubicBezTo>
                  <a:lnTo>
                    <a:pt x="12844" y="16373"/>
                  </a:lnTo>
                  <a:lnTo>
                    <a:pt x="12844" y="1425"/>
                  </a:lnTo>
                  <a:cubicBezTo>
                    <a:pt x="12844" y="639"/>
                    <a:pt x="12206" y="1"/>
                    <a:pt x="11420"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7"/>
          <p:cNvGrpSpPr/>
          <p:nvPr/>
        </p:nvGrpSpPr>
        <p:grpSpPr>
          <a:xfrm>
            <a:off x="7969998" y="3597557"/>
            <a:ext cx="1282408" cy="1701863"/>
            <a:chOff x="1231043" y="3326737"/>
            <a:chExt cx="1851853" cy="2457564"/>
          </a:xfrm>
        </p:grpSpPr>
        <p:sp>
          <p:nvSpPr>
            <p:cNvPr id="224" name="Google Shape;224;p17"/>
            <p:cNvSpPr/>
            <p:nvPr/>
          </p:nvSpPr>
          <p:spPr>
            <a:xfrm>
              <a:off x="1231043" y="3326737"/>
              <a:ext cx="1851853" cy="1904112"/>
            </a:xfrm>
            <a:custGeom>
              <a:rect b="b" l="l" r="r" t="t"/>
              <a:pathLst>
                <a:path extrusionOk="0" h="89196" w="86748">
                  <a:moveTo>
                    <a:pt x="43054" y="1"/>
                  </a:moveTo>
                  <a:cubicBezTo>
                    <a:pt x="42402" y="1"/>
                    <a:pt x="41751" y="88"/>
                    <a:pt x="41123" y="262"/>
                  </a:cubicBezTo>
                  <a:cubicBezTo>
                    <a:pt x="34016" y="1728"/>
                    <a:pt x="32123" y="12041"/>
                    <a:pt x="31621" y="17405"/>
                  </a:cubicBezTo>
                  <a:cubicBezTo>
                    <a:pt x="31513" y="18538"/>
                    <a:pt x="30574" y="19411"/>
                    <a:pt x="29452" y="19411"/>
                  </a:cubicBezTo>
                  <a:cubicBezTo>
                    <a:pt x="29411" y="19411"/>
                    <a:pt x="29370" y="19410"/>
                    <a:pt x="29329" y="19407"/>
                  </a:cubicBezTo>
                  <a:cubicBezTo>
                    <a:pt x="29192" y="19400"/>
                    <a:pt x="29051" y="19396"/>
                    <a:pt x="28905" y="19396"/>
                  </a:cubicBezTo>
                  <a:cubicBezTo>
                    <a:pt x="26301" y="19396"/>
                    <a:pt x="22308" y="20621"/>
                    <a:pt x="20011" y="22918"/>
                  </a:cubicBezTo>
                  <a:cubicBezTo>
                    <a:pt x="16648" y="26278"/>
                    <a:pt x="16996" y="35825"/>
                    <a:pt x="17414" y="40637"/>
                  </a:cubicBezTo>
                  <a:cubicBezTo>
                    <a:pt x="17531" y="41954"/>
                    <a:pt x="16467" y="43020"/>
                    <a:pt x="15150" y="43020"/>
                  </a:cubicBezTo>
                  <a:cubicBezTo>
                    <a:pt x="15142" y="43020"/>
                    <a:pt x="15135" y="43020"/>
                    <a:pt x="15127" y="43020"/>
                  </a:cubicBezTo>
                  <a:cubicBezTo>
                    <a:pt x="15104" y="43020"/>
                    <a:pt x="15081" y="43019"/>
                    <a:pt x="15059" y="43019"/>
                  </a:cubicBezTo>
                  <a:cubicBezTo>
                    <a:pt x="10264" y="43019"/>
                    <a:pt x="8583" y="48058"/>
                    <a:pt x="8583" y="48058"/>
                  </a:cubicBezTo>
                  <a:cubicBezTo>
                    <a:pt x="1" y="67367"/>
                    <a:pt x="37751" y="86679"/>
                    <a:pt x="42399" y="88968"/>
                  </a:cubicBezTo>
                  <a:cubicBezTo>
                    <a:pt x="42704" y="89116"/>
                    <a:pt x="43037" y="89195"/>
                    <a:pt x="43376" y="89195"/>
                  </a:cubicBezTo>
                  <a:cubicBezTo>
                    <a:pt x="43714" y="89195"/>
                    <a:pt x="44047" y="89116"/>
                    <a:pt x="44349" y="88968"/>
                  </a:cubicBezTo>
                  <a:cubicBezTo>
                    <a:pt x="48998" y="86679"/>
                    <a:pt x="86748" y="67367"/>
                    <a:pt x="78165" y="48058"/>
                  </a:cubicBezTo>
                  <a:cubicBezTo>
                    <a:pt x="78165" y="48058"/>
                    <a:pt x="76488" y="43019"/>
                    <a:pt x="71693" y="43019"/>
                  </a:cubicBezTo>
                  <a:cubicBezTo>
                    <a:pt x="71670" y="43019"/>
                    <a:pt x="71647" y="43020"/>
                    <a:pt x="71624" y="43020"/>
                  </a:cubicBezTo>
                  <a:cubicBezTo>
                    <a:pt x="71617" y="43020"/>
                    <a:pt x="71609" y="43020"/>
                    <a:pt x="71602" y="43020"/>
                  </a:cubicBezTo>
                  <a:cubicBezTo>
                    <a:pt x="70282" y="43020"/>
                    <a:pt x="69224" y="41954"/>
                    <a:pt x="69335" y="40637"/>
                  </a:cubicBezTo>
                  <a:cubicBezTo>
                    <a:pt x="69755" y="35825"/>
                    <a:pt x="70103" y="26278"/>
                    <a:pt x="66740" y="22918"/>
                  </a:cubicBezTo>
                  <a:cubicBezTo>
                    <a:pt x="64443" y="20621"/>
                    <a:pt x="60448" y="19396"/>
                    <a:pt x="57843" y="19396"/>
                  </a:cubicBezTo>
                  <a:cubicBezTo>
                    <a:pt x="57697" y="19396"/>
                    <a:pt x="57556" y="19400"/>
                    <a:pt x="57420" y="19407"/>
                  </a:cubicBezTo>
                  <a:cubicBezTo>
                    <a:pt x="57379" y="19410"/>
                    <a:pt x="57338" y="19411"/>
                    <a:pt x="57297" y="19411"/>
                  </a:cubicBezTo>
                  <a:cubicBezTo>
                    <a:pt x="56174" y="19411"/>
                    <a:pt x="55236" y="18535"/>
                    <a:pt x="55130" y="17405"/>
                  </a:cubicBezTo>
                  <a:cubicBezTo>
                    <a:pt x="54625" y="12041"/>
                    <a:pt x="52735" y="1728"/>
                    <a:pt x="45629" y="262"/>
                  </a:cubicBezTo>
                  <a:cubicBezTo>
                    <a:pt x="44997" y="88"/>
                    <a:pt x="44348" y="1"/>
                    <a:pt x="43697" y="1"/>
                  </a:cubicBezTo>
                  <a:cubicBezTo>
                    <a:pt x="43590" y="1"/>
                    <a:pt x="43483" y="3"/>
                    <a:pt x="43376" y="8"/>
                  </a:cubicBezTo>
                  <a:cubicBezTo>
                    <a:pt x="43269" y="3"/>
                    <a:pt x="43162" y="1"/>
                    <a:pt x="43054" y="1"/>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7"/>
            <p:cNvSpPr/>
            <p:nvPr/>
          </p:nvSpPr>
          <p:spPr>
            <a:xfrm>
              <a:off x="1899813" y="3980288"/>
              <a:ext cx="541266" cy="1804013"/>
            </a:xfrm>
            <a:custGeom>
              <a:rect b="b" l="l" r="r" t="t"/>
              <a:pathLst>
                <a:path extrusionOk="0" h="84507" w="25355">
                  <a:moveTo>
                    <a:pt x="12681" y="1"/>
                  </a:moveTo>
                  <a:cubicBezTo>
                    <a:pt x="12064" y="1"/>
                    <a:pt x="11565" y="500"/>
                    <a:pt x="11565" y="1117"/>
                  </a:cubicBezTo>
                  <a:lnTo>
                    <a:pt x="11565" y="34600"/>
                  </a:lnTo>
                  <a:lnTo>
                    <a:pt x="2111" y="23256"/>
                  </a:lnTo>
                  <a:cubicBezTo>
                    <a:pt x="1890" y="22990"/>
                    <a:pt x="1571" y="22854"/>
                    <a:pt x="1251" y="22854"/>
                  </a:cubicBezTo>
                  <a:cubicBezTo>
                    <a:pt x="999" y="22854"/>
                    <a:pt x="746" y="22938"/>
                    <a:pt x="539" y="23111"/>
                  </a:cubicBezTo>
                  <a:cubicBezTo>
                    <a:pt x="64" y="23507"/>
                    <a:pt x="1" y="24212"/>
                    <a:pt x="397" y="24687"/>
                  </a:cubicBezTo>
                  <a:lnTo>
                    <a:pt x="11565" y="38087"/>
                  </a:lnTo>
                  <a:lnTo>
                    <a:pt x="11565" y="83391"/>
                  </a:lnTo>
                  <a:cubicBezTo>
                    <a:pt x="11565" y="84008"/>
                    <a:pt x="12064" y="84507"/>
                    <a:pt x="12681" y="84507"/>
                  </a:cubicBezTo>
                  <a:cubicBezTo>
                    <a:pt x="13295" y="84507"/>
                    <a:pt x="13797" y="84008"/>
                    <a:pt x="13797" y="83391"/>
                  </a:cubicBezTo>
                  <a:lnTo>
                    <a:pt x="13797" y="28419"/>
                  </a:lnTo>
                  <a:lnTo>
                    <a:pt x="24950" y="15560"/>
                  </a:lnTo>
                  <a:cubicBezTo>
                    <a:pt x="25355" y="15094"/>
                    <a:pt x="25303" y="14390"/>
                    <a:pt x="24838" y="13984"/>
                  </a:cubicBezTo>
                  <a:cubicBezTo>
                    <a:pt x="24627" y="13801"/>
                    <a:pt x="24367" y="13711"/>
                    <a:pt x="24109" y="13711"/>
                  </a:cubicBezTo>
                  <a:cubicBezTo>
                    <a:pt x="23796" y="13711"/>
                    <a:pt x="23485" y="13843"/>
                    <a:pt x="23265" y="14099"/>
                  </a:cubicBezTo>
                  <a:lnTo>
                    <a:pt x="13797" y="25013"/>
                  </a:lnTo>
                  <a:lnTo>
                    <a:pt x="13797" y="1117"/>
                  </a:lnTo>
                  <a:cubicBezTo>
                    <a:pt x="13797" y="500"/>
                    <a:pt x="13298" y="1"/>
                    <a:pt x="12681"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 name="Google Shape;226;p17"/>
          <p:cNvSpPr txBox="1"/>
          <p:nvPr/>
        </p:nvSpPr>
        <p:spPr>
          <a:xfrm>
            <a:off x="437750" y="4585425"/>
            <a:ext cx="6558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sz="800">
              <a:solidFill>
                <a:schemeClr val="dk1"/>
              </a:solidFill>
            </a:endParaRPr>
          </a:p>
          <a:p>
            <a:pPr indent="0" lvl="0" marL="0" rtl="0" algn="l">
              <a:spcBef>
                <a:spcPts val="0"/>
              </a:spcBef>
              <a:spcAft>
                <a:spcPts val="0"/>
              </a:spcAft>
              <a:buNone/>
            </a:pPr>
            <a:r>
              <a:rPr lang="en" sz="800">
                <a:solidFill>
                  <a:schemeClr val="dk1"/>
                </a:solidFill>
                <a:latin typeface="EB Garamond"/>
                <a:ea typeface="EB Garamond"/>
                <a:cs typeface="EB Garamond"/>
                <a:sym typeface="EB Garamond"/>
              </a:rPr>
              <a:t>[1]</a:t>
            </a:r>
            <a:r>
              <a:rPr lang="en" sz="800">
                <a:solidFill>
                  <a:schemeClr val="dk1"/>
                </a:solidFill>
              </a:rPr>
              <a:t> </a:t>
            </a:r>
            <a:r>
              <a:rPr lang="en" sz="800">
                <a:solidFill>
                  <a:schemeClr val="dk1"/>
                </a:solidFill>
                <a:latin typeface="EB Garamond"/>
                <a:ea typeface="EB Garamond"/>
                <a:cs typeface="EB Garamond"/>
                <a:sym typeface="EB Garamond"/>
              </a:rPr>
              <a:t>ProjectPro. (2022, April 6). </a:t>
            </a:r>
            <a:r>
              <a:rPr i="1" lang="en" sz="800">
                <a:solidFill>
                  <a:schemeClr val="dk1"/>
                </a:solidFill>
                <a:latin typeface="EB Garamond"/>
                <a:ea typeface="EB Garamond"/>
                <a:cs typeface="EB Garamond"/>
                <a:sym typeface="EB Garamond"/>
              </a:rPr>
              <a:t>Hadoop vs. Spark: Not Mutually Exclusive but Better Together</a:t>
            </a:r>
            <a:r>
              <a:rPr lang="en" sz="800">
                <a:solidFill>
                  <a:schemeClr val="dk1"/>
                </a:solidFill>
                <a:latin typeface="EB Garamond"/>
                <a:ea typeface="EB Garamond"/>
                <a:cs typeface="EB Garamond"/>
                <a:sym typeface="EB Garamond"/>
              </a:rPr>
              <a:t>. Retrieved from projectpro.io: https://www.projectpro.io/article/hadoop-vs-spark-not-mutually-exclusive-but-better-together/235</a:t>
            </a:r>
            <a:endParaRPr sz="8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Clr>
                <a:schemeClr val="dk1"/>
              </a:buClr>
              <a:buSzPts val="1100"/>
              <a:buFont typeface="Arial"/>
              <a:buNone/>
            </a:pPr>
            <a:r>
              <a:t/>
            </a:r>
            <a:endParaRPr sz="800">
              <a:solidFill>
                <a:schemeClr val="dk1"/>
              </a:solidFill>
            </a:endParaRPr>
          </a:p>
        </p:txBody>
      </p:sp>
      <p:sp>
        <p:nvSpPr>
          <p:cNvPr id="227" name="Google Shape;227;p17"/>
          <p:cNvSpPr txBox="1"/>
          <p:nvPr/>
        </p:nvSpPr>
        <p:spPr>
          <a:xfrm>
            <a:off x="220500" y="3048222"/>
            <a:ext cx="3345300" cy="8898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chemeClr val="dk1"/>
              </a:buClr>
              <a:buSzPts val="1100"/>
              <a:buFont typeface="EB Garamond"/>
              <a:buChar char="-"/>
            </a:pPr>
            <a:r>
              <a:t/>
            </a:r>
            <a:endParaRPr sz="1100">
              <a:solidFill>
                <a:schemeClr val="dk1"/>
              </a:solidFill>
              <a:latin typeface="EB Garamond ExtraBold"/>
              <a:ea typeface="EB Garamond ExtraBold"/>
              <a:cs typeface="EB Garamond ExtraBold"/>
              <a:sym typeface="EB Garamond ExtraBold"/>
            </a:endParaRPr>
          </a:p>
          <a:p>
            <a:pPr indent="0" lvl="0" marL="0" rtl="0" algn="l">
              <a:spcBef>
                <a:spcPts val="2300"/>
              </a:spcBef>
              <a:spcAft>
                <a:spcPts val="0"/>
              </a:spcAft>
              <a:buNone/>
            </a:pPr>
            <a:r>
              <a:t/>
            </a:r>
            <a:endParaRPr>
              <a:latin typeface="EB Garamond"/>
              <a:ea typeface="EB Garamond"/>
              <a:cs typeface="EB Garamond"/>
              <a:sym typeface="EB Garamond"/>
            </a:endParaRPr>
          </a:p>
        </p:txBody>
      </p:sp>
      <p:sp>
        <p:nvSpPr>
          <p:cNvPr id="228" name="Google Shape;228;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38" name="Shape 1338"/>
        <p:cNvGrpSpPr/>
        <p:nvPr/>
      </p:nvGrpSpPr>
      <p:grpSpPr>
        <a:xfrm>
          <a:off x="0" y="0"/>
          <a:ext cx="0" cy="0"/>
          <a:chOff x="0" y="0"/>
          <a:chExt cx="0" cy="0"/>
        </a:xfrm>
      </p:grpSpPr>
      <p:sp>
        <p:nvSpPr>
          <p:cNvPr id="1339" name="Google Shape;1339;p62"/>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Risks  &amp; Mitigation</a:t>
            </a:r>
            <a:endParaRPr/>
          </a:p>
        </p:txBody>
      </p:sp>
      <p:sp>
        <p:nvSpPr>
          <p:cNvPr id="1340" name="Google Shape;1340;p62"/>
          <p:cNvSpPr txBox="1"/>
          <p:nvPr/>
        </p:nvSpPr>
        <p:spPr>
          <a:xfrm>
            <a:off x="644900" y="1034100"/>
            <a:ext cx="73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EB Garamond"/>
                <a:ea typeface="EB Garamond"/>
                <a:cs typeface="EB Garamond"/>
                <a:sym typeface="EB Garamond"/>
              </a:rPr>
              <a:t>Business Risks involved with Apache Spark</a:t>
            </a:r>
            <a:endParaRPr b="1">
              <a:latin typeface="EB Garamond"/>
              <a:ea typeface="EB Garamond"/>
              <a:cs typeface="EB Garamond"/>
              <a:sym typeface="EB Garamond"/>
            </a:endParaRPr>
          </a:p>
        </p:txBody>
      </p:sp>
      <p:graphicFrame>
        <p:nvGraphicFramePr>
          <p:cNvPr id="1341" name="Google Shape;1341;p62"/>
          <p:cNvGraphicFramePr/>
          <p:nvPr/>
        </p:nvGraphicFramePr>
        <p:xfrm>
          <a:off x="681150" y="1540450"/>
          <a:ext cx="3000000" cy="3000000"/>
        </p:xfrm>
        <a:graphic>
          <a:graphicData uri="http://schemas.openxmlformats.org/drawingml/2006/table">
            <a:tbl>
              <a:tblPr>
                <a:noFill/>
                <a:tableStyleId>{8C577D0D-909D-4F2A-B3C5-32B6E3C17CE5}</a:tableStyleId>
              </a:tblPr>
              <a:tblGrid>
                <a:gridCol w="751950"/>
                <a:gridCol w="2384600"/>
                <a:gridCol w="2447800"/>
                <a:gridCol w="2551275"/>
              </a:tblGrid>
              <a:tr h="518450">
                <a:tc>
                  <a:txBody>
                    <a:bodyPr/>
                    <a:lstStyle/>
                    <a:p>
                      <a:pPr indent="0" lvl="0" marL="0" rtl="0" algn="ctr">
                        <a:spcBef>
                          <a:spcPts val="0"/>
                        </a:spcBef>
                        <a:spcAft>
                          <a:spcPts val="0"/>
                        </a:spcAft>
                        <a:buNone/>
                      </a:pPr>
                      <a:r>
                        <a:rPr b="1" lang="en" sz="1200">
                          <a:latin typeface="EB Garamond"/>
                          <a:ea typeface="EB Garamond"/>
                          <a:cs typeface="EB Garamond"/>
                          <a:sym typeface="EB Garamond"/>
                        </a:rPr>
                        <a:t>Priority</a:t>
                      </a:r>
                      <a:endParaRPr b="1" sz="12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EB Garamond"/>
                          <a:ea typeface="EB Garamond"/>
                          <a:cs typeface="EB Garamond"/>
                          <a:sym typeface="EB Garamond"/>
                        </a:rPr>
                        <a:t>  Risks</a:t>
                      </a:r>
                      <a:endParaRPr b="1" sz="12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EB Garamond"/>
                          <a:ea typeface="EB Garamond"/>
                          <a:cs typeface="EB Garamond"/>
                          <a:sym typeface="EB Garamond"/>
                        </a:rPr>
                        <a:t>Risk Level Impact</a:t>
                      </a:r>
                      <a:endParaRPr b="1" sz="12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EB Garamond"/>
                          <a:ea typeface="EB Garamond"/>
                          <a:cs typeface="EB Garamond"/>
                          <a:sym typeface="EB Garamond"/>
                        </a:rPr>
                        <a:t>Mitigation</a:t>
                      </a:r>
                      <a:endParaRPr b="1" sz="12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r>
              <a:tr h="405250">
                <a:tc>
                  <a:txBody>
                    <a:bodyPr/>
                    <a:lstStyle/>
                    <a:p>
                      <a:pPr indent="0" lvl="0" marL="0" rtl="0" algn="l">
                        <a:spcBef>
                          <a:spcPts val="0"/>
                        </a:spcBef>
                        <a:spcAft>
                          <a:spcPts val="0"/>
                        </a:spcAft>
                        <a:buNone/>
                      </a:pPr>
                      <a:r>
                        <a:rPr lang="en" sz="1200">
                          <a:latin typeface="EB Garamond"/>
                          <a:ea typeface="EB Garamond"/>
                          <a:cs typeface="EB Garamond"/>
                          <a:sym typeface="EB Garamond"/>
                        </a:rPr>
                        <a:t>    1</a:t>
                      </a:r>
                      <a:endParaRPr sz="12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EB Garamond"/>
                          <a:ea typeface="EB Garamond"/>
                          <a:cs typeface="EB Garamond"/>
                          <a:sym typeface="EB Garamond"/>
                        </a:rPr>
                        <a:t>System vulnerability/Insufficient security measures[1]</a:t>
                      </a:r>
                      <a:endParaRPr sz="12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EB Garamond"/>
                          <a:ea typeface="EB Garamond"/>
                          <a:cs typeface="EB Garamond"/>
                          <a:sym typeface="EB Garamond"/>
                        </a:rPr>
                        <a:t>High impact/Medium probability</a:t>
                      </a:r>
                      <a:endParaRPr sz="12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EB Garamond"/>
                          <a:ea typeface="EB Garamond"/>
                          <a:cs typeface="EB Garamond"/>
                          <a:sym typeface="EB Garamond"/>
                        </a:rPr>
                        <a:t>Establish network access controls or network level restrictions, implement firewalls &amp; anti-virus software and create patch management schedule[1]</a:t>
                      </a:r>
                      <a:endParaRPr sz="12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485825">
                <a:tc>
                  <a:txBody>
                    <a:bodyPr/>
                    <a:lstStyle/>
                    <a:p>
                      <a:pPr indent="0" lvl="0" marL="0" rtl="0" algn="l">
                        <a:spcBef>
                          <a:spcPts val="0"/>
                        </a:spcBef>
                        <a:spcAft>
                          <a:spcPts val="0"/>
                        </a:spcAft>
                        <a:buNone/>
                      </a:pPr>
                      <a:r>
                        <a:rPr lang="en" sz="1200">
                          <a:latin typeface="EB Garamond"/>
                          <a:ea typeface="EB Garamond"/>
                          <a:cs typeface="EB Garamond"/>
                          <a:sym typeface="EB Garamond"/>
                        </a:rPr>
                        <a:t>    2</a:t>
                      </a:r>
                      <a:endParaRPr sz="12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EB Garamond"/>
                          <a:ea typeface="EB Garamond"/>
                          <a:cs typeface="EB Garamond"/>
                          <a:sym typeface="EB Garamond"/>
                        </a:rPr>
                        <a:t>Highly competitive environment</a:t>
                      </a:r>
                      <a:endParaRPr sz="12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EB Garamond"/>
                          <a:ea typeface="EB Garamond"/>
                          <a:cs typeface="EB Garamond"/>
                          <a:sym typeface="EB Garamond"/>
                        </a:rPr>
                        <a:t>Medium impact/High probability</a:t>
                      </a:r>
                      <a:endParaRPr sz="12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EB Garamond"/>
                          <a:ea typeface="EB Garamond"/>
                          <a:cs typeface="EB Garamond"/>
                          <a:sym typeface="EB Garamond"/>
                        </a:rPr>
                        <a:t>Establish a multi-functional team to investigate and analyze competitor`s services and improvise on the existing to have a competitive advantage over the others</a:t>
                      </a:r>
                      <a:endParaRPr sz="12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597600">
                <a:tc>
                  <a:txBody>
                    <a:bodyPr/>
                    <a:lstStyle/>
                    <a:p>
                      <a:pPr indent="0" lvl="0" marL="0" rtl="0" algn="l">
                        <a:spcBef>
                          <a:spcPts val="0"/>
                        </a:spcBef>
                        <a:spcAft>
                          <a:spcPts val="0"/>
                        </a:spcAft>
                        <a:buNone/>
                      </a:pPr>
                      <a:r>
                        <a:rPr lang="en" sz="1200">
                          <a:latin typeface="EB Garamond"/>
                          <a:ea typeface="EB Garamond"/>
                          <a:cs typeface="EB Garamond"/>
                          <a:sym typeface="EB Garamond"/>
                        </a:rPr>
                        <a:t>    3</a:t>
                      </a:r>
                      <a:endParaRPr sz="12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EB Garamond"/>
                          <a:ea typeface="EB Garamond"/>
                          <a:cs typeface="EB Garamond"/>
                          <a:sym typeface="EB Garamond"/>
                        </a:rPr>
                        <a:t>Operational Impact</a:t>
                      </a:r>
                      <a:endParaRPr sz="12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EB Garamond"/>
                          <a:ea typeface="EB Garamond"/>
                          <a:cs typeface="EB Garamond"/>
                          <a:sym typeface="EB Garamond"/>
                        </a:rPr>
                        <a:t>Medium impact/Medium probability</a:t>
                      </a:r>
                      <a:endParaRPr sz="12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EB Garamond"/>
                          <a:ea typeface="EB Garamond"/>
                          <a:cs typeface="EB Garamond"/>
                          <a:sym typeface="EB Garamond"/>
                        </a:rPr>
                        <a:t>Obtain feedback from customers/users and customize service to their needs</a:t>
                      </a:r>
                      <a:endParaRPr sz="12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bl>
          </a:graphicData>
        </a:graphic>
      </p:graphicFrame>
      <p:sp>
        <p:nvSpPr>
          <p:cNvPr id="1342" name="Google Shape;1342;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43" name="Google Shape;1343;p62"/>
          <p:cNvSpPr txBox="1"/>
          <p:nvPr/>
        </p:nvSpPr>
        <p:spPr>
          <a:xfrm>
            <a:off x="411775" y="4804425"/>
            <a:ext cx="5583900" cy="2925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700"/>
              </a:spcBef>
              <a:spcAft>
                <a:spcPts val="700"/>
              </a:spcAft>
              <a:buNone/>
            </a:pPr>
            <a:r>
              <a:rPr lang="en" sz="700">
                <a:solidFill>
                  <a:schemeClr val="dk1"/>
                </a:solidFill>
              </a:rPr>
              <a:t>[1]: </a:t>
            </a:r>
            <a:r>
              <a:rPr lang="en" sz="700">
                <a:solidFill>
                  <a:schemeClr val="dk1"/>
                </a:solidFill>
              </a:rPr>
              <a:t>Apache Spark. (n.d.). </a:t>
            </a:r>
            <a:r>
              <a:rPr i="1" lang="en" sz="700">
                <a:solidFill>
                  <a:schemeClr val="dk1"/>
                </a:solidFill>
              </a:rPr>
              <a:t>Spark Security</a:t>
            </a:r>
            <a:r>
              <a:rPr lang="en" sz="700">
                <a:solidFill>
                  <a:schemeClr val="dk1"/>
                </a:solidFill>
              </a:rPr>
              <a:t>. Retrieved from spark.apache.org: https://spark.apache.org/docs/2.4.3/security.html</a:t>
            </a:r>
            <a:endParaRPr sz="700">
              <a:solidFill>
                <a:schemeClr val="dk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p63"/>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Risks &amp; Mitigation continued</a:t>
            </a:r>
            <a:endParaRPr/>
          </a:p>
        </p:txBody>
      </p:sp>
      <p:sp>
        <p:nvSpPr>
          <p:cNvPr id="1349" name="Google Shape;1349;p63"/>
          <p:cNvSpPr txBox="1"/>
          <p:nvPr/>
        </p:nvSpPr>
        <p:spPr>
          <a:xfrm>
            <a:off x="571050" y="957900"/>
            <a:ext cx="73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EB Garamond"/>
                <a:ea typeface="EB Garamond"/>
                <a:cs typeface="EB Garamond"/>
                <a:sym typeface="EB Garamond"/>
              </a:rPr>
              <a:t>Technical/Technological </a:t>
            </a:r>
            <a:r>
              <a:rPr b="1" lang="en">
                <a:latin typeface="EB Garamond"/>
                <a:ea typeface="EB Garamond"/>
                <a:cs typeface="EB Garamond"/>
                <a:sym typeface="EB Garamond"/>
              </a:rPr>
              <a:t>Risks involved with Apache Spark</a:t>
            </a:r>
            <a:endParaRPr b="1">
              <a:latin typeface="EB Garamond"/>
              <a:ea typeface="EB Garamond"/>
              <a:cs typeface="EB Garamond"/>
              <a:sym typeface="EB Garamond"/>
            </a:endParaRPr>
          </a:p>
        </p:txBody>
      </p:sp>
      <p:graphicFrame>
        <p:nvGraphicFramePr>
          <p:cNvPr id="1350" name="Google Shape;1350;p63"/>
          <p:cNvGraphicFramePr/>
          <p:nvPr/>
        </p:nvGraphicFramePr>
        <p:xfrm>
          <a:off x="504188" y="1358100"/>
          <a:ext cx="3000000" cy="3000000"/>
        </p:xfrm>
        <a:graphic>
          <a:graphicData uri="http://schemas.openxmlformats.org/drawingml/2006/table">
            <a:tbl>
              <a:tblPr>
                <a:noFill/>
                <a:tableStyleId>{8C577D0D-909D-4F2A-B3C5-32B6E3C17CE5}</a:tableStyleId>
              </a:tblPr>
              <a:tblGrid>
                <a:gridCol w="710450"/>
                <a:gridCol w="1923450"/>
                <a:gridCol w="2302600"/>
                <a:gridCol w="3496075"/>
              </a:tblGrid>
              <a:tr h="499650">
                <a:tc>
                  <a:txBody>
                    <a:bodyPr/>
                    <a:lstStyle/>
                    <a:p>
                      <a:pPr indent="0" lvl="0" marL="0" rtl="0" algn="ctr">
                        <a:spcBef>
                          <a:spcPts val="0"/>
                        </a:spcBef>
                        <a:spcAft>
                          <a:spcPts val="0"/>
                        </a:spcAft>
                        <a:buNone/>
                      </a:pPr>
                      <a:r>
                        <a:rPr b="1" lang="en" sz="1200">
                          <a:latin typeface="EB Garamond"/>
                          <a:ea typeface="EB Garamond"/>
                          <a:cs typeface="EB Garamond"/>
                          <a:sym typeface="EB Garamond"/>
                        </a:rPr>
                        <a:t>Priority</a:t>
                      </a:r>
                      <a:endParaRPr b="1" sz="12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EB Garamond"/>
                          <a:ea typeface="EB Garamond"/>
                          <a:cs typeface="EB Garamond"/>
                          <a:sym typeface="EB Garamond"/>
                        </a:rPr>
                        <a:t>  Risks</a:t>
                      </a:r>
                      <a:endParaRPr b="1" sz="12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EB Garamond"/>
                          <a:ea typeface="EB Garamond"/>
                          <a:cs typeface="EB Garamond"/>
                          <a:sym typeface="EB Garamond"/>
                        </a:rPr>
                        <a:t>Risk Level Impact</a:t>
                      </a:r>
                      <a:endParaRPr b="1" sz="12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EB Garamond"/>
                          <a:ea typeface="EB Garamond"/>
                          <a:cs typeface="EB Garamond"/>
                          <a:sym typeface="EB Garamond"/>
                        </a:rPr>
                        <a:t>Mitigation</a:t>
                      </a:r>
                      <a:endParaRPr b="1" sz="12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r>
              <a:tr h="731500">
                <a:tc>
                  <a:txBody>
                    <a:bodyPr/>
                    <a:lstStyle/>
                    <a:p>
                      <a:pPr indent="0" lvl="0" marL="0" rtl="0" algn="l">
                        <a:spcBef>
                          <a:spcPts val="0"/>
                        </a:spcBef>
                        <a:spcAft>
                          <a:spcPts val="0"/>
                        </a:spcAft>
                        <a:buNone/>
                      </a:pPr>
                      <a:r>
                        <a:rPr lang="en" sz="1200">
                          <a:latin typeface="EB Garamond"/>
                          <a:ea typeface="EB Garamond"/>
                          <a:cs typeface="EB Garamond"/>
                          <a:sym typeface="EB Garamond"/>
                        </a:rPr>
                        <a:t>    1</a:t>
                      </a:r>
                      <a:endParaRPr sz="12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EB Garamond"/>
                          <a:ea typeface="EB Garamond"/>
                          <a:cs typeface="EB Garamond"/>
                          <a:sym typeface="EB Garamond"/>
                        </a:rPr>
                        <a:t>Evaluation. Integration, context, process, quality and evolution</a:t>
                      </a:r>
                      <a:endParaRPr sz="12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EB Garamond"/>
                          <a:ea typeface="EB Garamond"/>
                          <a:cs typeface="EB Garamond"/>
                          <a:sym typeface="EB Garamond"/>
                        </a:rPr>
                        <a:t>Medium Risk/Medium Probability</a:t>
                      </a:r>
                      <a:endParaRPr sz="12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EB Garamond"/>
                          <a:ea typeface="EB Garamond"/>
                          <a:cs typeface="EB Garamond"/>
                          <a:sym typeface="EB Garamond"/>
                        </a:rPr>
                        <a:t>To clearly understand OSS and identify the relevant strategies</a:t>
                      </a:r>
                      <a:endParaRPr sz="12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731500">
                <a:tc>
                  <a:txBody>
                    <a:bodyPr/>
                    <a:lstStyle/>
                    <a:p>
                      <a:pPr indent="0" lvl="0" marL="0" rtl="0" algn="l">
                        <a:spcBef>
                          <a:spcPts val="0"/>
                        </a:spcBef>
                        <a:spcAft>
                          <a:spcPts val="0"/>
                        </a:spcAft>
                        <a:buNone/>
                      </a:pPr>
                      <a:r>
                        <a:rPr lang="en" sz="1200">
                          <a:latin typeface="EB Garamond"/>
                          <a:ea typeface="EB Garamond"/>
                          <a:cs typeface="EB Garamond"/>
                          <a:sym typeface="EB Garamond"/>
                        </a:rPr>
                        <a:t>    2</a:t>
                      </a:r>
                      <a:endParaRPr sz="12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EB Garamond"/>
                          <a:ea typeface="EB Garamond"/>
                          <a:cs typeface="EB Garamond"/>
                          <a:sym typeface="EB Garamond"/>
                        </a:rPr>
                        <a:t>Low Tolerance to Latency requirements[2]</a:t>
                      </a:r>
                      <a:endParaRPr sz="12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EB Garamond"/>
                          <a:ea typeface="EB Garamond"/>
                          <a:cs typeface="EB Garamond"/>
                          <a:sym typeface="EB Garamond"/>
                        </a:rPr>
                        <a:t>Low Risk/Medium probability</a:t>
                      </a:r>
                      <a:endParaRPr sz="12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EB Garamond"/>
                          <a:ea typeface="EB Garamond"/>
                          <a:cs typeface="EB Garamond"/>
                          <a:sym typeface="EB Garamond"/>
                        </a:rPr>
                        <a:t>Propose and evaluate several optimizations to reduce the system overhead and achieve lower latency while maintaining throughput[2]</a:t>
                      </a:r>
                      <a:endParaRPr sz="12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731500">
                <a:tc>
                  <a:txBody>
                    <a:bodyPr/>
                    <a:lstStyle/>
                    <a:p>
                      <a:pPr indent="0" lvl="0" marL="0" rtl="0" algn="l">
                        <a:spcBef>
                          <a:spcPts val="0"/>
                        </a:spcBef>
                        <a:spcAft>
                          <a:spcPts val="0"/>
                        </a:spcAft>
                        <a:buNone/>
                      </a:pPr>
                      <a:r>
                        <a:rPr lang="en" sz="1200">
                          <a:latin typeface="EB Garamond"/>
                          <a:ea typeface="EB Garamond"/>
                          <a:cs typeface="EB Garamond"/>
                          <a:sym typeface="EB Garamond"/>
                        </a:rPr>
                        <a:t>    3</a:t>
                      </a:r>
                      <a:endParaRPr sz="12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EB Garamond"/>
                          <a:ea typeface="EB Garamond"/>
                          <a:cs typeface="EB Garamond"/>
                          <a:sym typeface="EB Garamond"/>
                        </a:rPr>
                        <a:t>Shortage of Memory resources &amp; Cluster Management[1]</a:t>
                      </a:r>
                      <a:endParaRPr sz="12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EB Garamond"/>
                          <a:ea typeface="EB Garamond"/>
                          <a:cs typeface="EB Garamond"/>
                          <a:sym typeface="EB Garamond"/>
                        </a:rPr>
                        <a:t>Low Risk/Medium probability</a:t>
                      </a:r>
                      <a:endParaRPr sz="12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EB Garamond"/>
                          <a:ea typeface="EB Garamond"/>
                          <a:cs typeface="EB Garamond"/>
                          <a:sym typeface="EB Garamond"/>
                        </a:rPr>
                        <a:t>Using dedicated APIs to re-write application or use MemTune which detects memory contention and dynamically adjusts the memory partitions between Spark processes [1]</a:t>
                      </a:r>
                      <a:endParaRPr sz="12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575925">
                <a:tc>
                  <a:txBody>
                    <a:bodyPr/>
                    <a:lstStyle/>
                    <a:p>
                      <a:pPr indent="0" lvl="0" marL="0" rtl="0" algn="l">
                        <a:spcBef>
                          <a:spcPts val="0"/>
                        </a:spcBef>
                        <a:spcAft>
                          <a:spcPts val="0"/>
                        </a:spcAft>
                        <a:buNone/>
                      </a:pPr>
                      <a:r>
                        <a:rPr lang="en" sz="1200">
                          <a:latin typeface="EB Garamond"/>
                          <a:ea typeface="EB Garamond"/>
                          <a:cs typeface="EB Garamond"/>
                          <a:sym typeface="EB Garamond"/>
                        </a:rPr>
                        <a:t>    4</a:t>
                      </a:r>
                      <a:endParaRPr sz="12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EB Garamond"/>
                          <a:ea typeface="EB Garamond"/>
                          <a:cs typeface="EB Garamond"/>
                          <a:sym typeface="EB Garamond"/>
                        </a:rPr>
                        <a:t>Version change Management </a:t>
                      </a:r>
                      <a:endParaRPr sz="12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EB Garamond"/>
                          <a:ea typeface="EB Garamond"/>
                          <a:cs typeface="EB Garamond"/>
                          <a:sym typeface="EB Garamond"/>
                        </a:rPr>
                        <a:t>Low risk/Medium probability</a:t>
                      </a:r>
                      <a:endParaRPr sz="12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EB Garamond"/>
                          <a:ea typeface="EB Garamond"/>
                          <a:cs typeface="EB Garamond"/>
                          <a:sym typeface="EB Garamond"/>
                        </a:rPr>
                        <a:t>Keep two different OSS release versions (the current and previous) to adapt well for different customers </a:t>
                      </a:r>
                      <a:endParaRPr sz="1200">
                        <a:latin typeface="EB Garamond"/>
                        <a:ea typeface="EB Garamond"/>
                        <a:cs typeface="EB Garamond"/>
                        <a:sym typeface="EB Garamon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1351" name="Google Shape;1351;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52" name="Google Shape;1352;p63"/>
          <p:cNvSpPr txBox="1"/>
          <p:nvPr/>
        </p:nvSpPr>
        <p:spPr>
          <a:xfrm>
            <a:off x="-76950" y="4749850"/>
            <a:ext cx="8135700" cy="687600"/>
          </a:xfrm>
          <a:prstGeom prst="rect">
            <a:avLst/>
          </a:prstGeom>
          <a:noFill/>
          <a:ln>
            <a:noFill/>
          </a:ln>
        </p:spPr>
        <p:txBody>
          <a:bodyPr anchorCtr="0" anchor="t" bIns="91425" lIns="91425" spcFirstLastPara="1" rIns="91425" wrap="square" tIns="91425">
            <a:spAutoFit/>
          </a:bodyPr>
          <a:lstStyle/>
          <a:p>
            <a:pPr indent="0" lvl="0" marL="457200" rtl="0" algn="l">
              <a:lnSpc>
                <a:spcPct val="100000"/>
              </a:lnSpc>
              <a:spcBef>
                <a:spcPts val="700"/>
              </a:spcBef>
              <a:spcAft>
                <a:spcPts val="0"/>
              </a:spcAft>
              <a:buNone/>
            </a:pPr>
            <a:r>
              <a:rPr lang="en" sz="700">
                <a:solidFill>
                  <a:schemeClr val="dk1"/>
                </a:solidFill>
                <a:latin typeface="EB Garamond"/>
                <a:ea typeface="EB Garamond"/>
                <a:cs typeface="EB Garamond"/>
                <a:sym typeface="EB Garamond"/>
              </a:rPr>
              <a:t>[1] </a:t>
            </a:r>
            <a:r>
              <a:rPr lang="en" sz="700">
                <a:solidFill>
                  <a:schemeClr val="dk1"/>
                </a:solidFill>
                <a:latin typeface="EB Garamond"/>
                <a:ea typeface="EB Garamond"/>
                <a:cs typeface="EB Garamond"/>
                <a:sym typeface="EB Garamond"/>
              </a:rPr>
              <a:t>Vicent Sanz Marco, B. T. (2017). </a:t>
            </a:r>
            <a:r>
              <a:rPr i="1" lang="en" sz="700">
                <a:solidFill>
                  <a:schemeClr val="dk1"/>
                </a:solidFill>
                <a:latin typeface="EB Garamond"/>
                <a:ea typeface="EB Garamond"/>
                <a:cs typeface="EB Garamond"/>
                <a:sym typeface="EB Garamond"/>
              </a:rPr>
              <a:t>Improving Spark Application Throughput Via Memory Aware Task Co-location: A mixture of experts approach.</a:t>
            </a:r>
            <a:r>
              <a:rPr lang="en" sz="700">
                <a:solidFill>
                  <a:schemeClr val="dk1"/>
                </a:solidFill>
                <a:latin typeface="EB Garamond"/>
                <a:ea typeface="EB Garamond"/>
                <a:cs typeface="EB Garamond"/>
                <a:sym typeface="EB Garamond"/>
              </a:rPr>
              <a:t> Nevada.</a:t>
            </a:r>
            <a:endParaRPr sz="700">
              <a:solidFill>
                <a:schemeClr val="dk1"/>
              </a:solidFill>
              <a:latin typeface="EB Garamond"/>
              <a:ea typeface="EB Garamond"/>
              <a:cs typeface="EB Garamond"/>
              <a:sym typeface="EB Garamond"/>
            </a:endParaRPr>
          </a:p>
          <a:p>
            <a:pPr indent="0" lvl="0" marL="457200" rtl="0" algn="l">
              <a:lnSpc>
                <a:spcPct val="100000"/>
              </a:lnSpc>
              <a:spcBef>
                <a:spcPts val="700"/>
              </a:spcBef>
              <a:spcAft>
                <a:spcPts val="0"/>
              </a:spcAft>
              <a:buNone/>
            </a:pPr>
            <a:r>
              <a:rPr lang="en" sz="700">
                <a:solidFill>
                  <a:schemeClr val="dk1"/>
                </a:solidFill>
                <a:latin typeface="EB Garamond"/>
                <a:ea typeface="EB Garamond"/>
                <a:cs typeface="EB Garamond"/>
                <a:sym typeface="EB Garamond"/>
              </a:rPr>
              <a:t>[2] </a:t>
            </a:r>
            <a:r>
              <a:rPr lang="en" sz="700">
                <a:solidFill>
                  <a:schemeClr val="dk1"/>
                </a:solidFill>
                <a:latin typeface="EB Garamond"/>
                <a:ea typeface="EB Garamond"/>
                <a:cs typeface="EB Garamond"/>
                <a:sym typeface="EB Garamond"/>
              </a:rPr>
              <a:t>Joao Carreira, J. L. (n.d.). </a:t>
            </a:r>
            <a:r>
              <a:rPr i="1" lang="en" sz="700">
                <a:solidFill>
                  <a:schemeClr val="dk1"/>
                </a:solidFill>
                <a:latin typeface="EB Garamond"/>
                <a:ea typeface="EB Garamond"/>
                <a:cs typeface="EB Garamond"/>
                <a:sym typeface="EB Garamond"/>
              </a:rPr>
              <a:t>Optimizing Latency and Throughput Trade-offs in a stream processing system.</a:t>
            </a:r>
            <a:endParaRPr i="1" sz="700">
              <a:solidFill>
                <a:schemeClr val="dk1"/>
              </a:solidFill>
              <a:latin typeface="EB Garamond"/>
              <a:ea typeface="EB Garamond"/>
              <a:cs typeface="EB Garamond"/>
              <a:sym typeface="EB Garamond"/>
            </a:endParaRPr>
          </a:p>
          <a:p>
            <a:pPr indent="0" lvl="0" marL="457200" rtl="0" algn="l">
              <a:lnSpc>
                <a:spcPct val="115000"/>
              </a:lnSpc>
              <a:spcBef>
                <a:spcPts val="700"/>
              </a:spcBef>
              <a:spcAft>
                <a:spcPts val="700"/>
              </a:spcAft>
              <a:buNone/>
            </a:pPr>
            <a:r>
              <a:t/>
            </a:r>
            <a:endParaRPr sz="700">
              <a:solidFill>
                <a:schemeClr val="dk1"/>
              </a:solidFill>
              <a:latin typeface="EB Garamond"/>
              <a:ea typeface="EB Garamond"/>
              <a:cs typeface="EB Garamond"/>
              <a:sym typeface="EB Garamon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64"/>
          <p:cNvSpPr txBox="1"/>
          <p:nvPr>
            <p:ph type="ctrTitle"/>
          </p:nvPr>
        </p:nvSpPr>
        <p:spPr>
          <a:xfrm>
            <a:off x="700751" y="1502625"/>
            <a:ext cx="4209300" cy="851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5100">
                <a:solidFill>
                  <a:schemeClr val="lt2"/>
                </a:solidFill>
              </a:rPr>
              <a:t>THANKS</a:t>
            </a:r>
            <a:endParaRPr sz="5100">
              <a:solidFill>
                <a:schemeClr val="lt2"/>
              </a:solidFill>
            </a:endParaRPr>
          </a:p>
        </p:txBody>
      </p:sp>
      <p:grpSp>
        <p:nvGrpSpPr>
          <p:cNvPr id="1358" name="Google Shape;1358;p64"/>
          <p:cNvGrpSpPr/>
          <p:nvPr/>
        </p:nvGrpSpPr>
        <p:grpSpPr>
          <a:xfrm>
            <a:off x="6086323" y="1653090"/>
            <a:ext cx="3481645" cy="3406550"/>
            <a:chOff x="4095386" y="2301250"/>
            <a:chExt cx="2149164" cy="2102809"/>
          </a:xfrm>
        </p:grpSpPr>
        <p:sp>
          <p:nvSpPr>
            <p:cNvPr id="1359" name="Google Shape;1359;p64"/>
            <p:cNvSpPr/>
            <p:nvPr/>
          </p:nvSpPr>
          <p:spPr>
            <a:xfrm>
              <a:off x="4095386" y="3018809"/>
              <a:ext cx="804850" cy="1043075"/>
            </a:xfrm>
            <a:custGeom>
              <a:rect b="b" l="l" r="r" t="t"/>
              <a:pathLst>
                <a:path extrusionOk="0" h="41723" w="32194">
                  <a:moveTo>
                    <a:pt x="16306" y="0"/>
                  </a:moveTo>
                  <a:cubicBezTo>
                    <a:pt x="15667" y="0"/>
                    <a:pt x="15019" y="35"/>
                    <a:pt x="14365" y="107"/>
                  </a:cubicBezTo>
                  <a:cubicBezTo>
                    <a:pt x="7098" y="867"/>
                    <a:pt x="1268" y="6275"/>
                    <a:pt x="465" y="13035"/>
                  </a:cubicBezTo>
                  <a:cubicBezTo>
                    <a:pt x="1" y="16879"/>
                    <a:pt x="1099" y="20682"/>
                    <a:pt x="3550" y="23639"/>
                  </a:cubicBezTo>
                  <a:cubicBezTo>
                    <a:pt x="5366" y="25878"/>
                    <a:pt x="6296" y="28709"/>
                    <a:pt x="6127" y="31582"/>
                  </a:cubicBezTo>
                  <a:cubicBezTo>
                    <a:pt x="6084" y="31793"/>
                    <a:pt x="6084" y="32004"/>
                    <a:pt x="6127" y="32215"/>
                  </a:cubicBezTo>
                  <a:cubicBezTo>
                    <a:pt x="6127" y="37454"/>
                    <a:pt x="10647" y="41637"/>
                    <a:pt x="16266" y="41721"/>
                  </a:cubicBezTo>
                  <a:cubicBezTo>
                    <a:pt x="16322" y="41722"/>
                    <a:pt x="16377" y="41723"/>
                    <a:pt x="16432" y="41723"/>
                  </a:cubicBezTo>
                  <a:cubicBezTo>
                    <a:pt x="21936" y="41723"/>
                    <a:pt x="26534" y="37571"/>
                    <a:pt x="26659" y="32384"/>
                  </a:cubicBezTo>
                  <a:cubicBezTo>
                    <a:pt x="26659" y="31920"/>
                    <a:pt x="26659" y="31455"/>
                    <a:pt x="26575" y="30990"/>
                  </a:cubicBezTo>
                  <a:cubicBezTo>
                    <a:pt x="26279" y="28413"/>
                    <a:pt x="27082" y="25878"/>
                    <a:pt x="28772" y="23935"/>
                  </a:cubicBezTo>
                  <a:cubicBezTo>
                    <a:pt x="30968" y="21358"/>
                    <a:pt x="32194" y="18105"/>
                    <a:pt x="32194" y="14683"/>
                  </a:cubicBezTo>
                  <a:cubicBezTo>
                    <a:pt x="32154" y="6571"/>
                    <a:pt x="25068" y="0"/>
                    <a:pt x="163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64"/>
            <p:cNvSpPr/>
            <p:nvPr/>
          </p:nvSpPr>
          <p:spPr>
            <a:xfrm>
              <a:off x="4343611" y="3422034"/>
              <a:ext cx="323200" cy="982025"/>
            </a:xfrm>
            <a:custGeom>
              <a:rect b="b" l="l" r="r" t="t"/>
              <a:pathLst>
                <a:path extrusionOk="0" h="39281" w="12928">
                  <a:moveTo>
                    <a:pt x="6295" y="1"/>
                  </a:moveTo>
                  <a:cubicBezTo>
                    <a:pt x="5894" y="1"/>
                    <a:pt x="5492" y="265"/>
                    <a:pt x="5450" y="793"/>
                  </a:cubicBezTo>
                  <a:lnTo>
                    <a:pt x="5492" y="8524"/>
                  </a:lnTo>
                  <a:lnTo>
                    <a:pt x="1690" y="3328"/>
                  </a:lnTo>
                  <a:cubicBezTo>
                    <a:pt x="1515" y="3102"/>
                    <a:pt x="1250" y="2981"/>
                    <a:pt x="994" y="2981"/>
                  </a:cubicBezTo>
                  <a:cubicBezTo>
                    <a:pt x="817" y="2981"/>
                    <a:pt x="645" y="3038"/>
                    <a:pt x="507" y="3159"/>
                  </a:cubicBezTo>
                  <a:cubicBezTo>
                    <a:pt x="84" y="3412"/>
                    <a:pt x="0" y="3961"/>
                    <a:pt x="296" y="4342"/>
                  </a:cubicBezTo>
                  <a:lnTo>
                    <a:pt x="5196" y="11017"/>
                  </a:lnTo>
                  <a:cubicBezTo>
                    <a:pt x="5281" y="11143"/>
                    <a:pt x="5365" y="11228"/>
                    <a:pt x="5492" y="11270"/>
                  </a:cubicBezTo>
                  <a:lnTo>
                    <a:pt x="5619" y="38436"/>
                  </a:lnTo>
                  <a:cubicBezTo>
                    <a:pt x="5619" y="38900"/>
                    <a:pt x="5999" y="39281"/>
                    <a:pt x="6464" y="39281"/>
                  </a:cubicBezTo>
                  <a:cubicBezTo>
                    <a:pt x="6971" y="39281"/>
                    <a:pt x="7351" y="38900"/>
                    <a:pt x="7309" y="38436"/>
                  </a:cubicBezTo>
                  <a:lnTo>
                    <a:pt x="7224" y="17861"/>
                  </a:lnTo>
                  <a:lnTo>
                    <a:pt x="12632" y="11355"/>
                  </a:lnTo>
                  <a:cubicBezTo>
                    <a:pt x="12928" y="10974"/>
                    <a:pt x="12886" y="10468"/>
                    <a:pt x="12548" y="10172"/>
                  </a:cubicBezTo>
                  <a:cubicBezTo>
                    <a:pt x="12381" y="10024"/>
                    <a:pt x="12182" y="9957"/>
                    <a:pt x="11986" y="9957"/>
                  </a:cubicBezTo>
                  <a:cubicBezTo>
                    <a:pt x="11735" y="9957"/>
                    <a:pt x="11489" y="10066"/>
                    <a:pt x="11322" y="10256"/>
                  </a:cubicBezTo>
                  <a:lnTo>
                    <a:pt x="7224" y="15199"/>
                  </a:lnTo>
                  <a:lnTo>
                    <a:pt x="7140" y="793"/>
                  </a:lnTo>
                  <a:cubicBezTo>
                    <a:pt x="7098" y="265"/>
                    <a:pt x="6696" y="1"/>
                    <a:pt x="629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64"/>
            <p:cNvSpPr/>
            <p:nvPr/>
          </p:nvSpPr>
          <p:spPr>
            <a:xfrm>
              <a:off x="5047850" y="2301250"/>
              <a:ext cx="972775" cy="1260800"/>
            </a:xfrm>
            <a:custGeom>
              <a:rect b="b" l="l" r="r" t="t"/>
              <a:pathLst>
                <a:path extrusionOk="0" h="50432" w="38911">
                  <a:moveTo>
                    <a:pt x="19282" y="1"/>
                  </a:moveTo>
                  <a:cubicBezTo>
                    <a:pt x="8639" y="1"/>
                    <a:pt x="1" y="8002"/>
                    <a:pt x="1" y="17856"/>
                  </a:cubicBezTo>
                  <a:cubicBezTo>
                    <a:pt x="1" y="21954"/>
                    <a:pt x="1521" y="25926"/>
                    <a:pt x="4225" y="29010"/>
                  </a:cubicBezTo>
                  <a:cubicBezTo>
                    <a:pt x="6253" y="31333"/>
                    <a:pt x="7225" y="34417"/>
                    <a:pt x="6845" y="37502"/>
                  </a:cubicBezTo>
                  <a:cubicBezTo>
                    <a:pt x="6760" y="38093"/>
                    <a:pt x="6760" y="38642"/>
                    <a:pt x="6760" y="39234"/>
                  </a:cubicBezTo>
                  <a:cubicBezTo>
                    <a:pt x="6969" y="45451"/>
                    <a:pt x="12494" y="50432"/>
                    <a:pt x="19142" y="50432"/>
                  </a:cubicBezTo>
                  <a:cubicBezTo>
                    <a:pt x="19225" y="50432"/>
                    <a:pt x="19309" y="50431"/>
                    <a:pt x="19392" y="50429"/>
                  </a:cubicBezTo>
                  <a:cubicBezTo>
                    <a:pt x="26194" y="50303"/>
                    <a:pt x="31602" y="45191"/>
                    <a:pt x="31602" y="38896"/>
                  </a:cubicBezTo>
                  <a:lnTo>
                    <a:pt x="31602" y="38177"/>
                  </a:lnTo>
                  <a:cubicBezTo>
                    <a:pt x="31391" y="34671"/>
                    <a:pt x="32447" y="31249"/>
                    <a:pt x="34644" y="28545"/>
                  </a:cubicBezTo>
                  <a:cubicBezTo>
                    <a:pt x="37601" y="24954"/>
                    <a:pt x="38911" y="20307"/>
                    <a:pt x="38362" y="15702"/>
                  </a:cubicBezTo>
                  <a:cubicBezTo>
                    <a:pt x="37305" y="7548"/>
                    <a:pt x="30292" y="1042"/>
                    <a:pt x="21462" y="112"/>
                  </a:cubicBezTo>
                  <a:cubicBezTo>
                    <a:pt x="20728" y="37"/>
                    <a:pt x="20000" y="1"/>
                    <a:pt x="192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64"/>
            <p:cNvSpPr/>
            <p:nvPr/>
          </p:nvSpPr>
          <p:spPr>
            <a:xfrm>
              <a:off x="5337925" y="2783550"/>
              <a:ext cx="382750" cy="1449125"/>
            </a:xfrm>
            <a:custGeom>
              <a:rect b="b" l="l" r="r" t="t"/>
              <a:pathLst>
                <a:path extrusionOk="0" h="57965" w="15310">
                  <a:moveTo>
                    <a:pt x="7705" y="1"/>
                  </a:moveTo>
                  <a:cubicBezTo>
                    <a:pt x="7325" y="1"/>
                    <a:pt x="6987" y="339"/>
                    <a:pt x="6987" y="719"/>
                  </a:cubicBezTo>
                  <a:lnTo>
                    <a:pt x="6987" y="11070"/>
                  </a:lnTo>
                  <a:lnTo>
                    <a:pt x="1832" y="3972"/>
                  </a:lnTo>
                  <a:cubicBezTo>
                    <a:pt x="1676" y="3743"/>
                    <a:pt x="1464" y="3648"/>
                    <a:pt x="1256" y="3648"/>
                  </a:cubicBezTo>
                  <a:cubicBezTo>
                    <a:pt x="735" y="3648"/>
                    <a:pt x="239" y="4243"/>
                    <a:pt x="692" y="4817"/>
                  </a:cubicBezTo>
                  <a:lnTo>
                    <a:pt x="6564" y="12886"/>
                  </a:lnTo>
                  <a:cubicBezTo>
                    <a:pt x="6649" y="13055"/>
                    <a:pt x="6818" y="13140"/>
                    <a:pt x="6944" y="13182"/>
                  </a:cubicBezTo>
                  <a:lnTo>
                    <a:pt x="6944" y="19012"/>
                  </a:lnTo>
                  <a:lnTo>
                    <a:pt x="1410" y="12422"/>
                  </a:lnTo>
                  <a:cubicBezTo>
                    <a:pt x="1257" y="12289"/>
                    <a:pt x="1090" y="12233"/>
                    <a:pt x="931" y="12233"/>
                  </a:cubicBezTo>
                  <a:cubicBezTo>
                    <a:pt x="428" y="12233"/>
                    <a:pt x="1" y="12795"/>
                    <a:pt x="354" y="13309"/>
                  </a:cubicBezTo>
                  <a:lnTo>
                    <a:pt x="6987" y="21251"/>
                  </a:lnTo>
                  <a:lnTo>
                    <a:pt x="6987" y="57247"/>
                  </a:lnTo>
                  <a:cubicBezTo>
                    <a:pt x="6987" y="57627"/>
                    <a:pt x="7282" y="57923"/>
                    <a:pt x="7663" y="57965"/>
                  </a:cubicBezTo>
                  <a:cubicBezTo>
                    <a:pt x="8085" y="57923"/>
                    <a:pt x="8381" y="57627"/>
                    <a:pt x="8381" y="57247"/>
                  </a:cubicBezTo>
                  <a:lnTo>
                    <a:pt x="8381" y="21251"/>
                  </a:lnTo>
                  <a:lnTo>
                    <a:pt x="15014" y="13309"/>
                  </a:lnTo>
                  <a:cubicBezTo>
                    <a:pt x="15309" y="13013"/>
                    <a:pt x="15267" y="12591"/>
                    <a:pt x="14971" y="12337"/>
                  </a:cubicBezTo>
                  <a:cubicBezTo>
                    <a:pt x="14834" y="12219"/>
                    <a:pt x="14661" y="12156"/>
                    <a:pt x="14489" y="12156"/>
                  </a:cubicBezTo>
                  <a:cubicBezTo>
                    <a:pt x="14290" y="12156"/>
                    <a:pt x="14093" y="12240"/>
                    <a:pt x="13957" y="12422"/>
                  </a:cubicBezTo>
                  <a:lnTo>
                    <a:pt x="8381" y="19012"/>
                  </a:lnTo>
                  <a:lnTo>
                    <a:pt x="8381" y="13182"/>
                  </a:lnTo>
                  <a:cubicBezTo>
                    <a:pt x="8550" y="13140"/>
                    <a:pt x="8719" y="13055"/>
                    <a:pt x="8803" y="12886"/>
                  </a:cubicBezTo>
                  <a:lnTo>
                    <a:pt x="14676" y="4817"/>
                  </a:lnTo>
                  <a:cubicBezTo>
                    <a:pt x="15129" y="4243"/>
                    <a:pt x="14632" y="3648"/>
                    <a:pt x="14111" y="3648"/>
                  </a:cubicBezTo>
                  <a:cubicBezTo>
                    <a:pt x="13903" y="3648"/>
                    <a:pt x="13692" y="3743"/>
                    <a:pt x="13535" y="3972"/>
                  </a:cubicBezTo>
                  <a:lnTo>
                    <a:pt x="8381" y="11070"/>
                  </a:lnTo>
                  <a:lnTo>
                    <a:pt x="8381" y="719"/>
                  </a:lnTo>
                  <a:cubicBezTo>
                    <a:pt x="8381" y="339"/>
                    <a:pt x="8085" y="1"/>
                    <a:pt x="770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64"/>
            <p:cNvSpPr/>
            <p:nvPr/>
          </p:nvSpPr>
          <p:spPr>
            <a:xfrm>
              <a:off x="5609750" y="3138575"/>
              <a:ext cx="634800" cy="822675"/>
            </a:xfrm>
            <a:custGeom>
              <a:rect b="b" l="l" r="r" t="t"/>
              <a:pathLst>
                <a:path extrusionOk="0" h="32907" w="25392">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64"/>
            <p:cNvSpPr/>
            <p:nvPr/>
          </p:nvSpPr>
          <p:spPr>
            <a:xfrm>
              <a:off x="5807250" y="3453975"/>
              <a:ext cx="259150" cy="776600"/>
            </a:xfrm>
            <a:custGeom>
              <a:rect b="b" l="l" r="r" t="t"/>
              <a:pathLst>
                <a:path extrusionOk="0" h="31064" w="10366">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5" name="Google Shape;1365;p64"/>
          <p:cNvSpPr/>
          <p:nvPr/>
        </p:nvSpPr>
        <p:spPr>
          <a:xfrm>
            <a:off x="944935" y="811246"/>
            <a:ext cx="1067402" cy="636186"/>
          </a:xfrm>
          <a:custGeom>
            <a:rect b="b" l="l" r="r" t="t"/>
            <a:pathLst>
              <a:path extrusionOk="0" h="21379" w="35870">
                <a:moveTo>
                  <a:pt x="20195" y="1"/>
                </a:moveTo>
                <a:cubicBezTo>
                  <a:pt x="14830" y="1"/>
                  <a:pt x="10436" y="4268"/>
                  <a:pt x="10267" y="9634"/>
                </a:cubicBezTo>
                <a:lnTo>
                  <a:pt x="5831" y="9634"/>
                </a:lnTo>
                <a:cubicBezTo>
                  <a:pt x="2620" y="9676"/>
                  <a:pt x="1" y="12295"/>
                  <a:pt x="1" y="15506"/>
                </a:cubicBezTo>
                <a:cubicBezTo>
                  <a:pt x="1" y="18759"/>
                  <a:pt x="2620" y="21378"/>
                  <a:pt x="5831" y="21378"/>
                </a:cubicBezTo>
                <a:lnTo>
                  <a:pt x="30039" y="21378"/>
                </a:lnTo>
                <a:cubicBezTo>
                  <a:pt x="33250" y="21378"/>
                  <a:pt x="35869" y="18759"/>
                  <a:pt x="35869" y="15506"/>
                </a:cubicBezTo>
                <a:cubicBezTo>
                  <a:pt x="35869" y="12337"/>
                  <a:pt x="33334" y="9760"/>
                  <a:pt x="30166" y="9676"/>
                </a:cubicBezTo>
                <a:cubicBezTo>
                  <a:pt x="29997" y="4268"/>
                  <a:pt x="25603" y="1"/>
                  <a:pt x="201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64"/>
          <p:cNvSpPr/>
          <p:nvPr/>
        </p:nvSpPr>
        <p:spPr>
          <a:xfrm>
            <a:off x="5479175" y="312600"/>
            <a:ext cx="1655580" cy="972905"/>
          </a:xfrm>
          <a:custGeom>
            <a:rect b="b" l="l" r="r" t="t"/>
            <a:pathLst>
              <a:path extrusionOk="0" h="21379" w="35870">
                <a:moveTo>
                  <a:pt x="20195" y="1"/>
                </a:moveTo>
                <a:cubicBezTo>
                  <a:pt x="14830" y="1"/>
                  <a:pt x="10436" y="4268"/>
                  <a:pt x="10267" y="9634"/>
                </a:cubicBezTo>
                <a:lnTo>
                  <a:pt x="5831" y="9634"/>
                </a:lnTo>
                <a:cubicBezTo>
                  <a:pt x="2620" y="9676"/>
                  <a:pt x="1" y="12295"/>
                  <a:pt x="1" y="15506"/>
                </a:cubicBezTo>
                <a:cubicBezTo>
                  <a:pt x="1" y="18759"/>
                  <a:pt x="2620" y="21378"/>
                  <a:pt x="5831" y="21378"/>
                </a:cubicBezTo>
                <a:lnTo>
                  <a:pt x="30039" y="21378"/>
                </a:lnTo>
                <a:cubicBezTo>
                  <a:pt x="33250" y="21378"/>
                  <a:pt x="35869" y="18759"/>
                  <a:pt x="35869" y="15506"/>
                </a:cubicBezTo>
                <a:cubicBezTo>
                  <a:pt x="35869" y="12337"/>
                  <a:pt x="33334" y="9760"/>
                  <a:pt x="30166" y="9676"/>
                </a:cubicBezTo>
                <a:cubicBezTo>
                  <a:pt x="29997" y="4268"/>
                  <a:pt x="25603" y="1"/>
                  <a:pt x="201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64"/>
          <p:cNvSpPr txBox="1"/>
          <p:nvPr>
            <p:ph idx="1" type="subTitle"/>
          </p:nvPr>
        </p:nvSpPr>
        <p:spPr>
          <a:xfrm flipH="1">
            <a:off x="1897750" y="2409550"/>
            <a:ext cx="3012300" cy="120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latin typeface="Arial"/>
                <a:ea typeface="Arial"/>
                <a:cs typeface="Arial"/>
                <a:sym typeface="Arial"/>
              </a:rPr>
              <a:t>Team Sprinters</a:t>
            </a:r>
            <a:endParaRPr b="1"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a:solidFill>
                  <a:srgbClr val="000000"/>
                </a:solidFill>
                <a:latin typeface="Arial"/>
                <a:ea typeface="Arial"/>
                <a:cs typeface="Arial"/>
                <a:sym typeface="Arial"/>
              </a:rPr>
              <a:t>Members: Bhupinder Jagwani, Moranda Gao, Niveditha Shanbhag, Pallavi Saboo, Pratik Deshmukh, Zhaoyi Zhang,</a:t>
            </a:r>
            <a:endParaRPr>
              <a:solidFill>
                <a:srgbClr val="000000"/>
              </a:solidFill>
              <a:latin typeface="Arial"/>
              <a:ea typeface="Arial"/>
              <a:cs typeface="Arial"/>
              <a:sym typeface="Arial"/>
            </a:endParaRPr>
          </a:p>
          <a:p>
            <a:pPr indent="0" lvl="0" marL="0" rtl="0" algn="l">
              <a:spcBef>
                <a:spcPts val="0"/>
              </a:spcBef>
              <a:spcAft>
                <a:spcPts val="0"/>
              </a:spcAft>
              <a:buNone/>
            </a:pPr>
            <a:r>
              <a:rPr lang="en">
                <a:solidFill>
                  <a:srgbClr val="000000"/>
                </a:solidFill>
                <a:latin typeface="Arial"/>
                <a:ea typeface="Arial"/>
                <a:cs typeface="Arial"/>
                <a:sym typeface="Arial"/>
              </a:rPr>
              <a:t>Madhavi Ranganadha</a:t>
            </a:r>
            <a:endParaRPr>
              <a:solidFill>
                <a:srgbClr val="000000"/>
              </a:solidFill>
              <a:latin typeface="Arial"/>
              <a:ea typeface="Arial"/>
              <a:cs typeface="Arial"/>
              <a:sym typeface="Arial"/>
            </a:endParaRPr>
          </a:p>
          <a:p>
            <a:pPr indent="0" lvl="0" marL="0" rtl="0" algn="r">
              <a:spcBef>
                <a:spcPts val="0"/>
              </a:spcBef>
              <a:spcAft>
                <a:spcPts val="0"/>
              </a:spcAft>
              <a:buNone/>
            </a:pPr>
            <a:r>
              <a:t/>
            </a:r>
            <a:endParaRPr/>
          </a:p>
        </p:txBody>
      </p:sp>
      <p:sp>
        <p:nvSpPr>
          <p:cNvPr id="1368" name="Google Shape;1368;p64"/>
          <p:cNvSpPr/>
          <p:nvPr/>
        </p:nvSpPr>
        <p:spPr>
          <a:xfrm>
            <a:off x="7626050" y="3701695"/>
            <a:ext cx="214002" cy="283905"/>
          </a:xfrm>
          <a:custGeom>
            <a:rect b="b" l="l" r="r" t="t"/>
            <a:pathLst>
              <a:path extrusionOk="0" h="11806" w="4715">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64"/>
          <p:cNvSpPr/>
          <p:nvPr/>
        </p:nvSpPr>
        <p:spPr>
          <a:xfrm>
            <a:off x="7892750" y="3701695"/>
            <a:ext cx="214002" cy="283905"/>
          </a:xfrm>
          <a:custGeom>
            <a:rect b="b" l="l" r="r" t="t"/>
            <a:pathLst>
              <a:path extrusionOk="0" h="11806" w="4715">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0" name="Google Shape;1370;p64"/>
          <p:cNvGrpSpPr/>
          <p:nvPr/>
        </p:nvGrpSpPr>
        <p:grpSpPr>
          <a:xfrm>
            <a:off x="6489414" y="2915087"/>
            <a:ext cx="2792057" cy="2314899"/>
            <a:chOff x="202950" y="1579375"/>
            <a:chExt cx="1537900" cy="1275075"/>
          </a:xfrm>
        </p:grpSpPr>
        <p:sp>
          <p:nvSpPr>
            <p:cNvPr id="1371" name="Google Shape;1371;p64"/>
            <p:cNvSpPr/>
            <p:nvPr/>
          </p:nvSpPr>
          <p:spPr>
            <a:xfrm>
              <a:off x="1221225" y="2527600"/>
              <a:ext cx="519625" cy="326850"/>
            </a:xfrm>
            <a:custGeom>
              <a:rect b="b" l="l" r="r" t="t"/>
              <a:pathLst>
                <a:path extrusionOk="0" h="13074" w="20785">
                  <a:moveTo>
                    <a:pt x="11242" y="0"/>
                  </a:moveTo>
                  <a:cubicBezTo>
                    <a:pt x="10960" y="0"/>
                    <a:pt x="10698" y="19"/>
                    <a:pt x="10425" y="38"/>
                  </a:cubicBezTo>
                  <a:cubicBezTo>
                    <a:pt x="4048" y="583"/>
                    <a:pt x="0" y="7119"/>
                    <a:pt x="2357" y="13074"/>
                  </a:cubicBezTo>
                  <a:lnTo>
                    <a:pt x="19282" y="13074"/>
                  </a:lnTo>
                  <a:cubicBezTo>
                    <a:pt x="19798" y="13074"/>
                    <a:pt x="20259" y="12726"/>
                    <a:pt x="20409" y="12229"/>
                  </a:cubicBezTo>
                  <a:cubicBezTo>
                    <a:pt x="20662" y="11355"/>
                    <a:pt x="20784" y="10463"/>
                    <a:pt x="20784" y="9561"/>
                  </a:cubicBezTo>
                  <a:cubicBezTo>
                    <a:pt x="20784" y="4283"/>
                    <a:pt x="16511" y="10"/>
                    <a:pt x="1124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64"/>
            <p:cNvSpPr/>
            <p:nvPr/>
          </p:nvSpPr>
          <p:spPr>
            <a:xfrm>
              <a:off x="1221225" y="2528550"/>
              <a:ext cx="388125" cy="325900"/>
            </a:xfrm>
            <a:custGeom>
              <a:rect b="b" l="l" r="r" t="t"/>
              <a:pathLst>
                <a:path extrusionOk="0" h="13036" w="15525">
                  <a:moveTo>
                    <a:pt x="10425" y="0"/>
                  </a:moveTo>
                  <a:cubicBezTo>
                    <a:pt x="4048" y="545"/>
                    <a:pt x="0" y="7081"/>
                    <a:pt x="2357" y="13036"/>
                  </a:cubicBezTo>
                  <a:lnTo>
                    <a:pt x="15177" y="13036"/>
                  </a:lnTo>
                  <a:cubicBezTo>
                    <a:pt x="15412" y="12294"/>
                    <a:pt x="15525" y="11524"/>
                    <a:pt x="15525" y="10754"/>
                  </a:cubicBezTo>
                  <a:cubicBezTo>
                    <a:pt x="15525" y="7513"/>
                    <a:pt x="13478" y="4630"/>
                    <a:pt x="10425" y="3541"/>
                  </a:cubicBezTo>
                  <a:lnTo>
                    <a:pt x="10425" y="0"/>
                  </a:ln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64"/>
            <p:cNvSpPr/>
            <p:nvPr/>
          </p:nvSpPr>
          <p:spPr>
            <a:xfrm>
              <a:off x="202950" y="2527725"/>
              <a:ext cx="513475" cy="326725"/>
            </a:xfrm>
            <a:custGeom>
              <a:rect b="b" l="l" r="r" t="t"/>
              <a:pathLst>
                <a:path extrusionOk="0" h="13069" w="20539">
                  <a:moveTo>
                    <a:pt x="10943" y="0"/>
                  </a:moveTo>
                  <a:cubicBezTo>
                    <a:pt x="4641" y="0"/>
                    <a:pt x="0" y="6072"/>
                    <a:pt x="1783" y="12224"/>
                  </a:cubicBezTo>
                  <a:cubicBezTo>
                    <a:pt x="1933" y="12721"/>
                    <a:pt x="2393" y="13069"/>
                    <a:pt x="2910" y="13069"/>
                  </a:cubicBezTo>
                  <a:lnTo>
                    <a:pt x="19843" y="13069"/>
                  </a:lnTo>
                  <a:cubicBezTo>
                    <a:pt x="20313" y="11886"/>
                    <a:pt x="20538" y="10627"/>
                    <a:pt x="20510" y="9359"/>
                  </a:cubicBezTo>
                  <a:cubicBezTo>
                    <a:pt x="20416" y="4381"/>
                    <a:pt x="16444" y="268"/>
                    <a:pt x="11466" y="14"/>
                  </a:cubicBezTo>
                  <a:cubicBezTo>
                    <a:pt x="11290" y="5"/>
                    <a:pt x="11116" y="0"/>
                    <a:pt x="109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64"/>
            <p:cNvSpPr/>
            <p:nvPr/>
          </p:nvSpPr>
          <p:spPr>
            <a:xfrm>
              <a:off x="476900" y="1599450"/>
              <a:ext cx="968575" cy="1254775"/>
            </a:xfrm>
            <a:custGeom>
              <a:rect b="b" l="l" r="r" t="t"/>
              <a:pathLst>
                <a:path extrusionOk="0" h="50191" w="38743">
                  <a:moveTo>
                    <a:pt x="19376" y="0"/>
                  </a:moveTo>
                  <a:lnTo>
                    <a:pt x="1" y="17394"/>
                  </a:lnTo>
                  <a:lnTo>
                    <a:pt x="1" y="49017"/>
                  </a:lnTo>
                  <a:cubicBezTo>
                    <a:pt x="1" y="49665"/>
                    <a:pt x="527" y="50191"/>
                    <a:pt x="1175" y="50191"/>
                  </a:cubicBezTo>
                  <a:lnTo>
                    <a:pt x="38742" y="50191"/>
                  </a:lnTo>
                  <a:lnTo>
                    <a:pt x="38742" y="17394"/>
                  </a:lnTo>
                  <a:lnTo>
                    <a:pt x="193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64"/>
            <p:cNvSpPr/>
            <p:nvPr/>
          </p:nvSpPr>
          <p:spPr>
            <a:xfrm>
              <a:off x="715225" y="2123975"/>
              <a:ext cx="730250" cy="730475"/>
            </a:xfrm>
            <a:custGeom>
              <a:rect b="b" l="l" r="r" t="t"/>
              <a:pathLst>
                <a:path extrusionOk="0" h="29219" w="29210">
                  <a:moveTo>
                    <a:pt x="29209" y="1"/>
                  </a:moveTo>
                  <a:lnTo>
                    <a:pt x="0" y="29219"/>
                  </a:lnTo>
                  <a:lnTo>
                    <a:pt x="29209" y="29219"/>
                  </a:lnTo>
                  <a:lnTo>
                    <a:pt x="29209"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64"/>
            <p:cNvSpPr/>
            <p:nvPr/>
          </p:nvSpPr>
          <p:spPr>
            <a:xfrm>
              <a:off x="1227800" y="2380150"/>
              <a:ext cx="118125" cy="295150"/>
            </a:xfrm>
            <a:custGeom>
              <a:rect b="b" l="l" r="r" t="t"/>
              <a:pathLst>
                <a:path extrusionOk="0" h="11806" w="4725">
                  <a:moveTo>
                    <a:pt x="1249" y="0"/>
                  </a:moveTo>
                  <a:cubicBezTo>
                    <a:pt x="564" y="0"/>
                    <a:pt x="0" y="554"/>
                    <a:pt x="0" y="1240"/>
                  </a:cubicBezTo>
                  <a:lnTo>
                    <a:pt x="0" y="11806"/>
                  </a:lnTo>
                  <a:lnTo>
                    <a:pt x="4724" y="11806"/>
                  </a:lnTo>
                  <a:lnTo>
                    <a:pt x="4724" y="1240"/>
                  </a:lnTo>
                  <a:cubicBezTo>
                    <a:pt x="4724" y="554"/>
                    <a:pt x="4170" y="0"/>
                    <a:pt x="348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64"/>
            <p:cNvSpPr/>
            <p:nvPr/>
          </p:nvSpPr>
          <p:spPr>
            <a:xfrm>
              <a:off x="576700" y="2380150"/>
              <a:ext cx="117875" cy="295150"/>
            </a:xfrm>
            <a:custGeom>
              <a:rect b="b" l="l" r="r" t="t"/>
              <a:pathLst>
                <a:path extrusionOk="0" h="11806" w="4715">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64"/>
            <p:cNvSpPr/>
            <p:nvPr/>
          </p:nvSpPr>
          <p:spPr>
            <a:xfrm>
              <a:off x="476900" y="2675275"/>
              <a:ext cx="968800" cy="179175"/>
            </a:xfrm>
            <a:custGeom>
              <a:rect b="b" l="l" r="r" t="t"/>
              <a:pathLst>
                <a:path extrusionOk="0" h="7167" w="38752">
                  <a:moveTo>
                    <a:pt x="1" y="1"/>
                  </a:moveTo>
                  <a:lnTo>
                    <a:pt x="1" y="5993"/>
                  </a:lnTo>
                  <a:cubicBezTo>
                    <a:pt x="1" y="6641"/>
                    <a:pt x="527" y="7167"/>
                    <a:pt x="1175" y="7167"/>
                  </a:cubicBezTo>
                  <a:lnTo>
                    <a:pt x="38752" y="7167"/>
                  </a:lnTo>
                  <a:lnTo>
                    <a:pt x="38752" y="1"/>
                  </a:lnTo>
                  <a:close/>
                </a:path>
              </a:pathLst>
            </a:custGeom>
            <a:solidFill>
              <a:srgbClr val="5F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64"/>
            <p:cNvSpPr/>
            <p:nvPr/>
          </p:nvSpPr>
          <p:spPr>
            <a:xfrm>
              <a:off x="476900" y="2675275"/>
              <a:ext cx="968575" cy="178950"/>
            </a:xfrm>
            <a:custGeom>
              <a:rect b="b" l="l" r="r" t="t"/>
              <a:pathLst>
                <a:path extrusionOk="0" h="7158" w="38743">
                  <a:moveTo>
                    <a:pt x="1" y="1"/>
                  </a:moveTo>
                  <a:lnTo>
                    <a:pt x="1" y="5984"/>
                  </a:lnTo>
                  <a:cubicBezTo>
                    <a:pt x="1" y="6632"/>
                    <a:pt x="527" y="7158"/>
                    <a:pt x="1175" y="7158"/>
                  </a:cubicBezTo>
                  <a:lnTo>
                    <a:pt x="38742" y="7158"/>
                  </a:lnTo>
                  <a:lnTo>
                    <a:pt x="387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64"/>
            <p:cNvSpPr/>
            <p:nvPr/>
          </p:nvSpPr>
          <p:spPr>
            <a:xfrm>
              <a:off x="715225" y="2675275"/>
              <a:ext cx="730250" cy="178950"/>
            </a:xfrm>
            <a:custGeom>
              <a:rect b="b" l="l" r="r" t="t"/>
              <a:pathLst>
                <a:path extrusionOk="0" h="7158" w="29210">
                  <a:moveTo>
                    <a:pt x="7157" y="1"/>
                  </a:moveTo>
                  <a:lnTo>
                    <a:pt x="0" y="7158"/>
                  </a:lnTo>
                  <a:lnTo>
                    <a:pt x="29209" y="7158"/>
                  </a:lnTo>
                  <a:lnTo>
                    <a:pt x="29209" y="1"/>
                  </a:ln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64"/>
            <p:cNvSpPr/>
            <p:nvPr/>
          </p:nvSpPr>
          <p:spPr>
            <a:xfrm>
              <a:off x="809375" y="2380150"/>
              <a:ext cx="303625" cy="474300"/>
            </a:xfrm>
            <a:custGeom>
              <a:rect b="b" l="l" r="r" t="t"/>
              <a:pathLst>
                <a:path extrusionOk="0" h="18972" w="12145">
                  <a:moveTo>
                    <a:pt x="1250" y="0"/>
                  </a:moveTo>
                  <a:cubicBezTo>
                    <a:pt x="564" y="0"/>
                    <a:pt x="1" y="554"/>
                    <a:pt x="1" y="1240"/>
                  </a:cubicBezTo>
                  <a:lnTo>
                    <a:pt x="1" y="18972"/>
                  </a:lnTo>
                  <a:lnTo>
                    <a:pt x="12144" y="18972"/>
                  </a:lnTo>
                  <a:lnTo>
                    <a:pt x="12144" y="1240"/>
                  </a:lnTo>
                  <a:cubicBezTo>
                    <a:pt x="12144" y="554"/>
                    <a:pt x="11590" y="0"/>
                    <a:pt x="1090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64"/>
            <p:cNvSpPr/>
            <p:nvPr/>
          </p:nvSpPr>
          <p:spPr>
            <a:xfrm>
              <a:off x="476900" y="1599450"/>
              <a:ext cx="968575" cy="627175"/>
            </a:xfrm>
            <a:custGeom>
              <a:rect b="b" l="l" r="r" t="t"/>
              <a:pathLst>
                <a:path extrusionOk="0" h="25087" w="38743">
                  <a:moveTo>
                    <a:pt x="19376" y="0"/>
                  </a:moveTo>
                  <a:lnTo>
                    <a:pt x="1" y="17394"/>
                  </a:lnTo>
                  <a:lnTo>
                    <a:pt x="1" y="25086"/>
                  </a:lnTo>
                  <a:lnTo>
                    <a:pt x="19376" y="7692"/>
                  </a:lnTo>
                  <a:lnTo>
                    <a:pt x="38742" y="25086"/>
                  </a:lnTo>
                  <a:lnTo>
                    <a:pt x="38742" y="17394"/>
                  </a:lnTo>
                  <a:lnTo>
                    <a:pt x="19376"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64"/>
            <p:cNvSpPr/>
            <p:nvPr/>
          </p:nvSpPr>
          <p:spPr>
            <a:xfrm>
              <a:off x="323575" y="1579375"/>
              <a:ext cx="1275450" cy="648050"/>
            </a:xfrm>
            <a:custGeom>
              <a:rect b="b" l="l" r="r" t="t"/>
              <a:pathLst>
                <a:path extrusionOk="0" h="25922" w="51018">
                  <a:moveTo>
                    <a:pt x="25506" y="0"/>
                  </a:moveTo>
                  <a:cubicBezTo>
                    <a:pt x="24838" y="0"/>
                    <a:pt x="24171" y="240"/>
                    <a:pt x="23640" y="719"/>
                  </a:cubicBezTo>
                  <a:lnTo>
                    <a:pt x="555" y="21447"/>
                  </a:lnTo>
                  <a:cubicBezTo>
                    <a:pt x="38" y="21907"/>
                    <a:pt x="1" y="22686"/>
                    <a:pt x="461" y="23203"/>
                  </a:cubicBezTo>
                  <a:lnTo>
                    <a:pt x="2536" y="25513"/>
                  </a:lnTo>
                  <a:cubicBezTo>
                    <a:pt x="2777" y="25784"/>
                    <a:pt x="3115" y="25921"/>
                    <a:pt x="3454" y="25921"/>
                  </a:cubicBezTo>
                  <a:cubicBezTo>
                    <a:pt x="3750" y="25921"/>
                    <a:pt x="4047" y="25817"/>
                    <a:pt x="4283" y="25607"/>
                  </a:cubicBezTo>
                  <a:lnTo>
                    <a:pt x="25509" y="6551"/>
                  </a:lnTo>
                  <a:lnTo>
                    <a:pt x="46726" y="25607"/>
                  </a:lnTo>
                  <a:cubicBezTo>
                    <a:pt x="46962" y="25817"/>
                    <a:pt x="47259" y="25921"/>
                    <a:pt x="47556" y="25921"/>
                  </a:cubicBezTo>
                  <a:cubicBezTo>
                    <a:pt x="47896" y="25921"/>
                    <a:pt x="48236" y="25784"/>
                    <a:pt x="48482" y="25513"/>
                  </a:cubicBezTo>
                  <a:lnTo>
                    <a:pt x="50558" y="23203"/>
                  </a:lnTo>
                  <a:cubicBezTo>
                    <a:pt x="51018" y="22686"/>
                    <a:pt x="50971" y="21907"/>
                    <a:pt x="50464" y="21447"/>
                  </a:cubicBezTo>
                  <a:lnTo>
                    <a:pt x="27378" y="719"/>
                  </a:lnTo>
                  <a:cubicBezTo>
                    <a:pt x="26843" y="240"/>
                    <a:pt x="26174" y="0"/>
                    <a:pt x="255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64"/>
            <p:cNvSpPr/>
            <p:nvPr/>
          </p:nvSpPr>
          <p:spPr>
            <a:xfrm>
              <a:off x="1235775" y="2642175"/>
              <a:ext cx="355775" cy="212275"/>
            </a:xfrm>
            <a:custGeom>
              <a:rect b="b" l="l" r="r" t="t"/>
              <a:pathLst>
                <a:path extrusionOk="0" h="8491" w="14231">
                  <a:moveTo>
                    <a:pt x="7316" y="1"/>
                  </a:moveTo>
                  <a:cubicBezTo>
                    <a:pt x="7155" y="1"/>
                    <a:pt x="6992" y="7"/>
                    <a:pt x="6828" y="19"/>
                  </a:cubicBezTo>
                  <a:cubicBezTo>
                    <a:pt x="2658" y="339"/>
                    <a:pt x="0" y="4603"/>
                    <a:pt x="1541" y="8491"/>
                  </a:cubicBezTo>
                  <a:lnTo>
                    <a:pt x="12201" y="8491"/>
                  </a:lnTo>
                  <a:cubicBezTo>
                    <a:pt x="12745" y="8482"/>
                    <a:pt x="13215" y="8106"/>
                    <a:pt x="13346" y="7580"/>
                  </a:cubicBezTo>
                  <a:cubicBezTo>
                    <a:pt x="14230" y="3665"/>
                    <a:pt x="11241" y="1"/>
                    <a:pt x="73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5" name="Google Shape;1385;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sp>
        <p:nvSpPr>
          <p:cNvPr id="1390" name="Google Shape;1390;p65"/>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IN-CLASS DRAFT PROJECT REPORT REVIEW</a:t>
            </a:r>
            <a:endParaRPr/>
          </a:p>
        </p:txBody>
      </p:sp>
      <p:sp>
        <p:nvSpPr>
          <p:cNvPr id="1391" name="Google Shape;1391;p65"/>
          <p:cNvSpPr txBox="1"/>
          <p:nvPr/>
        </p:nvSpPr>
        <p:spPr>
          <a:xfrm>
            <a:off x="8824175" y="1092700"/>
            <a:ext cx="363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EB Garamond"/>
                <a:ea typeface="EB Garamond"/>
                <a:cs typeface="EB Garamond"/>
                <a:sym typeface="EB Garamond"/>
              </a:rPr>
              <a:t>[1]</a:t>
            </a:r>
            <a:endParaRPr sz="900">
              <a:latin typeface="EB Garamond"/>
              <a:ea typeface="EB Garamond"/>
              <a:cs typeface="EB Garamond"/>
              <a:sym typeface="EB Garamond"/>
            </a:endParaRPr>
          </a:p>
        </p:txBody>
      </p:sp>
      <p:sp>
        <p:nvSpPr>
          <p:cNvPr id="1392" name="Google Shape;1392;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93" name="Google Shape;1393;p65"/>
          <p:cNvSpPr txBox="1"/>
          <p:nvPr/>
        </p:nvSpPr>
        <p:spPr>
          <a:xfrm>
            <a:off x="969775" y="1332525"/>
            <a:ext cx="50886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EB Garamond"/>
                <a:ea typeface="EB Garamond"/>
                <a:cs typeface="EB Garamond"/>
                <a:sym typeface="EB Garamond"/>
              </a:rPr>
              <a:t>Feedback:</a:t>
            </a:r>
            <a:endParaRPr b="1">
              <a:latin typeface="EB Garamond"/>
              <a:ea typeface="EB Garamond"/>
              <a:cs typeface="EB Garamond"/>
              <a:sym typeface="EB Garamond"/>
            </a:endParaRPr>
          </a:p>
          <a:p>
            <a:pPr indent="0" lvl="0" marL="0" rtl="0" algn="l">
              <a:spcBef>
                <a:spcPts val="0"/>
              </a:spcBef>
              <a:spcAft>
                <a:spcPts val="0"/>
              </a:spcAft>
              <a:buNone/>
            </a:pPr>
            <a:r>
              <a:t/>
            </a:r>
            <a:endParaRPr b="1">
              <a:latin typeface="EB Garamond"/>
              <a:ea typeface="EB Garamond"/>
              <a:cs typeface="EB Garamond"/>
              <a:sym typeface="EB Garamond"/>
            </a:endParaRPr>
          </a:p>
          <a:p>
            <a:pPr indent="0" lvl="0" marL="0" rtl="0" algn="l">
              <a:spcBef>
                <a:spcPts val="0"/>
              </a:spcBef>
              <a:spcAft>
                <a:spcPts val="0"/>
              </a:spcAft>
              <a:buNone/>
            </a:pPr>
            <a:r>
              <a:rPr b="1" lang="en" sz="1200" u="sng">
                <a:latin typeface="EB Garamond"/>
                <a:ea typeface="EB Garamond"/>
                <a:cs typeface="EB Garamond"/>
                <a:sym typeface="EB Garamond"/>
              </a:rPr>
              <a:t>Positive</a:t>
            </a:r>
            <a:endParaRPr b="1" sz="1200" u="sng">
              <a:latin typeface="EB Garamond"/>
              <a:ea typeface="EB Garamond"/>
              <a:cs typeface="EB Garamond"/>
              <a:sym typeface="EB Garamond"/>
            </a:endParaRPr>
          </a:p>
          <a:p>
            <a:pPr indent="-304800" lvl="0" marL="457200" rtl="0" algn="l">
              <a:spcBef>
                <a:spcPts val="0"/>
              </a:spcBef>
              <a:spcAft>
                <a:spcPts val="0"/>
              </a:spcAft>
              <a:buSzPts val="1200"/>
              <a:buFont typeface="EB Garamond"/>
              <a:buChar char="●"/>
            </a:pPr>
            <a:r>
              <a:rPr lang="en" sz="1200">
                <a:latin typeface="EB Garamond"/>
                <a:ea typeface="EB Garamond"/>
                <a:cs typeface="EB Garamond"/>
                <a:sym typeface="EB Garamond"/>
              </a:rPr>
              <a:t>Completed within time</a:t>
            </a:r>
            <a:endParaRPr sz="1200">
              <a:latin typeface="EB Garamond"/>
              <a:ea typeface="EB Garamond"/>
              <a:cs typeface="EB Garamond"/>
              <a:sym typeface="EB Garamond"/>
            </a:endParaRPr>
          </a:p>
          <a:p>
            <a:pPr indent="-304800" lvl="0" marL="457200" rtl="0" algn="l">
              <a:spcBef>
                <a:spcPts val="0"/>
              </a:spcBef>
              <a:spcAft>
                <a:spcPts val="0"/>
              </a:spcAft>
              <a:buSzPts val="1200"/>
              <a:buFont typeface="EB Garamond"/>
              <a:buChar char="●"/>
            </a:pPr>
            <a:r>
              <a:rPr lang="en" sz="1200">
                <a:latin typeface="EB Garamond"/>
                <a:ea typeface="EB Garamond"/>
                <a:cs typeface="EB Garamond"/>
                <a:sym typeface="EB Garamond"/>
              </a:rPr>
              <a:t>Template design</a:t>
            </a:r>
            <a:endParaRPr sz="1200">
              <a:latin typeface="EB Garamond"/>
              <a:ea typeface="EB Garamond"/>
              <a:cs typeface="EB Garamond"/>
              <a:sym typeface="EB Garamond"/>
            </a:endParaRPr>
          </a:p>
          <a:p>
            <a:pPr indent="0" lvl="0" marL="0" rtl="0" algn="l">
              <a:spcBef>
                <a:spcPts val="0"/>
              </a:spcBef>
              <a:spcAft>
                <a:spcPts val="0"/>
              </a:spcAft>
              <a:buNone/>
            </a:pPr>
            <a:r>
              <a:rPr b="1" lang="en" sz="1200" u="sng">
                <a:latin typeface="EB Garamond"/>
                <a:ea typeface="EB Garamond"/>
                <a:cs typeface="EB Garamond"/>
                <a:sym typeface="EB Garamond"/>
              </a:rPr>
              <a:t>Critical</a:t>
            </a:r>
            <a:endParaRPr b="1" sz="1200" u="sng">
              <a:latin typeface="EB Garamond"/>
              <a:ea typeface="EB Garamond"/>
              <a:cs typeface="EB Garamond"/>
              <a:sym typeface="EB Garamond"/>
            </a:endParaRPr>
          </a:p>
          <a:p>
            <a:pPr indent="-304800" lvl="0" marL="457200" rtl="0" algn="l">
              <a:spcBef>
                <a:spcPts val="0"/>
              </a:spcBef>
              <a:spcAft>
                <a:spcPts val="0"/>
              </a:spcAft>
              <a:buSzPts val="1200"/>
              <a:buFont typeface="EB Garamond"/>
              <a:buChar char="●"/>
            </a:pPr>
            <a:r>
              <a:rPr lang="en" sz="1200">
                <a:latin typeface="EB Garamond"/>
                <a:ea typeface="EB Garamond"/>
                <a:cs typeface="EB Garamond"/>
                <a:sym typeface="EB Garamond"/>
              </a:rPr>
              <a:t>Clear confusion about batch processing performance</a:t>
            </a:r>
            <a:endParaRPr sz="1200">
              <a:latin typeface="EB Garamond"/>
              <a:ea typeface="EB Garamond"/>
              <a:cs typeface="EB Garamond"/>
              <a:sym typeface="EB Garamond"/>
            </a:endParaRPr>
          </a:p>
          <a:p>
            <a:pPr indent="-304800" lvl="1" marL="914400" rtl="0" algn="l">
              <a:spcBef>
                <a:spcPts val="0"/>
              </a:spcBef>
              <a:spcAft>
                <a:spcPts val="0"/>
              </a:spcAft>
              <a:buSzPts val="1200"/>
              <a:buFont typeface="EB Garamond"/>
              <a:buChar char="○"/>
            </a:pPr>
            <a:r>
              <a:rPr lang="en" sz="1200">
                <a:latin typeface="EB Garamond"/>
                <a:ea typeface="EB Garamond"/>
                <a:cs typeface="EB Garamond"/>
                <a:sym typeface="EB Garamond"/>
              </a:rPr>
              <a:t>Have incorporated in the slide 13</a:t>
            </a:r>
            <a:endParaRPr sz="1200">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8"/>
          <p:cNvSpPr txBox="1"/>
          <p:nvPr/>
        </p:nvSpPr>
        <p:spPr>
          <a:xfrm>
            <a:off x="2711025" y="3584075"/>
            <a:ext cx="534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34" name="Google Shape;234;p18"/>
          <p:cNvSpPr txBox="1"/>
          <p:nvPr/>
        </p:nvSpPr>
        <p:spPr>
          <a:xfrm>
            <a:off x="269725" y="4741525"/>
            <a:ext cx="87516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1B212C"/>
                </a:solidFill>
              </a:rPr>
              <a:t>[1] </a:t>
            </a:r>
            <a:r>
              <a:rPr lang="en" sz="900">
                <a:solidFill>
                  <a:schemeClr val="dk1"/>
                </a:solidFill>
                <a:latin typeface="EB Garamond"/>
                <a:ea typeface="EB Garamond"/>
                <a:cs typeface="EB Garamond"/>
                <a:sym typeface="EB Garamond"/>
              </a:rPr>
              <a:t>glensheffield. (2013, November 3). </a:t>
            </a:r>
            <a:r>
              <a:rPr i="1" lang="en" sz="900">
                <a:solidFill>
                  <a:schemeClr val="dk1"/>
                </a:solidFill>
                <a:latin typeface="EB Garamond"/>
                <a:ea typeface="EB Garamond"/>
                <a:cs typeface="EB Garamond"/>
                <a:sym typeface="EB Garamond"/>
              </a:rPr>
              <a:t>IBM Big SQL Benchmark vs. Cloudera Impala and Hortonworks Hive/Tez</a:t>
            </a:r>
            <a:r>
              <a:rPr lang="en" sz="900">
                <a:solidFill>
                  <a:schemeClr val="dk1"/>
                </a:solidFill>
                <a:latin typeface="EB Garamond"/>
                <a:ea typeface="EB Garamond"/>
                <a:cs typeface="EB Garamond"/>
                <a:sym typeface="EB Garamond"/>
              </a:rPr>
              <a:t>. Retrieved from shefsite.wordpress.com: https://shefsite.wordpress.com/2014/11/03/ibm-big-sql-benchmark-vs-cloudera-impala-and-hortonworks-hivetez/</a:t>
            </a:r>
            <a:endParaRPr sz="9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800">
              <a:solidFill>
                <a:srgbClr val="1B212C"/>
              </a:solidFill>
            </a:endParaRPr>
          </a:p>
          <a:p>
            <a:pPr indent="0" lvl="0" marL="0" rtl="0" algn="l">
              <a:spcBef>
                <a:spcPts val="0"/>
              </a:spcBef>
              <a:spcAft>
                <a:spcPts val="0"/>
              </a:spcAft>
              <a:buNone/>
            </a:pPr>
            <a:r>
              <a:t/>
            </a:r>
            <a:endParaRPr sz="800">
              <a:solidFill>
                <a:srgbClr val="1B212C"/>
              </a:solidFill>
            </a:endParaRPr>
          </a:p>
        </p:txBody>
      </p:sp>
      <p:sp>
        <p:nvSpPr>
          <p:cNvPr id="235" name="Google Shape;235;p18"/>
          <p:cNvSpPr txBox="1"/>
          <p:nvPr/>
        </p:nvSpPr>
        <p:spPr>
          <a:xfrm>
            <a:off x="576525" y="820688"/>
            <a:ext cx="7759800" cy="1477500"/>
          </a:xfrm>
          <a:prstGeom prst="rect">
            <a:avLst/>
          </a:prstGeom>
          <a:noFill/>
          <a:ln>
            <a:noFill/>
          </a:ln>
        </p:spPr>
        <p:txBody>
          <a:bodyPr anchorCtr="0" anchor="t" bIns="91425" lIns="91425" spcFirstLastPara="1" rIns="91425" wrap="square" tIns="91425">
            <a:spAutoFit/>
          </a:bodyPr>
          <a:lstStyle/>
          <a:p>
            <a:pPr indent="457200" lvl="0" marL="1371600" rtl="0" algn="l">
              <a:spcBef>
                <a:spcPts val="0"/>
              </a:spcBef>
              <a:spcAft>
                <a:spcPts val="0"/>
              </a:spcAft>
              <a:buNone/>
            </a:pPr>
            <a:r>
              <a:rPr b="1" lang="en">
                <a:latin typeface="Lato"/>
                <a:ea typeface="Lato"/>
                <a:cs typeface="Lato"/>
                <a:sym typeface="Lato"/>
              </a:rPr>
              <a:t>      99 queries were tested on 50GB database </a:t>
            </a:r>
            <a:endParaRPr b="1">
              <a:latin typeface="Lato"/>
              <a:ea typeface="Lato"/>
              <a:cs typeface="Lato"/>
              <a:sym typeface="Lato"/>
            </a:endParaRPr>
          </a:p>
          <a:p>
            <a:pPr indent="0" lvl="0" marL="0" rtl="0" algn="l">
              <a:spcBef>
                <a:spcPts val="0"/>
              </a:spcBef>
              <a:spcAft>
                <a:spcPts val="0"/>
              </a:spcAft>
              <a:buNone/>
            </a:pPr>
            <a:r>
              <a:rPr b="1" lang="en">
                <a:latin typeface="Lato"/>
                <a:ea typeface="Lato"/>
                <a:cs typeface="Lato"/>
                <a:sym typeface="Lato"/>
              </a:rPr>
              <a:t> </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236" name="Google Shape;236;p18"/>
          <p:cNvSpPr txBox="1"/>
          <p:nvPr/>
        </p:nvSpPr>
        <p:spPr>
          <a:xfrm>
            <a:off x="359425" y="3879625"/>
            <a:ext cx="3579000" cy="4926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SzPts val="1000"/>
              <a:buFont typeface="Lato"/>
              <a:buChar char="●"/>
            </a:pPr>
            <a:r>
              <a:rPr lang="en" sz="1000">
                <a:latin typeface="Lato"/>
                <a:ea typeface="Lato"/>
                <a:cs typeface="Lato"/>
                <a:sym typeface="Lato"/>
              </a:rPr>
              <a:t>12 queries required minor modification</a:t>
            </a:r>
            <a:endParaRPr sz="1000">
              <a:latin typeface="Lato"/>
              <a:ea typeface="Lato"/>
              <a:cs typeface="Lato"/>
              <a:sym typeface="Lato"/>
            </a:endParaRPr>
          </a:p>
          <a:p>
            <a:pPr indent="-292100" lvl="0" marL="457200" rtl="0" algn="l">
              <a:spcBef>
                <a:spcPts val="0"/>
              </a:spcBef>
              <a:spcAft>
                <a:spcPts val="0"/>
              </a:spcAft>
              <a:buSzPts val="1000"/>
              <a:buFont typeface="Lato"/>
              <a:buChar char="●"/>
            </a:pPr>
            <a:r>
              <a:rPr lang="en" sz="1000">
                <a:latin typeface="Lato"/>
                <a:ea typeface="Lato"/>
                <a:cs typeface="Lato"/>
                <a:sym typeface="Lato"/>
              </a:rPr>
              <a:t>Took 1 hour  to complete</a:t>
            </a:r>
            <a:endParaRPr sz="1000">
              <a:latin typeface="Lato"/>
              <a:ea typeface="Lato"/>
              <a:cs typeface="Lato"/>
              <a:sym typeface="Lato"/>
            </a:endParaRPr>
          </a:p>
        </p:txBody>
      </p:sp>
      <p:sp>
        <p:nvSpPr>
          <p:cNvPr id="237" name="Google Shape;237;p18"/>
          <p:cNvSpPr txBox="1"/>
          <p:nvPr/>
        </p:nvSpPr>
        <p:spPr>
          <a:xfrm>
            <a:off x="4593600" y="3879625"/>
            <a:ext cx="4550400" cy="6465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SzPts val="1000"/>
              <a:buFont typeface="Lato"/>
              <a:buChar char="●"/>
            </a:pPr>
            <a:r>
              <a:rPr lang="en" sz="1000">
                <a:latin typeface="Lato"/>
                <a:ea typeface="Lato"/>
                <a:cs typeface="Lato"/>
                <a:sym typeface="Lato"/>
              </a:rPr>
              <a:t>9 queries had execution error and timed out after 5  hours</a:t>
            </a:r>
            <a:endParaRPr sz="1000">
              <a:latin typeface="Lato"/>
              <a:ea typeface="Lato"/>
              <a:cs typeface="Lato"/>
              <a:sym typeface="Lato"/>
            </a:endParaRPr>
          </a:p>
          <a:p>
            <a:pPr indent="-292100" lvl="0" marL="457200" rtl="0" algn="l">
              <a:spcBef>
                <a:spcPts val="0"/>
              </a:spcBef>
              <a:spcAft>
                <a:spcPts val="0"/>
              </a:spcAft>
              <a:buSzPts val="1000"/>
              <a:buFont typeface="Lato"/>
              <a:buChar char="●"/>
            </a:pPr>
            <a:r>
              <a:rPr lang="en" sz="1000">
                <a:latin typeface="Lato"/>
                <a:ea typeface="Lato"/>
                <a:cs typeface="Lato"/>
                <a:sym typeface="Lato"/>
              </a:rPr>
              <a:t>Took 5 hours  to complete</a:t>
            </a:r>
            <a:endParaRPr sz="1000">
              <a:latin typeface="Lato"/>
              <a:ea typeface="Lato"/>
              <a:cs typeface="Lato"/>
              <a:sym typeface="Lato"/>
            </a:endParaRPr>
          </a:p>
          <a:p>
            <a:pPr indent="-292100" lvl="0" marL="457200" rtl="0" algn="l">
              <a:spcBef>
                <a:spcPts val="0"/>
              </a:spcBef>
              <a:spcAft>
                <a:spcPts val="0"/>
              </a:spcAft>
              <a:buSzPts val="1000"/>
              <a:buFont typeface="Lato"/>
              <a:buChar char="●"/>
            </a:pPr>
            <a:r>
              <a:rPr lang="en" sz="1000">
                <a:latin typeface="Lato"/>
                <a:ea typeface="Lato"/>
                <a:cs typeface="Lato"/>
                <a:sym typeface="Lato"/>
              </a:rPr>
              <a:t>26 queries needed modification(mainly type casts)</a:t>
            </a:r>
            <a:endParaRPr sz="1000">
              <a:latin typeface="Lato"/>
              <a:ea typeface="Lato"/>
              <a:cs typeface="Lato"/>
              <a:sym typeface="Lato"/>
            </a:endParaRPr>
          </a:p>
        </p:txBody>
      </p:sp>
      <p:sp>
        <p:nvSpPr>
          <p:cNvPr id="238" name="Google Shape;238;p18"/>
          <p:cNvSpPr txBox="1"/>
          <p:nvPr/>
        </p:nvSpPr>
        <p:spPr>
          <a:xfrm>
            <a:off x="152400" y="152400"/>
            <a:ext cx="9917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1B212C"/>
                </a:solidFill>
                <a:latin typeface="Montserrat"/>
                <a:ea typeface="Montserrat"/>
                <a:cs typeface="Montserrat"/>
                <a:sym typeface="Montserrat"/>
              </a:rPr>
              <a:t>Spark vs Hadoop Query Performance </a:t>
            </a:r>
            <a:endParaRPr/>
          </a:p>
        </p:txBody>
      </p:sp>
      <p:sp>
        <p:nvSpPr>
          <p:cNvPr id="239" name="Google Shape;239;p18"/>
          <p:cNvSpPr txBox="1"/>
          <p:nvPr/>
        </p:nvSpPr>
        <p:spPr>
          <a:xfrm>
            <a:off x="8703000" y="910550"/>
            <a:ext cx="441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1B212C"/>
                </a:solidFill>
              </a:rPr>
              <a:t>[1]</a:t>
            </a:r>
            <a:endParaRPr/>
          </a:p>
        </p:txBody>
      </p:sp>
      <p:pic>
        <p:nvPicPr>
          <p:cNvPr id="240" name="Google Shape;240;p18"/>
          <p:cNvPicPr preferRelativeResize="0"/>
          <p:nvPr/>
        </p:nvPicPr>
        <p:blipFill>
          <a:blip r:embed="rId3">
            <a:alphaModFix/>
          </a:blip>
          <a:stretch>
            <a:fillRect/>
          </a:stretch>
        </p:blipFill>
        <p:spPr>
          <a:xfrm>
            <a:off x="0" y="1233638"/>
            <a:ext cx="9143999" cy="2646023"/>
          </a:xfrm>
          <a:prstGeom prst="rect">
            <a:avLst/>
          </a:prstGeom>
          <a:noFill/>
          <a:ln>
            <a:noFill/>
          </a:ln>
        </p:spPr>
      </p:pic>
      <p:sp>
        <p:nvSpPr>
          <p:cNvPr id="241" name="Google Shape;241;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9"/>
          <p:cNvSpPr txBox="1"/>
          <p:nvPr>
            <p:ph idx="1" type="subTitle"/>
          </p:nvPr>
        </p:nvSpPr>
        <p:spPr>
          <a:xfrm>
            <a:off x="2286775" y="1780575"/>
            <a:ext cx="4717500" cy="631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247" name="Google Shape;247;p19"/>
          <p:cNvSpPr txBox="1"/>
          <p:nvPr>
            <p:ph type="ctrTitle"/>
          </p:nvPr>
        </p:nvSpPr>
        <p:spPr>
          <a:xfrm>
            <a:off x="3099175" y="2412374"/>
            <a:ext cx="3092700" cy="54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248" name="Google Shape;248;p19"/>
          <p:cNvSpPr txBox="1"/>
          <p:nvPr/>
        </p:nvSpPr>
        <p:spPr>
          <a:xfrm>
            <a:off x="2711025" y="3584075"/>
            <a:ext cx="534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49" name="Google Shape;249;p19"/>
          <p:cNvSpPr txBox="1"/>
          <p:nvPr/>
        </p:nvSpPr>
        <p:spPr>
          <a:xfrm>
            <a:off x="269725" y="4615375"/>
            <a:ext cx="87516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1B212C"/>
                </a:solidFill>
              </a:rPr>
              <a:t>[1]</a:t>
            </a:r>
            <a:r>
              <a:rPr lang="en" sz="800">
                <a:solidFill>
                  <a:schemeClr val="dk1"/>
                </a:solidFill>
              </a:rPr>
              <a:t> </a:t>
            </a:r>
            <a:r>
              <a:rPr lang="en" sz="900">
                <a:solidFill>
                  <a:schemeClr val="dk1"/>
                </a:solidFill>
                <a:latin typeface="EB Garamond"/>
                <a:ea typeface="EB Garamond"/>
                <a:cs typeface="EB Garamond"/>
                <a:sym typeface="EB Garamond"/>
              </a:rPr>
              <a:t>IBM. (n.d.). </a:t>
            </a:r>
            <a:r>
              <a:rPr i="1" lang="en" sz="900">
                <a:solidFill>
                  <a:schemeClr val="dk1"/>
                </a:solidFill>
                <a:latin typeface="EB Garamond"/>
                <a:ea typeface="EB Garamond"/>
                <a:cs typeface="EB Garamond"/>
                <a:sym typeface="EB Garamond"/>
              </a:rPr>
              <a:t>Big SQL vs Spark SQL at 100TB: How do they stack up? - Hadoop Dev</a:t>
            </a:r>
            <a:r>
              <a:rPr lang="en" sz="900">
                <a:solidFill>
                  <a:schemeClr val="dk1"/>
                </a:solidFill>
                <a:latin typeface="EB Garamond"/>
                <a:ea typeface="EB Garamond"/>
                <a:cs typeface="EB Garamond"/>
                <a:sym typeface="EB Garamond"/>
              </a:rPr>
              <a:t>. Retrieved from ibm.com: https://www.ibm.com/support/pages/big-sql-vs-spark-sql-100tb-how-do-they-stack-hadoop-dev</a:t>
            </a:r>
            <a:endParaRPr sz="9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t/>
            </a:r>
            <a:endParaRPr sz="800">
              <a:solidFill>
                <a:srgbClr val="1B212C"/>
              </a:solidFill>
            </a:endParaRPr>
          </a:p>
        </p:txBody>
      </p:sp>
      <p:sp>
        <p:nvSpPr>
          <p:cNvPr id="250" name="Google Shape;250;p19"/>
          <p:cNvSpPr txBox="1"/>
          <p:nvPr/>
        </p:nvSpPr>
        <p:spPr>
          <a:xfrm>
            <a:off x="576500" y="1126450"/>
            <a:ext cx="7759800" cy="831300"/>
          </a:xfrm>
          <a:prstGeom prst="rect">
            <a:avLst/>
          </a:prstGeom>
          <a:noFill/>
          <a:ln>
            <a:noFill/>
          </a:ln>
        </p:spPr>
        <p:txBody>
          <a:bodyPr anchorCtr="0" anchor="t" bIns="91425" lIns="91425" spcFirstLastPara="1" rIns="91425" wrap="square" tIns="91425">
            <a:spAutoFit/>
          </a:bodyPr>
          <a:lstStyle/>
          <a:p>
            <a:pPr indent="457200" lvl="0" marL="137160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rPr b="1" lang="en">
                <a:latin typeface="Lato"/>
                <a:ea typeface="Lato"/>
                <a:cs typeface="Lato"/>
                <a:sym typeface="Lato"/>
              </a:rPr>
              <a:t> </a:t>
            </a:r>
            <a:endParaRPr b="1">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251" name="Google Shape;251;p19"/>
          <p:cNvSpPr txBox="1"/>
          <p:nvPr/>
        </p:nvSpPr>
        <p:spPr>
          <a:xfrm>
            <a:off x="202150" y="4196900"/>
            <a:ext cx="3579000" cy="338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000">
              <a:latin typeface="Lato"/>
              <a:ea typeface="Lato"/>
              <a:cs typeface="Lato"/>
              <a:sym typeface="Lato"/>
            </a:endParaRPr>
          </a:p>
        </p:txBody>
      </p:sp>
      <p:sp>
        <p:nvSpPr>
          <p:cNvPr id="252" name="Google Shape;252;p19"/>
          <p:cNvSpPr txBox="1"/>
          <p:nvPr/>
        </p:nvSpPr>
        <p:spPr>
          <a:xfrm>
            <a:off x="4698175" y="4196900"/>
            <a:ext cx="4550400" cy="338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000">
              <a:latin typeface="Lato"/>
              <a:ea typeface="Lato"/>
              <a:cs typeface="Lato"/>
              <a:sym typeface="Lato"/>
            </a:endParaRPr>
          </a:p>
        </p:txBody>
      </p:sp>
      <p:sp>
        <p:nvSpPr>
          <p:cNvPr id="253" name="Google Shape;253;p19"/>
          <p:cNvSpPr txBox="1"/>
          <p:nvPr/>
        </p:nvSpPr>
        <p:spPr>
          <a:xfrm>
            <a:off x="152400" y="152400"/>
            <a:ext cx="9917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1B212C"/>
                </a:solidFill>
                <a:latin typeface="Montserrat"/>
                <a:ea typeface="Montserrat"/>
                <a:cs typeface="Montserrat"/>
                <a:sym typeface="Montserrat"/>
              </a:rPr>
              <a:t>Spark vs Hadoop Query Performance </a:t>
            </a:r>
            <a:endParaRPr/>
          </a:p>
        </p:txBody>
      </p:sp>
      <p:pic>
        <p:nvPicPr>
          <p:cNvPr id="254" name="Google Shape;254;p19"/>
          <p:cNvPicPr preferRelativeResize="0"/>
          <p:nvPr/>
        </p:nvPicPr>
        <p:blipFill>
          <a:blip r:embed="rId3">
            <a:alphaModFix/>
          </a:blip>
          <a:stretch>
            <a:fillRect/>
          </a:stretch>
        </p:blipFill>
        <p:spPr>
          <a:xfrm>
            <a:off x="914638" y="1170750"/>
            <a:ext cx="7314726" cy="3369326"/>
          </a:xfrm>
          <a:prstGeom prst="rect">
            <a:avLst/>
          </a:prstGeom>
          <a:noFill/>
          <a:ln>
            <a:noFill/>
          </a:ln>
        </p:spPr>
      </p:pic>
      <p:sp>
        <p:nvSpPr>
          <p:cNvPr id="255" name="Google Shape;255;p19"/>
          <p:cNvSpPr txBox="1"/>
          <p:nvPr/>
        </p:nvSpPr>
        <p:spPr>
          <a:xfrm>
            <a:off x="8352300" y="1226900"/>
            <a:ext cx="39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B Garamond"/>
                <a:ea typeface="EB Garamond"/>
                <a:cs typeface="EB Garamond"/>
                <a:sym typeface="EB Garamond"/>
              </a:rPr>
              <a:t>[1]</a:t>
            </a:r>
            <a:endParaRPr>
              <a:latin typeface="EB Garamond"/>
              <a:ea typeface="EB Garamond"/>
              <a:cs typeface="EB Garamond"/>
              <a:sym typeface="EB Garamond"/>
            </a:endParaRPr>
          </a:p>
        </p:txBody>
      </p:sp>
      <p:sp>
        <p:nvSpPr>
          <p:cNvPr id="256" name="Google Shape;256;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0"/>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Customer Segmentation</a:t>
            </a:r>
            <a:endParaRPr/>
          </a:p>
        </p:txBody>
      </p:sp>
      <p:sp>
        <p:nvSpPr>
          <p:cNvPr id="262" name="Google Shape;262;p20"/>
          <p:cNvSpPr txBox="1"/>
          <p:nvPr/>
        </p:nvSpPr>
        <p:spPr>
          <a:xfrm>
            <a:off x="790975" y="1309075"/>
            <a:ext cx="6065700" cy="35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u="sng">
                <a:solidFill>
                  <a:schemeClr val="dk1"/>
                </a:solidFill>
                <a:latin typeface="EB Garamond"/>
                <a:ea typeface="EB Garamond"/>
                <a:cs typeface="EB Garamond"/>
                <a:sym typeface="EB Garamond"/>
              </a:rPr>
              <a:t>The importance of  Customer Segmentation</a:t>
            </a:r>
            <a:endParaRPr sz="1100">
              <a:solidFill>
                <a:schemeClr val="dk1"/>
              </a:solidFill>
            </a:endParaRPr>
          </a:p>
          <a:p>
            <a:pPr indent="-298450" lvl="0" marL="45720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Create and communicate targeted marketing messages that will resonate with specific groups of customers</a:t>
            </a:r>
            <a:endParaRPr sz="1100">
              <a:solidFill>
                <a:schemeClr val="dk1"/>
              </a:solidFill>
              <a:latin typeface="EB Garamond"/>
              <a:ea typeface="EB Garamond"/>
              <a:cs typeface="EB Garamond"/>
              <a:sym typeface="EB Garamond"/>
            </a:endParaRPr>
          </a:p>
          <a:p>
            <a:pPr indent="-298450" lvl="0" marL="45720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Identify ways to improve products or new product or service opportunities.</a:t>
            </a:r>
            <a:endParaRPr sz="1100">
              <a:solidFill>
                <a:schemeClr val="dk1"/>
              </a:solidFill>
              <a:latin typeface="EB Garamond"/>
              <a:ea typeface="EB Garamond"/>
              <a:cs typeface="EB Garamond"/>
              <a:sym typeface="EB Garamond"/>
            </a:endParaRPr>
          </a:p>
          <a:p>
            <a:pPr indent="-298450" lvl="0" marL="45720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Test pricing options.</a:t>
            </a:r>
            <a:endParaRPr sz="1100">
              <a:solidFill>
                <a:schemeClr val="dk1"/>
              </a:solidFill>
              <a:latin typeface="EB Garamond"/>
              <a:ea typeface="EB Garamond"/>
              <a:cs typeface="EB Garamond"/>
              <a:sym typeface="EB Garamond"/>
            </a:endParaRPr>
          </a:p>
          <a:p>
            <a:pPr indent="-298450" lvl="0" marL="45720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Focus on the most profitable customers.</a:t>
            </a:r>
            <a:endParaRPr sz="1100">
              <a:solidFill>
                <a:schemeClr val="dk1"/>
              </a:solidFill>
              <a:latin typeface="EB Garamond"/>
              <a:ea typeface="EB Garamond"/>
              <a:cs typeface="EB Garamond"/>
              <a:sym typeface="EB Garamond"/>
            </a:endParaRPr>
          </a:p>
          <a:p>
            <a:pPr indent="-298450" lvl="0" marL="45720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Improve customer service.[2]</a:t>
            </a:r>
            <a:endParaRPr sz="1100">
              <a:solidFill>
                <a:schemeClr val="dk1"/>
              </a:solidFill>
              <a:latin typeface="EB Garamond"/>
              <a:ea typeface="EB Garamond"/>
              <a:cs typeface="EB Garamond"/>
              <a:sym typeface="EB Garamond"/>
            </a:endParaRPr>
          </a:p>
          <a:p>
            <a:pPr indent="0" lvl="0" marL="0" rtl="0" algn="l">
              <a:lnSpc>
                <a:spcPct val="115000"/>
              </a:lnSpc>
              <a:spcBef>
                <a:spcPts val="2300"/>
              </a:spcBef>
              <a:spcAft>
                <a:spcPts val="0"/>
              </a:spcAft>
              <a:buNone/>
            </a:pPr>
            <a:r>
              <a:rPr b="1" lang="en" sz="1100" u="sng">
                <a:solidFill>
                  <a:schemeClr val="dk1"/>
                </a:solidFill>
                <a:latin typeface="EB Garamond"/>
                <a:ea typeface="EB Garamond"/>
                <a:cs typeface="EB Garamond"/>
                <a:sym typeface="EB Garamond"/>
              </a:rPr>
              <a:t>T</a:t>
            </a:r>
            <a:r>
              <a:rPr b="1" lang="en" sz="1100" u="sng">
                <a:solidFill>
                  <a:schemeClr val="dk1"/>
                </a:solidFill>
                <a:latin typeface="EB Garamond"/>
                <a:ea typeface="EB Garamond"/>
                <a:cs typeface="EB Garamond"/>
                <a:sym typeface="EB Garamond"/>
              </a:rPr>
              <a:t>op level outlook of the problem and benefits of the solution</a:t>
            </a:r>
            <a:endParaRPr b="1" sz="1100" u="sng">
              <a:solidFill>
                <a:schemeClr val="dk1"/>
              </a:solidFill>
              <a:latin typeface="EB Garamond"/>
              <a:ea typeface="EB Garamond"/>
              <a:cs typeface="EB Garamond"/>
              <a:sym typeface="EB Garamond"/>
            </a:endParaRPr>
          </a:p>
          <a:p>
            <a:pPr indent="-298450" lvl="0" marL="45720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Currently, our marketing team is </a:t>
            </a:r>
            <a:r>
              <a:rPr b="1" lang="en" sz="1100">
                <a:solidFill>
                  <a:schemeClr val="dk1"/>
                </a:solidFill>
                <a:latin typeface="EB Garamond"/>
                <a:ea typeface="EB Garamond"/>
                <a:cs typeface="EB Garamond"/>
                <a:sym typeface="EB Garamond"/>
              </a:rPr>
              <a:t>blindly targeting</a:t>
            </a:r>
            <a:r>
              <a:rPr lang="en" sz="1100">
                <a:solidFill>
                  <a:schemeClr val="dk1"/>
                </a:solidFill>
                <a:latin typeface="EB Garamond"/>
                <a:ea typeface="EB Garamond"/>
                <a:cs typeface="EB Garamond"/>
                <a:sym typeface="EB Garamond"/>
              </a:rPr>
              <a:t> all segments of publishers </a:t>
            </a:r>
            <a:endParaRPr sz="1100">
              <a:solidFill>
                <a:schemeClr val="dk1"/>
              </a:solidFill>
              <a:latin typeface="EB Garamond"/>
              <a:ea typeface="EB Garamond"/>
              <a:cs typeface="EB Garamond"/>
              <a:sym typeface="EB Garamond"/>
            </a:endParaRPr>
          </a:p>
          <a:p>
            <a:pPr indent="-298450" lvl="0" marL="45720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Understanding our current data about customers and segmenting them and further dissecting and analysis will help them</a:t>
            </a:r>
            <a:r>
              <a:rPr b="1" lang="en" sz="1100">
                <a:solidFill>
                  <a:schemeClr val="dk1"/>
                </a:solidFill>
                <a:latin typeface="EB Garamond"/>
                <a:ea typeface="EB Garamond"/>
                <a:cs typeface="EB Garamond"/>
                <a:sym typeface="EB Garamond"/>
              </a:rPr>
              <a:t> target their efforts </a:t>
            </a:r>
            <a:r>
              <a:rPr lang="en" sz="1100">
                <a:solidFill>
                  <a:schemeClr val="dk1"/>
                </a:solidFill>
                <a:latin typeface="EB Garamond"/>
                <a:ea typeface="EB Garamond"/>
                <a:cs typeface="EB Garamond"/>
                <a:sym typeface="EB Garamond"/>
              </a:rPr>
              <a:t>towards these top paying customer segments. For example, fashion, sports-bloggers, etc. to get better leads and eventually more customers</a:t>
            </a:r>
            <a:endParaRPr sz="1100">
              <a:solidFill>
                <a:schemeClr val="dk1"/>
              </a:solidFill>
              <a:latin typeface="EB Garamond"/>
              <a:ea typeface="EB Garamond"/>
              <a:cs typeface="EB Garamond"/>
              <a:sym typeface="EB Garamond"/>
            </a:endParaRPr>
          </a:p>
          <a:p>
            <a:pPr indent="-298450" lvl="0" marL="45720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Knowing which segments are our strong points will help in</a:t>
            </a:r>
            <a:r>
              <a:rPr b="1" lang="en" sz="1100">
                <a:solidFill>
                  <a:schemeClr val="dk1"/>
                </a:solidFill>
                <a:latin typeface="EB Garamond"/>
                <a:ea typeface="EB Garamond"/>
                <a:cs typeface="EB Garamond"/>
                <a:sym typeface="EB Garamond"/>
              </a:rPr>
              <a:t> strategically targeting</a:t>
            </a:r>
            <a:r>
              <a:rPr lang="en" sz="1100">
                <a:solidFill>
                  <a:schemeClr val="dk1"/>
                </a:solidFill>
                <a:latin typeface="EB Garamond"/>
                <a:ea typeface="EB Garamond"/>
                <a:cs typeface="EB Garamond"/>
                <a:sym typeface="EB Garamond"/>
              </a:rPr>
              <a:t> those segments and also on the segments we are </a:t>
            </a:r>
            <a:r>
              <a:rPr b="1" lang="en" sz="1100">
                <a:solidFill>
                  <a:schemeClr val="dk1"/>
                </a:solidFill>
                <a:latin typeface="EB Garamond"/>
                <a:ea typeface="EB Garamond"/>
                <a:cs typeface="EB Garamond"/>
                <a:sym typeface="EB Garamond"/>
              </a:rPr>
              <a:t>lacking</a:t>
            </a:r>
            <a:r>
              <a:rPr lang="en" sz="1100">
                <a:solidFill>
                  <a:schemeClr val="dk1"/>
                </a:solidFill>
                <a:latin typeface="EB Garamond"/>
                <a:ea typeface="EB Garamond"/>
                <a:cs typeface="EB Garamond"/>
                <a:sym typeface="EB Garamond"/>
              </a:rPr>
              <a:t> to target and</a:t>
            </a:r>
            <a:r>
              <a:rPr b="1" lang="en" sz="1100">
                <a:solidFill>
                  <a:schemeClr val="dk1"/>
                </a:solidFill>
                <a:latin typeface="EB Garamond"/>
                <a:ea typeface="EB Garamond"/>
                <a:cs typeface="EB Garamond"/>
                <a:sym typeface="EB Garamond"/>
              </a:rPr>
              <a:t> diversify</a:t>
            </a:r>
            <a:r>
              <a:rPr lang="en" sz="1100">
                <a:solidFill>
                  <a:schemeClr val="dk1"/>
                </a:solidFill>
                <a:latin typeface="EB Garamond"/>
                <a:ea typeface="EB Garamond"/>
                <a:cs typeface="EB Garamond"/>
                <a:sym typeface="EB Garamond"/>
              </a:rPr>
              <a:t> our portfolio</a:t>
            </a:r>
            <a:endParaRPr sz="1100">
              <a:solidFill>
                <a:schemeClr val="dk1"/>
              </a:solidFill>
              <a:latin typeface="EB Garamond"/>
              <a:ea typeface="EB Garamond"/>
              <a:cs typeface="EB Garamond"/>
              <a:sym typeface="EB Garamond"/>
            </a:endParaRPr>
          </a:p>
          <a:p>
            <a:pPr indent="-298450" lvl="0" marL="45720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The product team can enhance our advertising features and hone them for top revenue generating  customer segments for us to</a:t>
            </a:r>
            <a:r>
              <a:rPr b="1" lang="en" sz="1100">
                <a:solidFill>
                  <a:schemeClr val="dk1"/>
                </a:solidFill>
                <a:latin typeface="EB Garamond"/>
                <a:ea typeface="EB Garamond"/>
                <a:cs typeface="EB Garamond"/>
                <a:sym typeface="EB Garamond"/>
              </a:rPr>
              <a:t> enhance value </a:t>
            </a:r>
            <a:r>
              <a:rPr lang="en" sz="1100">
                <a:solidFill>
                  <a:schemeClr val="dk1"/>
                </a:solidFill>
                <a:latin typeface="EB Garamond"/>
                <a:ea typeface="EB Garamond"/>
                <a:cs typeface="EB Garamond"/>
                <a:sym typeface="EB Garamond"/>
              </a:rPr>
              <a:t>of our product further</a:t>
            </a:r>
            <a:endParaRPr sz="1100">
              <a:solidFill>
                <a:schemeClr val="dk1"/>
              </a:solidFill>
              <a:latin typeface="EB Garamond"/>
              <a:ea typeface="EB Garamond"/>
              <a:cs typeface="EB Garamond"/>
              <a:sym typeface="EB Garamond"/>
            </a:endParaRPr>
          </a:p>
        </p:txBody>
      </p:sp>
      <p:sp>
        <p:nvSpPr>
          <p:cNvPr id="263" name="Google Shape;263;p20"/>
          <p:cNvSpPr txBox="1"/>
          <p:nvPr/>
        </p:nvSpPr>
        <p:spPr>
          <a:xfrm>
            <a:off x="2987225" y="4761350"/>
            <a:ext cx="6065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EB Garamond"/>
                <a:ea typeface="EB Garamond"/>
                <a:cs typeface="EB Garamond"/>
                <a:sym typeface="EB Garamond"/>
              </a:rPr>
              <a:t>[1]</a:t>
            </a:r>
            <a:r>
              <a:rPr lang="en" sz="800">
                <a:solidFill>
                  <a:schemeClr val="dk1"/>
                </a:solidFill>
                <a:latin typeface="EB Garamond"/>
                <a:ea typeface="EB Garamond"/>
                <a:cs typeface="EB Garamond"/>
                <a:sym typeface="EB Garamond"/>
              </a:rPr>
              <a:t>(n.d.). Retrieved from freepix.com: https://www.freepik.com/search?format=search&amp;query=customer%20segmentation&amp;selection=1&amp;type=vector</a:t>
            </a:r>
            <a:endParaRPr sz="800">
              <a:solidFill>
                <a:schemeClr val="dk1"/>
              </a:solidFill>
              <a:latin typeface="EB Garamond"/>
              <a:ea typeface="EB Garamond"/>
              <a:cs typeface="EB Garamond"/>
              <a:sym typeface="EB Garamond"/>
            </a:endParaRPr>
          </a:p>
          <a:p>
            <a:pPr indent="0" lvl="0" marL="0" rtl="0" algn="l">
              <a:spcBef>
                <a:spcPts val="0"/>
              </a:spcBef>
              <a:spcAft>
                <a:spcPts val="0"/>
              </a:spcAft>
              <a:buNone/>
            </a:pPr>
            <a:r>
              <a:rPr lang="en" sz="800">
                <a:solidFill>
                  <a:schemeClr val="dk1"/>
                </a:solidFill>
                <a:latin typeface="EB Garamond"/>
                <a:ea typeface="EB Garamond"/>
                <a:cs typeface="EB Garamond"/>
                <a:sym typeface="EB Garamond"/>
              </a:rPr>
              <a:t>[2] </a:t>
            </a:r>
            <a:r>
              <a:rPr lang="en" sz="800">
                <a:solidFill>
                  <a:schemeClr val="dk1"/>
                </a:solidFill>
                <a:latin typeface="EB Garamond"/>
                <a:ea typeface="EB Garamond"/>
                <a:cs typeface="EB Garamond"/>
                <a:sym typeface="EB Garamond"/>
              </a:rPr>
              <a:t>shopify. (n.d.). </a:t>
            </a:r>
            <a:r>
              <a:rPr i="1" lang="en" sz="800">
                <a:solidFill>
                  <a:schemeClr val="dk1"/>
                </a:solidFill>
                <a:latin typeface="EB Garamond"/>
                <a:ea typeface="EB Garamond"/>
                <a:cs typeface="EB Garamond"/>
                <a:sym typeface="EB Garamond"/>
              </a:rPr>
              <a:t>Customer Segmentation</a:t>
            </a:r>
            <a:r>
              <a:rPr lang="en" sz="800">
                <a:solidFill>
                  <a:schemeClr val="dk1"/>
                </a:solidFill>
                <a:latin typeface="EB Garamond"/>
                <a:ea typeface="EB Garamond"/>
                <a:cs typeface="EB Garamond"/>
                <a:sym typeface="EB Garamond"/>
              </a:rPr>
              <a:t>. Retrieved from shopify.com: https://www.shopify.com/encyclopedia/customer-segmentation</a:t>
            </a:r>
            <a:endParaRPr sz="800">
              <a:solidFill>
                <a:schemeClr val="dk1"/>
              </a:solidFill>
              <a:latin typeface="EB Garamond"/>
              <a:ea typeface="EB Garamond"/>
              <a:cs typeface="EB Garamond"/>
              <a:sym typeface="EB Garamond"/>
            </a:endParaRPr>
          </a:p>
        </p:txBody>
      </p:sp>
      <p:pic>
        <p:nvPicPr>
          <p:cNvPr id="264" name="Google Shape;264;p20"/>
          <p:cNvPicPr preferRelativeResize="0"/>
          <p:nvPr/>
        </p:nvPicPr>
        <p:blipFill>
          <a:blip r:embed="rId3">
            <a:alphaModFix/>
          </a:blip>
          <a:stretch>
            <a:fillRect/>
          </a:stretch>
        </p:blipFill>
        <p:spPr>
          <a:xfrm>
            <a:off x="6739375" y="1449650"/>
            <a:ext cx="2644552" cy="2644552"/>
          </a:xfrm>
          <a:prstGeom prst="rect">
            <a:avLst/>
          </a:prstGeom>
          <a:noFill/>
          <a:ln>
            <a:noFill/>
          </a:ln>
        </p:spPr>
      </p:pic>
      <p:sp>
        <p:nvSpPr>
          <p:cNvPr id="265" name="Google Shape;265;p20"/>
          <p:cNvSpPr txBox="1"/>
          <p:nvPr/>
        </p:nvSpPr>
        <p:spPr>
          <a:xfrm>
            <a:off x="8338675" y="1593125"/>
            <a:ext cx="345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EB Garamond"/>
                <a:ea typeface="EB Garamond"/>
                <a:cs typeface="EB Garamond"/>
                <a:sym typeface="EB Garamond"/>
              </a:rPr>
              <a:t>[1]</a:t>
            </a:r>
            <a:endParaRPr sz="800">
              <a:latin typeface="EB Garamond"/>
              <a:ea typeface="EB Garamond"/>
              <a:cs typeface="EB Garamond"/>
              <a:sym typeface="EB Garamond"/>
            </a:endParaRPr>
          </a:p>
        </p:txBody>
      </p:sp>
      <p:sp>
        <p:nvSpPr>
          <p:cNvPr id="266" name="Google Shape;266;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1"/>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lt1"/>
                </a:solidFill>
                <a:latin typeface="Montserrat"/>
                <a:ea typeface="Montserrat"/>
                <a:cs typeface="Montserrat"/>
                <a:sym typeface="Montserrat"/>
              </a:rPr>
              <a:t>OSS PROJECT &amp; HYPOTHESIS</a:t>
            </a:r>
            <a:endParaRPr sz="200"/>
          </a:p>
        </p:txBody>
      </p:sp>
      <p:grpSp>
        <p:nvGrpSpPr>
          <p:cNvPr id="272" name="Google Shape;272;p21"/>
          <p:cNvGrpSpPr/>
          <p:nvPr/>
        </p:nvGrpSpPr>
        <p:grpSpPr>
          <a:xfrm>
            <a:off x="881972" y="3292104"/>
            <a:ext cx="927302" cy="2083860"/>
            <a:chOff x="2449930" y="2556776"/>
            <a:chExt cx="1339065" cy="3009185"/>
          </a:xfrm>
        </p:grpSpPr>
        <p:sp>
          <p:nvSpPr>
            <p:cNvPr id="273" name="Google Shape;273;p21"/>
            <p:cNvSpPr/>
            <p:nvPr/>
          </p:nvSpPr>
          <p:spPr>
            <a:xfrm>
              <a:off x="2449930" y="2556776"/>
              <a:ext cx="1339065" cy="2243750"/>
            </a:xfrm>
            <a:custGeom>
              <a:rect b="b" l="l" r="r" t="t"/>
              <a:pathLst>
                <a:path extrusionOk="0" h="105106" w="62727">
                  <a:moveTo>
                    <a:pt x="31083" y="0"/>
                  </a:moveTo>
                  <a:cubicBezTo>
                    <a:pt x="30660" y="0"/>
                    <a:pt x="30078" y="77"/>
                    <a:pt x="29410" y="366"/>
                  </a:cubicBezTo>
                  <a:cubicBezTo>
                    <a:pt x="23250" y="2407"/>
                    <a:pt x="21611" y="16772"/>
                    <a:pt x="21172" y="24241"/>
                  </a:cubicBezTo>
                  <a:cubicBezTo>
                    <a:pt x="21082" y="25817"/>
                    <a:pt x="20271" y="27035"/>
                    <a:pt x="19296" y="27035"/>
                  </a:cubicBezTo>
                  <a:cubicBezTo>
                    <a:pt x="19260" y="27035"/>
                    <a:pt x="19224" y="27033"/>
                    <a:pt x="19188" y="27030"/>
                  </a:cubicBezTo>
                  <a:cubicBezTo>
                    <a:pt x="19071" y="27019"/>
                    <a:pt x="18950" y="27014"/>
                    <a:pt x="18825" y="27014"/>
                  </a:cubicBezTo>
                  <a:cubicBezTo>
                    <a:pt x="16566" y="27014"/>
                    <a:pt x="13102" y="28718"/>
                    <a:pt x="11108" y="31917"/>
                  </a:cubicBezTo>
                  <a:cubicBezTo>
                    <a:pt x="8196" y="36601"/>
                    <a:pt x="8495" y="49895"/>
                    <a:pt x="8858" y="56599"/>
                  </a:cubicBezTo>
                  <a:cubicBezTo>
                    <a:pt x="8957" y="58430"/>
                    <a:pt x="8037" y="59917"/>
                    <a:pt x="6895" y="59917"/>
                  </a:cubicBezTo>
                  <a:cubicBezTo>
                    <a:pt x="6888" y="59917"/>
                    <a:pt x="6881" y="59917"/>
                    <a:pt x="6874" y="59917"/>
                  </a:cubicBezTo>
                  <a:cubicBezTo>
                    <a:pt x="6854" y="59917"/>
                    <a:pt x="6835" y="59916"/>
                    <a:pt x="6815" y="59916"/>
                  </a:cubicBezTo>
                  <a:cubicBezTo>
                    <a:pt x="2657" y="59916"/>
                    <a:pt x="1204" y="66933"/>
                    <a:pt x="1204" y="66933"/>
                  </a:cubicBezTo>
                  <a:cubicBezTo>
                    <a:pt x="170" y="70668"/>
                    <a:pt x="0" y="74469"/>
                    <a:pt x="472" y="78249"/>
                  </a:cubicBezTo>
                  <a:cubicBezTo>
                    <a:pt x="2716" y="96150"/>
                    <a:pt x="17018" y="105106"/>
                    <a:pt x="31329" y="105106"/>
                  </a:cubicBezTo>
                  <a:cubicBezTo>
                    <a:pt x="45614" y="105106"/>
                    <a:pt x="59909" y="96183"/>
                    <a:pt x="62231" y="78325"/>
                  </a:cubicBezTo>
                  <a:cubicBezTo>
                    <a:pt x="62727" y="74520"/>
                    <a:pt x="62566" y="70692"/>
                    <a:pt x="61526" y="66933"/>
                  </a:cubicBezTo>
                  <a:cubicBezTo>
                    <a:pt x="61526" y="66933"/>
                    <a:pt x="60070" y="59916"/>
                    <a:pt x="55912" y="59916"/>
                  </a:cubicBezTo>
                  <a:cubicBezTo>
                    <a:pt x="55892" y="59916"/>
                    <a:pt x="55872" y="59917"/>
                    <a:pt x="55853" y="59917"/>
                  </a:cubicBezTo>
                  <a:cubicBezTo>
                    <a:pt x="55846" y="59917"/>
                    <a:pt x="55839" y="59917"/>
                    <a:pt x="55832" y="59917"/>
                  </a:cubicBezTo>
                  <a:cubicBezTo>
                    <a:pt x="54689" y="59917"/>
                    <a:pt x="53770" y="58430"/>
                    <a:pt x="53869" y="56599"/>
                  </a:cubicBezTo>
                  <a:cubicBezTo>
                    <a:pt x="54232" y="49895"/>
                    <a:pt x="54534" y="36601"/>
                    <a:pt x="51619" y="31917"/>
                  </a:cubicBezTo>
                  <a:cubicBezTo>
                    <a:pt x="49627" y="28718"/>
                    <a:pt x="46161" y="27014"/>
                    <a:pt x="43904" y="27014"/>
                  </a:cubicBezTo>
                  <a:cubicBezTo>
                    <a:pt x="43780" y="27014"/>
                    <a:pt x="43659" y="27019"/>
                    <a:pt x="43542" y="27030"/>
                  </a:cubicBezTo>
                  <a:cubicBezTo>
                    <a:pt x="43505" y="27033"/>
                    <a:pt x="43470" y="27035"/>
                    <a:pt x="43434" y="27035"/>
                  </a:cubicBezTo>
                  <a:cubicBezTo>
                    <a:pt x="42459" y="27035"/>
                    <a:pt x="41648" y="25817"/>
                    <a:pt x="41555" y="24241"/>
                  </a:cubicBezTo>
                  <a:cubicBezTo>
                    <a:pt x="41119" y="16772"/>
                    <a:pt x="39480" y="2407"/>
                    <a:pt x="33317" y="366"/>
                  </a:cubicBezTo>
                  <a:cubicBezTo>
                    <a:pt x="32649" y="77"/>
                    <a:pt x="32066" y="0"/>
                    <a:pt x="31644" y="0"/>
                  </a:cubicBezTo>
                  <a:cubicBezTo>
                    <a:pt x="31540" y="0"/>
                    <a:pt x="31447" y="5"/>
                    <a:pt x="31363" y="12"/>
                  </a:cubicBezTo>
                  <a:cubicBezTo>
                    <a:pt x="31280" y="5"/>
                    <a:pt x="31186" y="0"/>
                    <a:pt x="31083" y="0"/>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1"/>
            <p:cNvSpPr/>
            <p:nvPr/>
          </p:nvSpPr>
          <p:spPr>
            <a:xfrm>
              <a:off x="2876464" y="3265233"/>
              <a:ext cx="475943" cy="2300727"/>
            </a:xfrm>
            <a:custGeom>
              <a:rect b="b" l="l" r="r" t="t"/>
              <a:pathLst>
                <a:path extrusionOk="0" h="107775" w="22295">
                  <a:moveTo>
                    <a:pt x="11420" y="1"/>
                  </a:moveTo>
                  <a:cubicBezTo>
                    <a:pt x="10633" y="1"/>
                    <a:pt x="9998" y="639"/>
                    <a:pt x="9998" y="1425"/>
                  </a:cubicBezTo>
                  <a:lnTo>
                    <a:pt x="9998" y="44649"/>
                  </a:lnTo>
                  <a:lnTo>
                    <a:pt x="1966" y="35011"/>
                  </a:lnTo>
                  <a:cubicBezTo>
                    <a:pt x="1760" y="34764"/>
                    <a:pt x="1464" y="34636"/>
                    <a:pt x="1167" y="34636"/>
                  </a:cubicBezTo>
                  <a:cubicBezTo>
                    <a:pt x="933" y="34636"/>
                    <a:pt x="697" y="34715"/>
                    <a:pt x="503" y="34878"/>
                  </a:cubicBezTo>
                  <a:cubicBezTo>
                    <a:pt x="61" y="35244"/>
                    <a:pt x="1" y="35900"/>
                    <a:pt x="370" y="36342"/>
                  </a:cubicBezTo>
                  <a:lnTo>
                    <a:pt x="9998" y="47894"/>
                  </a:lnTo>
                  <a:lnTo>
                    <a:pt x="9998" y="106350"/>
                  </a:lnTo>
                  <a:cubicBezTo>
                    <a:pt x="9998" y="107136"/>
                    <a:pt x="10633" y="107774"/>
                    <a:pt x="11420" y="107774"/>
                  </a:cubicBezTo>
                  <a:cubicBezTo>
                    <a:pt x="12206" y="107774"/>
                    <a:pt x="12844" y="107136"/>
                    <a:pt x="12844" y="106350"/>
                  </a:cubicBezTo>
                  <a:lnTo>
                    <a:pt x="12844" y="34905"/>
                  </a:lnTo>
                  <a:lnTo>
                    <a:pt x="21944" y="24414"/>
                  </a:lnTo>
                  <a:cubicBezTo>
                    <a:pt x="22294" y="23997"/>
                    <a:pt x="22246" y="23377"/>
                    <a:pt x="21835" y="23020"/>
                  </a:cubicBezTo>
                  <a:cubicBezTo>
                    <a:pt x="21646" y="22857"/>
                    <a:pt x="21414" y="22776"/>
                    <a:pt x="21183" y="22776"/>
                  </a:cubicBezTo>
                  <a:cubicBezTo>
                    <a:pt x="20909" y="22776"/>
                    <a:pt x="20637" y="22889"/>
                    <a:pt x="20441" y="23108"/>
                  </a:cubicBezTo>
                  <a:lnTo>
                    <a:pt x="20441" y="23111"/>
                  </a:lnTo>
                  <a:lnTo>
                    <a:pt x="12844" y="31866"/>
                  </a:lnTo>
                  <a:lnTo>
                    <a:pt x="12844" y="19413"/>
                  </a:lnTo>
                  <a:lnTo>
                    <a:pt x="21944" y="8922"/>
                  </a:lnTo>
                  <a:cubicBezTo>
                    <a:pt x="22294" y="8505"/>
                    <a:pt x="22246" y="7885"/>
                    <a:pt x="21835" y="7528"/>
                  </a:cubicBezTo>
                  <a:cubicBezTo>
                    <a:pt x="21646" y="7364"/>
                    <a:pt x="21414" y="7284"/>
                    <a:pt x="21183" y="7284"/>
                  </a:cubicBezTo>
                  <a:cubicBezTo>
                    <a:pt x="20909" y="7284"/>
                    <a:pt x="20637" y="7396"/>
                    <a:pt x="20441" y="7615"/>
                  </a:cubicBezTo>
                  <a:lnTo>
                    <a:pt x="12844" y="16373"/>
                  </a:lnTo>
                  <a:lnTo>
                    <a:pt x="12844" y="1425"/>
                  </a:lnTo>
                  <a:cubicBezTo>
                    <a:pt x="12844" y="639"/>
                    <a:pt x="12206" y="1"/>
                    <a:pt x="11420"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 name="Google Shape;275;p21"/>
          <p:cNvGrpSpPr/>
          <p:nvPr/>
        </p:nvGrpSpPr>
        <p:grpSpPr>
          <a:xfrm>
            <a:off x="88673" y="3555857"/>
            <a:ext cx="1282408" cy="1701863"/>
            <a:chOff x="1231043" y="3326737"/>
            <a:chExt cx="1851853" cy="2457564"/>
          </a:xfrm>
        </p:grpSpPr>
        <p:sp>
          <p:nvSpPr>
            <p:cNvPr id="276" name="Google Shape;276;p21"/>
            <p:cNvSpPr/>
            <p:nvPr/>
          </p:nvSpPr>
          <p:spPr>
            <a:xfrm>
              <a:off x="1231043" y="3326737"/>
              <a:ext cx="1851853" cy="1904112"/>
            </a:xfrm>
            <a:custGeom>
              <a:rect b="b" l="l" r="r" t="t"/>
              <a:pathLst>
                <a:path extrusionOk="0" h="89196" w="86748">
                  <a:moveTo>
                    <a:pt x="43054" y="1"/>
                  </a:moveTo>
                  <a:cubicBezTo>
                    <a:pt x="42402" y="1"/>
                    <a:pt x="41751" y="88"/>
                    <a:pt x="41123" y="262"/>
                  </a:cubicBezTo>
                  <a:cubicBezTo>
                    <a:pt x="34016" y="1728"/>
                    <a:pt x="32123" y="12041"/>
                    <a:pt x="31621" y="17405"/>
                  </a:cubicBezTo>
                  <a:cubicBezTo>
                    <a:pt x="31513" y="18538"/>
                    <a:pt x="30574" y="19411"/>
                    <a:pt x="29452" y="19411"/>
                  </a:cubicBezTo>
                  <a:cubicBezTo>
                    <a:pt x="29411" y="19411"/>
                    <a:pt x="29370" y="19410"/>
                    <a:pt x="29329" y="19407"/>
                  </a:cubicBezTo>
                  <a:cubicBezTo>
                    <a:pt x="29192" y="19400"/>
                    <a:pt x="29051" y="19396"/>
                    <a:pt x="28905" y="19396"/>
                  </a:cubicBezTo>
                  <a:cubicBezTo>
                    <a:pt x="26301" y="19396"/>
                    <a:pt x="22308" y="20621"/>
                    <a:pt x="20011" y="22918"/>
                  </a:cubicBezTo>
                  <a:cubicBezTo>
                    <a:pt x="16648" y="26278"/>
                    <a:pt x="16996" y="35825"/>
                    <a:pt x="17414" y="40637"/>
                  </a:cubicBezTo>
                  <a:cubicBezTo>
                    <a:pt x="17531" y="41954"/>
                    <a:pt x="16467" y="43020"/>
                    <a:pt x="15150" y="43020"/>
                  </a:cubicBezTo>
                  <a:cubicBezTo>
                    <a:pt x="15142" y="43020"/>
                    <a:pt x="15135" y="43020"/>
                    <a:pt x="15127" y="43020"/>
                  </a:cubicBezTo>
                  <a:cubicBezTo>
                    <a:pt x="15104" y="43020"/>
                    <a:pt x="15081" y="43019"/>
                    <a:pt x="15059" y="43019"/>
                  </a:cubicBezTo>
                  <a:cubicBezTo>
                    <a:pt x="10264" y="43019"/>
                    <a:pt x="8583" y="48058"/>
                    <a:pt x="8583" y="48058"/>
                  </a:cubicBezTo>
                  <a:cubicBezTo>
                    <a:pt x="1" y="67367"/>
                    <a:pt x="37751" y="86679"/>
                    <a:pt x="42399" y="88968"/>
                  </a:cubicBezTo>
                  <a:cubicBezTo>
                    <a:pt x="42704" y="89116"/>
                    <a:pt x="43037" y="89195"/>
                    <a:pt x="43376" y="89195"/>
                  </a:cubicBezTo>
                  <a:cubicBezTo>
                    <a:pt x="43714" y="89195"/>
                    <a:pt x="44047" y="89116"/>
                    <a:pt x="44349" y="88968"/>
                  </a:cubicBezTo>
                  <a:cubicBezTo>
                    <a:pt x="48998" y="86679"/>
                    <a:pt x="86748" y="67367"/>
                    <a:pt x="78165" y="48058"/>
                  </a:cubicBezTo>
                  <a:cubicBezTo>
                    <a:pt x="78165" y="48058"/>
                    <a:pt x="76488" y="43019"/>
                    <a:pt x="71693" y="43019"/>
                  </a:cubicBezTo>
                  <a:cubicBezTo>
                    <a:pt x="71670" y="43019"/>
                    <a:pt x="71647" y="43020"/>
                    <a:pt x="71624" y="43020"/>
                  </a:cubicBezTo>
                  <a:cubicBezTo>
                    <a:pt x="71617" y="43020"/>
                    <a:pt x="71609" y="43020"/>
                    <a:pt x="71602" y="43020"/>
                  </a:cubicBezTo>
                  <a:cubicBezTo>
                    <a:pt x="70282" y="43020"/>
                    <a:pt x="69224" y="41954"/>
                    <a:pt x="69335" y="40637"/>
                  </a:cubicBezTo>
                  <a:cubicBezTo>
                    <a:pt x="69755" y="35825"/>
                    <a:pt x="70103" y="26278"/>
                    <a:pt x="66740" y="22918"/>
                  </a:cubicBezTo>
                  <a:cubicBezTo>
                    <a:pt x="64443" y="20621"/>
                    <a:pt x="60448" y="19396"/>
                    <a:pt x="57843" y="19396"/>
                  </a:cubicBezTo>
                  <a:cubicBezTo>
                    <a:pt x="57697" y="19396"/>
                    <a:pt x="57556" y="19400"/>
                    <a:pt x="57420" y="19407"/>
                  </a:cubicBezTo>
                  <a:cubicBezTo>
                    <a:pt x="57379" y="19410"/>
                    <a:pt x="57338" y="19411"/>
                    <a:pt x="57297" y="19411"/>
                  </a:cubicBezTo>
                  <a:cubicBezTo>
                    <a:pt x="56174" y="19411"/>
                    <a:pt x="55236" y="18535"/>
                    <a:pt x="55130" y="17405"/>
                  </a:cubicBezTo>
                  <a:cubicBezTo>
                    <a:pt x="54625" y="12041"/>
                    <a:pt x="52735" y="1728"/>
                    <a:pt x="45629" y="262"/>
                  </a:cubicBezTo>
                  <a:cubicBezTo>
                    <a:pt x="44997" y="88"/>
                    <a:pt x="44348" y="1"/>
                    <a:pt x="43697" y="1"/>
                  </a:cubicBezTo>
                  <a:cubicBezTo>
                    <a:pt x="43590" y="1"/>
                    <a:pt x="43483" y="3"/>
                    <a:pt x="43376" y="8"/>
                  </a:cubicBezTo>
                  <a:cubicBezTo>
                    <a:pt x="43269" y="3"/>
                    <a:pt x="43162" y="1"/>
                    <a:pt x="43054" y="1"/>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1"/>
            <p:cNvSpPr/>
            <p:nvPr/>
          </p:nvSpPr>
          <p:spPr>
            <a:xfrm>
              <a:off x="1899813" y="3980288"/>
              <a:ext cx="541266" cy="1804013"/>
            </a:xfrm>
            <a:custGeom>
              <a:rect b="b" l="l" r="r" t="t"/>
              <a:pathLst>
                <a:path extrusionOk="0" h="84507" w="25355">
                  <a:moveTo>
                    <a:pt x="12681" y="1"/>
                  </a:moveTo>
                  <a:cubicBezTo>
                    <a:pt x="12064" y="1"/>
                    <a:pt x="11565" y="500"/>
                    <a:pt x="11565" y="1117"/>
                  </a:cubicBezTo>
                  <a:lnTo>
                    <a:pt x="11565" y="34600"/>
                  </a:lnTo>
                  <a:lnTo>
                    <a:pt x="2111" y="23256"/>
                  </a:lnTo>
                  <a:cubicBezTo>
                    <a:pt x="1890" y="22990"/>
                    <a:pt x="1571" y="22854"/>
                    <a:pt x="1251" y="22854"/>
                  </a:cubicBezTo>
                  <a:cubicBezTo>
                    <a:pt x="999" y="22854"/>
                    <a:pt x="746" y="22938"/>
                    <a:pt x="539" y="23111"/>
                  </a:cubicBezTo>
                  <a:cubicBezTo>
                    <a:pt x="64" y="23507"/>
                    <a:pt x="1" y="24212"/>
                    <a:pt x="397" y="24687"/>
                  </a:cubicBezTo>
                  <a:lnTo>
                    <a:pt x="11565" y="38087"/>
                  </a:lnTo>
                  <a:lnTo>
                    <a:pt x="11565" y="83391"/>
                  </a:lnTo>
                  <a:cubicBezTo>
                    <a:pt x="11565" y="84008"/>
                    <a:pt x="12064" y="84507"/>
                    <a:pt x="12681" y="84507"/>
                  </a:cubicBezTo>
                  <a:cubicBezTo>
                    <a:pt x="13295" y="84507"/>
                    <a:pt x="13797" y="84008"/>
                    <a:pt x="13797" y="83391"/>
                  </a:cubicBezTo>
                  <a:lnTo>
                    <a:pt x="13797" y="28419"/>
                  </a:lnTo>
                  <a:lnTo>
                    <a:pt x="24950" y="15560"/>
                  </a:lnTo>
                  <a:cubicBezTo>
                    <a:pt x="25355" y="15094"/>
                    <a:pt x="25303" y="14390"/>
                    <a:pt x="24838" y="13984"/>
                  </a:cubicBezTo>
                  <a:cubicBezTo>
                    <a:pt x="24627" y="13801"/>
                    <a:pt x="24367" y="13711"/>
                    <a:pt x="24109" y="13711"/>
                  </a:cubicBezTo>
                  <a:cubicBezTo>
                    <a:pt x="23796" y="13711"/>
                    <a:pt x="23485" y="13843"/>
                    <a:pt x="23265" y="14099"/>
                  </a:cubicBezTo>
                  <a:lnTo>
                    <a:pt x="13797" y="25013"/>
                  </a:lnTo>
                  <a:lnTo>
                    <a:pt x="13797" y="1117"/>
                  </a:lnTo>
                  <a:cubicBezTo>
                    <a:pt x="13797" y="500"/>
                    <a:pt x="13298" y="1"/>
                    <a:pt x="12681"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 name="Google Shape;278;p21"/>
          <p:cNvSpPr txBox="1"/>
          <p:nvPr/>
        </p:nvSpPr>
        <p:spPr>
          <a:xfrm>
            <a:off x="2106425" y="4620250"/>
            <a:ext cx="5715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800">
                <a:solidFill>
                  <a:schemeClr val="dk1"/>
                </a:solidFill>
              </a:rPr>
              <a:t>[1] </a:t>
            </a:r>
            <a:r>
              <a:rPr lang="en" sz="800">
                <a:solidFill>
                  <a:schemeClr val="dk1"/>
                </a:solidFill>
                <a:latin typeface="EB Garamond"/>
                <a:ea typeface="EB Garamond"/>
                <a:cs typeface="EB Garamond"/>
                <a:sym typeface="EB Garamond"/>
              </a:rPr>
              <a:t>shopify. (n.d.). </a:t>
            </a:r>
            <a:r>
              <a:rPr i="1" lang="en" sz="800">
                <a:solidFill>
                  <a:schemeClr val="dk1"/>
                </a:solidFill>
                <a:latin typeface="EB Garamond"/>
                <a:ea typeface="EB Garamond"/>
                <a:cs typeface="EB Garamond"/>
                <a:sym typeface="EB Garamond"/>
              </a:rPr>
              <a:t>Customer Segmentation</a:t>
            </a:r>
            <a:r>
              <a:rPr lang="en" sz="800">
                <a:solidFill>
                  <a:schemeClr val="dk1"/>
                </a:solidFill>
                <a:latin typeface="EB Garamond"/>
                <a:ea typeface="EB Garamond"/>
                <a:cs typeface="EB Garamond"/>
                <a:sym typeface="EB Garamond"/>
              </a:rPr>
              <a:t>. Retrieved from shopify.com: https://www.shopify.com/encyclopedia/customer-segmentation</a:t>
            </a:r>
            <a:endParaRPr sz="800">
              <a:solidFill>
                <a:schemeClr val="dk1"/>
              </a:solidFill>
            </a:endParaRPr>
          </a:p>
          <a:p>
            <a:pPr indent="0" lvl="0" marL="0" rtl="0" algn="l">
              <a:spcBef>
                <a:spcPts val="0"/>
              </a:spcBef>
              <a:spcAft>
                <a:spcPts val="0"/>
              </a:spcAft>
              <a:buNone/>
            </a:pPr>
            <a:r>
              <a:t/>
            </a:r>
            <a:endParaRPr>
              <a:solidFill>
                <a:schemeClr val="dk1"/>
              </a:solidFill>
              <a:latin typeface="EB Garamond"/>
              <a:ea typeface="EB Garamond"/>
              <a:cs typeface="EB Garamond"/>
              <a:sym typeface="EB Garamond"/>
            </a:endParaRPr>
          </a:p>
        </p:txBody>
      </p:sp>
      <p:sp>
        <p:nvSpPr>
          <p:cNvPr id="279" name="Google Shape;279;p21"/>
          <p:cNvSpPr txBox="1"/>
          <p:nvPr/>
        </p:nvSpPr>
        <p:spPr>
          <a:xfrm flipH="1">
            <a:off x="1626325" y="1361463"/>
            <a:ext cx="5823600" cy="31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u="sng">
                <a:solidFill>
                  <a:schemeClr val="dk1"/>
                </a:solidFill>
                <a:latin typeface="EB Garamond"/>
                <a:ea typeface="EB Garamond"/>
                <a:cs typeface="EB Garamond"/>
                <a:sym typeface="EB Garamond"/>
              </a:rPr>
              <a:t>Project Objective: </a:t>
            </a:r>
            <a:endParaRPr b="1" sz="1100" u="sng">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1100">
              <a:solidFill>
                <a:schemeClr val="dk1"/>
              </a:solidFill>
              <a:latin typeface="EB Garamond"/>
              <a:ea typeface="EB Garamond"/>
              <a:cs typeface="EB Garamond"/>
              <a:sym typeface="EB Garamond"/>
            </a:endParaRPr>
          </a:p>
          <a:p>
            <a:pPr indent="0" lvl="0" marL="0" rtl="0" algn="ctr">
              <a:lnSpc>
                <a:spcPct val="115000"/>
              </a:lnSpc>
              <a:spcBef>
                <a:spcPts val="0"/>
              </a:spcBef>
              <a:spcAft>
                <a:spcPts val="0"/>
              </a:spcAft>
              <a:buNone/>
            </a:pPr>
            <a:r>
              <a:rPr b="1" lang="en" sz="1500">
                <a:solidFill>
                  <a:schemeClr val="dk1"/>
                </a:solidFill>
                <a:latin typeface="EB Garamond"/>
                <a:ea typeface="EB Garamond"/>
                <a:cs typeface="EB Garamond"/>
                <a:sym typeface="EB Garamond"/>
              </a:rPr>
              <a:t>Integrate Apache Spark in Hadoop environment</a:t>
            </a:r>
            <a:endParaRPr sz="1500">
              <a:solidFill>
                <a:schemeClr val="dk1"/>
              </a:solidFill>
              <a:latin typeface="EB Garamond"/>
              <a:ea typeface="EB Garamond"/>
              <a:cs typeface="EB Garamond"/>
              <a:sym typeface="EB Garamond"/>
            </a:endParaRPr>
          </a:p>
          <a:p>
            <a:pPr indent="0" lvl="0" marL="0" rtl="0" algn="l">
              <a:spcBef>
                <a:spcPts val="1600"/>
              </a:spcBef>
              <a:spcAft>
                <a:spcPts val="0"/>
              </a:spcAft>
              <a:buNone/>
            </a:pPr>
            <a:r>
              <a:rPr b="1" lang="en" sz="1100" u="sng">
                <a:solidFill>
                  <a:schemeClr val="dk1"/>
                </a:solidFill>
                <a:latin typeface="EB Garamond"/>
                <a:ea typeface="EB Garamond"/>
                <a:cs typeface="EB Garamond"/>
                <a:sym typeface="EB Garamond"/>
              </a:rPr>
              <a:t>Hypothesis: </a:t>
            </a:r>
            <a:endParaRPr b="1" sz="1100" u="sng">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 sz="1100">
                <a:solidFill>
                  <a:schemeClr val="dk1"/>
                </a:solidFill>
                <a:latin typeface="EB Garamond"/>
                <a:ea typeface="EB Garamond"/>
                <a:cs typeface="EB Garamond"/>
                <a:sym typeface="EB Garamond"/>
              </a:rPr>
              <a:t>By integrating Apache spark in Hadoop environment our organization would be able to do customer segmentation analysis that would allow marketers to better tailor their marketing efforts to various audience subsets. Those efforts can relate to both communications and product development resulting in improved customer service.</a:t>
            </a:r>
            <a:endParaRPr sz="11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1100">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Clr>
                <a:schemeClr val="dk1"/>
              </a:buClr>
              <a:buSzPts val="1100"/>
              <a:buFont typeface="Arial"/>
              <a:buNone/>
            </a:pPr>
            <a:r>
              <a:rPr b="1" lang="en" sz="1100" u="sng">
                <a:solidFill>
                  <a:schemeClr val="dk1"/>
                </a:solidFill>
                <a:latin typeface="EB Garamond"/>
                <a:ea typeface="EB Garamond"/>
                <a:cs typeface="EB Garamond"/>
                <a:sym typeface="EB Garamond"/>
              </a:rPr>
              <a:t>Success Criteria:</a:t>
            </a:r>
            <a:endParaRPr b="1" sz="1100" u="sng">
              <a:solidFill>
                <a:schemeClr val="dk1"/>
              </a:solidFill>
              <a:latin typeface="EB Garamond"/>
              <a:ea typeface="EB Garamond"/>
              <a:cs typeface="EB Garamond"/>
              <a:sym typeface="EB Garamond"/>
            </a:endParaRPr>
          </a:p>
          <a:p>
            <a:pPr indent="-298450" lvl="0" marL="457200" rtl="0" algn="l">
              <a:lnSpc>
                <a:spcPct val="115000"/>
              </a:lnSpc>
              <a:spcBef>
                <a:spcPts val="120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20% more growth in revenue / customer acquisition with the renewed Marketing Strategy </a:t>
            </a:r>
            <a:endParaRPr sz="1100">
              <a:solidFill>
                <a:schemeClr val="dk1"/>
              </a:solidFill>
              <a:latin typeface="EB Garamond"/>
              <a:ea typeface="EB Garamond"/>
              <a:cs typeface="EB Garamond"/>
              <a:sym typeface="EB Garamond"/>
            </a:endParaRPr>
          </a:p>
          <a:p>
            <a:pPr indent="-298450" lvl="0" marL="45720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Reduce query processing time by 60%, leading to increased productivity of system and developer</a:t>
            </a:r>
            <a:endParaRPr sz="1100">
              <a:solidFill>
                <a:schemeClr val="dk1"/>
              </a:solidFill>
              <a:latin typeface="EB Garamond"/>
              <a:ea typeface="EB Garamond"/>
              <a:cs typeface="EB Garamond"/>
              <a:sym typeface="EB Garamond"/>
            </a:endParaRPr>
          </a:p>
          <a:p>
            <a:pPr indent="0" lvl="0" marL="457200" rtl="0" algn="l">
              <a:lnSpc>
                <a:spcPct val="115000"/>
              </a:lnSpc>
              <a:spcBef>
                <a:spcPts val="1600"/>
              </a:spcBef>
              <a:spcAft>
                <a:spcPts val="0"/>
              </a:spcAft>
              <a:buNone/>
            </a:pPr>
            <a:r>
              <a:t/>
            </a:r>
            <a:endParaRPr sz="1100">
              <a:solidFill>
                <a:schemeClr val="dk1"/>
              </a:solidFill>
              <a:latin typeface="EB Garamond"/>
              <a:ea typeface="EB Garamond"/>
              <a:cs typeface="EB Garamond"/>
              <a:sym typeface="EB Garamond"/>
            </a:endParaRPr>
          </a:p>
          <a:p>
            <a:pPr indent="0" lvl="0" marL="0" rtl="0" algn="l">
              <a:lnSpc>
                <a:spcPct val="115000"/>
              </a:lnSpc>
              <a:spcBef>
                <a:spcPts val="1200"/>
              </a:spcBef>
              <a:spcAft>
                <a:spcPts val="0"/>
              </a:spcAft>
              <a:buNone/>
            </a:pPr>
            <a:r>
              <a:t/>
            </a:r>
            <a:endParaRPr sz="1100">
              <a:solidFill>
                <a:schemeClr val="dk1"/>
              </a:solidFill>
              <a:latin typeface="EB Garamond"/>
              <a:ea typeface="EB Garamond"/>
              <a:cs typeface="EB Garamond"/>
              <a:sym typeface="EB Garamond"/>
            </a:endParaRPr>
          </a:p>
        </p:txBody>
      </p:sp>
      <p:sp>
        <p:nvSpPr>
          <p:cNvPr id="280" name="Google Shape;280;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al Estate Marketing Plan ">
  <a:themeElements>
    <a:clrScheme name="Simple Light">
      <a:dk1>
        <a:srgbClr val="000000"/>
      </a:dk1>
      <a:lt1>
        <a:srgbClr val="FFFFFF"/>
      </a:lt1>
      <a:dk2>
        <a:srgbClr val="D39C2D"/>
      </a:dk2>
      <a:lt2>
        <a:srgbClr val="F9BF3E"/>
      </a:lt2>
      <a:accent1>
        <a:srgbClr val="FFCB64"/>
      </a:accent1>
      <a:accent2>
        <a:srgbClr val="FCD977"/>
      </a:accent2>
      <a:accent3>
        <a:srgbClr val="FFE48D"/>
      </a:accent3>
      <a:accent4>
        <a:srgbClr val="74C1B9"/>
      </a:accent4>
      <a:accent5>
        <a:srgbClr val="9AD7D2"/>
      </a:accent5>
      <a:accent6>
        <a:srgbClr val="E2A334"/>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